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675377-97AF-47FB-918E-6C70C7241F43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525B5-070D-4A26-BDE5-AB9F64563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5633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4A1869-95CE-4E54-9236-9F2C73A5F912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B3CB23-5B29-49EE-BB90-58B4878A4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3777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9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77BA-7FE5-44BB-A8B7-9DB92E32D99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065F-0470-424B-845A-13F46AE6E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3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77BA-7FE5-44BB-A8B7-9DB92E32D99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065F-0470-424B-845A-13F46AE6E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9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77BA-7FE5-44BB-A8B7-9DB92E32D99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065F-0470-424B-845A-13F46AE6E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1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77BA-7FE5-44BB-A8B7-9DB92E32D99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065F-0470-424B-845A-13F46AE6E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77BA-7FE5-44BB-A8B7-9DB92E32D99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065F-0470-424B-845A-13F46AE6E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5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77BA-7FE5-44BB-A8B7-9DB92E32D99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065F-0470-424B-845A-13F46AE6E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3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77BA-7FE5-44BB-A8B7-9DB92E32D99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065F-0470-424B-845A-13F46AE6E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77BA-7FE5-44BB-A8B7-9DB92E32D99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065F-0470-424B-845A-13F46AE6E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7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77BA-7FE5-44BB-A8B7-9DB92E32D99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065F-0470-424B-845A-13F46AE6E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77BA-7FE5-44BB-A8B7-9DB92E32D99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065F-0470-424B-845A-13F46AE6E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9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77BA-7FE5-44BB-A8B7-9DB92E32D99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065F-0470-424B-845A-13F46AE6E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9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277BA-7FE5-44BB-A8B7-9DB92E32D99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E065F-0470-424B-845A-13F46AE6E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9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ahpp.org/project/medheart/models-of-ca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RB_QImjuqMT5CERbQx-ex8ud_8q2AILm72RsFD8TJTOflxxl-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08" r="33218" b="11244"/>
          <a:stretch/>
        </p:blipFill>
        <p:spPr bwMode="auto">
          <a:xfrm>
            <a:off x="0" y="3200400"/>
            <a:ext cx="540554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05428"/>
              </p:ext>
            </p:extLst>
          </p:nvPr>
        </p:nvGraphicFramePr>
        <p:xfrm>
          <a:off x="552450" y="762000"/>
          <a:ext cx="83820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F0"/>
                          </a:solidFill>
                        </a:rPr>
                        <a:t>Recruitment</a:t>
                      </a:r>
                      <a:endParaRPr lang="en-US" sz="12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SPNS Program Screening</a:t>
                      </a:r>
                      <a:br>
                        <a:rPr lang="en-US" sz="120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and Eligibility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6"/>
                          </a:solidFill>
                        </a:rPr>
                        <a:t>Consent</a:t>
                      </a:r>
                      <a:endParaRPr lang="en-US" sz="1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3"/>
                          </a:solidFill>
                        </a:rPr>
                        <a:t>Follow-Up and Data Collection</a:t>
                      </a:r>
                      <a:endParaRPr lang="en-US" sz="12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Flowchart: Alternate Process 8"/>
          <p:cNvSpPr/>
          <p:nvPr/>
        </p:nvSpPr>
        <p:spPr>
          <a:xfrm>
            <a:off x="685800" y="1447800"/>
            <a:ext cx="1752600" cy="6096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 smtClean="0"/>
              <a:t>Out of care </a:t>
            </a:r>
            <a:r>
              <a:rPr lang="en-US" sz="1100" dirty="0" smtClean="0"/>
              <a:t>clients found during street outreach</a:t>
            </a:r>
            <a:endParaRPr lang="en-US" sz="1100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685800" y="2362200"/>
            <a:ext cx="1752600" cy="9906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 smtClean="0"/>
              <a:t>Out of care/inactive </a:t>
            </a:r>
            <a:r>
              <a:rPr lang="en-US" sz="1100" dirty="0" smtClean="0"/>
              <a:t>clients believed to be homeless referred to Operation Link by PPHD clinic</a:t>
            </a:r>
            <a:endParaRPr lang="en-US" sz="1100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685800" y="4495800"/>
            <a:ext cx="1752600" cy="12192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 smtClean="0"/>
              <a:t>Newly diagnosed </a:t>
            </a:r>
            <a:r>
              <a:rPr lang="en-US" sz="1100" dirty="0" smtClean="0"/>
              <a:t>referrals from: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PPHD HIV Counseling &amp; Testing Program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Testing at outreach events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Partner agencies</a:t>
            </a:r>
            <a:endParaRPr lang="en-US" sz="1100" dirty="0"/>
          </a:p>
        </p:txBody>
      </p:sp>
      <p:sp>
        <p:nvSpPr>
          <p:cNvPr id="14" name="Flowchart: Alternate Process 13"/>
          <p:cNvSpPr/>
          <p:nvPr/>
        </p:nvSpPr>
        <p:spPr>
          <a:xfrm>
            <a:off x="685800" y="3505200"/>
            <a:ext cx="1752600" cy="6096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Peer Care Navigators search for clients and bring back to care</a:t>
            </a:r>
            <a:endParaRPr lang="en-US" sz="1100" dirty="0"/>
          </a:p>
        </p:txBody>
      </p:sp>
      <p:sp>
        <p:nvSpPr>
          <p:cNvPr id="15" name="Flowchart: Alternate Process 14"/>
          <p:cNvSpPr/>
          <p:nvPr/>
        </p:nvSpPr>
        <p:spPr>
          <a:xfrm>
            <a:off x="685800" y="6019800"/>
            <a:ext cx="1752600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 smtClean="0"/>
              <a:t>Other</a:t>
            </a:r>
            <a:r>
              <a:rPr lang="en-US" sz="1100" dirty="0" smtClean="0"/>
              <a:t> referrals from: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Walk-ins at PPHD clinic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Partner agencies</a:t>
            </a:r>
            <a:endParaRPr lang="en-US" sz="1100" dirty="0"/>
          </a:p>
        </p:txBody>
      </p:sp>
      <p:sp>
        <p:nvSpPr>
          <p:cNvPr id="10" name="Flowchart: Process 9"/>
          <p:cNvSpPr/>
          <p:nvPr/>
        </p:nvSpPr>
        <p:spPr>
          <a:xfrm>
            <a:off x="2819400" y="1447800"/>
            <a:ext cx="1752600" cy="7620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Project Assistant conducts short screening for eligibility</a:t>
            </a:r>
            <a:endParaRPr lang="en-US" sz="1100" dirty="0"/>
          </a:p>
        </p:txBody>
      </p:sp>
      <p:sp>
        <p:nvSpPr>
          <p:cNvPr id="11" name="Flowchart: Decision 10"/>
          <p:cNvSpPr/>
          <p:nvPr/>
        </p:nvSpPr>
        <p:spPr>
          <a:xfrm>
            <a:off x="2933700" y="2476500"/>
            <a:ext cx="1524000" cy="952500"/>
          </a:xfrm>
          <a:prstGeom prst="flowChartDecis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Is client eligible for study?</a:t>
            </a:r>
          </a:p>
          <a:p>
            <a:pPr algn="ctr"/>
            <a:r>
              <a:rPr lang="en-US" sz="1100" dirty="0" smtClean="0"/>
              <a:t>YES/NO</a:t>
            </a:r>
            <a:endParaRPr lang="en-US" sz="1100" dirty="0"/>
          </a:p>
        </p:txBody>
      </p:sp>
      <p:sp>
        <p:nvSpPr>
          <p:cNvPr id="20" name="Flowchart: Process 19"/>
          <p:cNvSpPr/>
          <p:nvPr/>
        </p:nvSpPr>
        <p:spPr>
          <a:xfrm>
            <a:off x="2819400" y="5116689"/>
            <a:ext cx="1752600" cy="1131711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Client still eligible for Peer Care Navigator services.  </a:t>
            </a:r>
          </a:p>
          <a:p>
            <a:pPr algn="ctr"/>
            <a:endParaRPr lang="en-US" sz="1100" dirty="0"/>
          </a:p>
        </p:txBody>
      </p:sp>
      <p:cxnSp>
        <p:nvCxnSpPr>
          <p:cNvPr id="19" name="Straight Arrow Connector 18"/>
          <p:cNvCxnSpPr>
            <a:stCxn id="11" idx="2"/>
            <a:endCxn id="20" idx="0"/>
          </p:cNvCxnSpPr>
          <p:nvPr/>
        </p:nvCxnSpPr>
        <p:spPr>
          <a:xfrm>
            <a:off x="3695700" y="3429000"/>
            <a:ext cx="0" cy="16876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57600" y="3602995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No</a:t>
            </a:r>
            <a:endParaRPr lang="en-US" sz="1100" b="1" dirty="0"/>
          </a:p>
        </p:txBody>
      </p:sp>
      <p:cxnSp>
        <p:nvCxnSpPr>
          <p:cNvPr id="26" name="Straight Arrow Connector 25"/>
          <p:cNvCxnSpPr>
            <a:stCxn id="10" idx="2"/>
            <a:endCxn id="11" idx="0"/>
          </p:cNvCxnSpPr>
          <p:nvPr/>
        </p:nvCxnSpPr>
        <p:spPr>
          <a:xfrm>
            <a:off x="3695700" y="2209800"/>
            <a:ext cx="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Process 26"/>
          <p:cNvSpPr/>
          <p:nvPr/>
        </p:nvSpPr>
        <p:spPr>
          <a:xfrm>
            <a:off x="5029200" y="2571750"/>
            <a:ext cx="1752600" cy="76200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Project Assistant provides client with information regarding SPNS study.</a:t>
            </a:r>
            <a:endParaRPr lang="en-US" sz="1100" dirty="0"/>
          </a:p>
        </p:txBody>
      </p:sp>
      <p:sp>
        <p:nvSpPr>
          <p:cNvPr id="30" name="Flowchart: Decision 29"/>
          <p:cNvSpPr/>
          <p:nvPr/>
        </p:nvSpPr>
        <p:spPr>
          <a:xfrm>
            <a:off x="5143500" y="3505200"/>
            <a:ext cx="1524000" cy="952500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Does client consent? YES/NO</a:t>
            </a:r>
            <a:endParaRPr lang="en-US" sz="1100" dirty="0"/>
          </a:p>
        </p:txBody>
      </p:sp>
      <p:sp>
        <p:nvSpPr>
          <p:cNvPr id="31" name="Flowchart: Process 30"/>
          <p:cNvSpPr/>
          <p:nvPr/>
        </p:nvSpPr>
        <p:spPr>
          <a:xfrm>
            <a:off x="5029200" y="5094111"/>
            <a:ext cx="1752600" cy="1131711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Client still eligible for Peer Care Navigator services.  </a:t>
            </a:r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>
            <a:off x="5905500" y="4484511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67400" y="4636911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No</a:t>
            </a:r>
            <a:endParaRPr lang="en-US" sz="1100" b="1" dirty="0"/>
          </a:p>
        </p:txBody>
      </p:sp>
      <p:sp>
        <p:nvSpPr>
          <p:cNvPr id="35" name="Flowchart: Document 34"/>
          <p:cNvSpPr/>
          <p:nvPr/>
        </p:nvSpPr>
        <p:spPr>
          <a:xfrm>
            <a:off x="7086600" y="1447800"/>
            <a:ext cx="1752600" cy="358140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Peer Care Navigator completes </a:t>
            </a:r>
            <a:r>
              <a:rPr lang="en-US" sz="1100" dirty="0" err="1" smtClean="0"/>
              <a:t>biopsychosocial</a:t>
            </a:r>
            <a:r>
              <a:rPr lang="en-US" sz="1100" dirty="0" smtClean="0"/>
              <a:t> assessment (initial) and intervention encounter forms (continuous)</a:t>
            </a:r>
          </a:p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AND</a:t>
            </a:r>
          </a:p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Project Assistant conducts follow-up interviews at 3, 6, 12, 18 months</a:t>
            </a:r>
          </a:p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AND</a:t>
            </a:r>
          </a:p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Nurse Case Manager completes chart reviews at 6, 12, 18, and 24 months</a:t>
            </a:r>
            <a:endParaRPr lang="en-US" sz="1100" dirty="0"/>
          </a:p>
        </p:txBody>
      </p:sp>
      <p:cxnSp>
        <p:nvCxnSpPr>
          <p:cNvPr id="37" name="Straight Arrow Connector 36"/>
          <p:cNvCxnSpPr>
            <a:stCxn id="11" idx="3"/>
            <a:endCxn id="27" idx="1"/>
          </p:cNvCxnSpPr>
          <p:nvPr/>
        </p:nvCxnSpPr>
        <p:spPr>
          <a:xfrm>
            <a:off x="4457700" y="2952750"/>
            <a:ext cx="571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7" idx="2"/>
          </p:cNvCxnSpPr>
          <p:nvPr/>
        </p:nvCxnSpPr>
        <p:spPr>
          <a:xfrm>
            <a:off x="5905500" y="3333750"/>
            <a:ext cx="0" cy="184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2" idx="2"/>
            <a:endCxn id="14" idx="0"/>
          </p:cNvCxnSpPr>
          <p:nvPr/>
        </p:nvCxnSpPr>
        <p:spPr>
          <a:xfrm>
            <a:off x="1562100" y="33528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4" idx="3"/>
            <a:endCxn id="10" idx="1"/>
          </p:cNvCxnSpPr>
          <p:nvPr/>
        </p:nvCxnSpPr>
        <p:spPr>
          <a:xfrm flipV="1">
            <a:off x="2438400" y="1828800"/>
            <a:ext cx="381000" cy="19812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3" idx="3"/>
            <a:endCxn id="10" idx="1"/>
          </p:cNvCxnSpPr>
          <p:nvPr/>
        </p:nvCxnSpPr>
        <p:spPr>
          <a:xfrm flipV="1">
            <a:off x="2438400" y="1828800"/>
            <a:ext cx="381000" cy="32766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15" idx="3"/>
            <a:endCxn id="10" idx="1"/>
          </p:cNvCxnSpPr>
          <p:nvPr/>
        </p:nvCxnSpPr>
        <p:spPr>
          <a:xfrm flipV="1">
            <a:off x="2438400" y="1828800"/>
            <a:ext cx="381000" cy="45720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9" idx="3"/>
          </p:cNvCxnSpPr>
          <p:nvPr/>
        </p:nvCxnSpPr>
        <p:spPr>
          <a:xfrm>
            <a:off x="2438400" y="1752600"/>
            <a:ext cx="381000" cy="762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515376" y="2691140"/>
            <a:ext cx="3850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Yes</a:t>
            </a:r>
            <a:endParaRPr lang="en-US" sz="11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523052" y="3602995"/>
            <a:ext cx="3850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Yes</a:t>
            </a:r>
            <a:endParaRPr lang="en-US" sz="1100" b="1" dirty="0"/>
          </a:p>
        </p:txBody>
      </p:sp>
      <p:cxnSp>
        <p:nvCxnSpPr>
          <p:cNvPr id="1024" name="Elbow Connector 1023"/>
          <p:cNvCxnSpPr>
            <a:stCxn id="30" idx="3"/>
            <a:endCxn id="35" idx="1"/>
          </p:cNvCxnSpPr>
          <p:nvPr/>
        </p:nvCxnSpPr>
        <p:spPr>
          <a:xfrm flipV="1">
            <a:off x="6667500" y="3238500"/>
            <a:ext cx="419100" cy="74295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Flowchart: Document 1033"/>
          <p:cNvSpPr/>
          <p:nvPr/>
        </p:nvSpPr>
        <p:spPr>
          <a:xfrm>
            <a:off x="7086600" y="5105400"/>
            <a:ext cx="1766711" cy="1382889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Project Assistant documents </a:t>
            </a:r>
            <a:r>
              <a:rPr lang="en-US" sz="1100" dirty="0"/>
              <a:t>receipt of services in SPNS aggregate services form and SPNS program tracking system</a:t>
            </a:r>
          </a:p>
        </p:txBody>
      </p:sp>
      <p:cxnSp>
        <p:nvCxnSpPr>
          <p:cNvPr id="1036" name="Elbow Connector 1035"/>
          <p:cNvCxnSpPr>
            <a:stCxn id="20" idx="2"/>
            <a:endCxn id="1034" idx="1"/>
          </p:cNvCxnSpPr>
          <p:nvPr/>
        </p:nvCxnSpPr>
        <p:spPr>
          <a:xfrm rot="5400000" flipH="1" flipV="1">
            <a:off x="5165372" y="4327173"/>
            <a:ext cx="451555" cy="3390900"/>
          </a:xfrm>
          <a:prstGeom prst="bentConnector4">
            <a:avLst>
              <a:gd name="adj1" fmla="val -50625"/>
              <a:gd name="adj2" fmla="val 9421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Elbow Connector 1038"/>
          <p:cNvCxnSpPr>
            <a:stCxn id="31" idx="2"/>
            <a:endCxn id="1034" idx="1"/>
          </p:cNvCxnSpPr>
          <p:nvPr/>
        </p:nvCxnSpPr>
        <p:spPr>
          <a:xfrm rot="5400000" flipH="1" flipV="1">
            <a:off x="6281561" y="5420784"/>
            <a:ext cx="428977" cy="1181100"/>
          </a:xfrm>
          <a:prstGeom prst="bentConnector4">
            <a:avLst>
              <a:gd name="adj1" fmla="val -61185"/>
              <a:gd name="adj2" fmla="val 823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3" name="TextBox 1042"/>
          <p:cNvSpPr txBox="1"/>
          <p:nvPr/>
        </p:nvSpPr>
        <p:spPr>
          <a:xfrm>
            <a:off x="990600" y="152400"/>
            <a:ext cx="697935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Operation Link Client Flow Chart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2440577" y="6447433"/>
            <a:ext cx="659130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1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publication is part of a series of manuals that describe models of care that are included in the HRSA SPNS Initiative</a:t>
            </a: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Building a Medical Home for HIV Homeless Populations</a:t>
            </a:r>
            <a:r>
              <a:rPr lang="en-US" sz="1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Learn more at</a:t>
            </a: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u="sng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http://cahpp.org/project/medheart/models-of-care</a:t>
            </a: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27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190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City of Pasadena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Davies</dc:creator>
  <cp:lastModifiedBy>Sullivan, Marena</cp:lastModifiedBy>
  <cp:revision>15</cp:revision>
  <cp:lastPrinted>2013-07-31T23:53:02Z</cp:lastPrinted>
  <dcterms:created xsi:type="dcterms:W3CDTF">2013-07-18T16:17:56Z</dcterms:created>
  <dcterms:modified xsi:type="dcterms:W3CDTF">2017-05-11T17:32:17Z</dcterms:modified>
</cp:coreProperties>
</file>