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sldIdLst>
    <p:sldId id="256" r:id="rId3"/>
    <p:sldId id="462" r:id="rId4"/>
    <p:sldId id="463" r:id="rId5"/>
    <p:sldId id="464" r:id="rId6"/>
    <p:sldId id="467" r:id="rId7"/>
    <p:sldId id="465" r:id="rId8"/>
    <p:sldId id="468" r:id="rId9"/>
    <p:sldId id="466" r:id="rId10"/>
    <p:sldId id="258" r:id="rId11"/>
    <p:sldId id="456" r:id="rId12"/>
    <p:sldId id="439" r:id="rId13"/>
    <p:sldId id="452" r:id="rId14"/>
    <p:sldId id="436" r:id="rId15"/>
    <p:sldId id="440" r:id="rId16"/>
    <p:sldId id="434" r:id="rId17"/>
    <p:sldId id="470" r:id="rId18"/>
    <p:sldId id="437" r:id="rId19"/>
    <p:sldId id="457" r:id="rId20"/>
    <p:sldId id="455" r:id="rId21"/>
    <p:sldId id="454" r:id="rId22"/>
    <p:sldId id="450" r:id="rId23"/>
    <p:sldId id="435" r:id="rId24"/>
    <p:sldId id="442" r:id="rId25"/>
    <p:sldId id="441" r:id="rId26"/>
    <p:sldId id="445" r:id="rId27"/>
    <p:sldId id="446" r:id="rId28"/>
    <p:sldId id="443" r:id="rId29"/>
    <p:sldId id="444" r:id="rId30"/>
    <p:sldId id="269" r:id="rId31"/>
    <p:sldId id="448" r:id="rId32"/>
    <p:sldId id="447" r:id="rId33"/>
    <p:sldId id="265" r:id="rId34"/>
    <p:sldId id="473" r:id="rId35"/>
    <p:sldId id="47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sther Velásquez" initials="EV"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53C2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04" autoAdjust="0"/>
    <p:restoredTop sz="66690" autoAdjust="0"/>
  </p:normalViewPr>
  <p:slideViewPr>
    <p:cSldViewPr snapToGrid="0">
      <p:cViewPr varScale="1">
        <p:scale>
          <a:sx n="82" d="100"/>
          <a:sy n="82" d="100"/>
        </p:scale>
        <p:origin x="1176" y="168"/>
      </p:cViewPr>
      <p:guideLst>
        <p:guide orient="horz" pos="2160"/>
        <p:guide pos="3840"/>
      </p:guideLst>
    </p:cSldViewPr>
  </p:slideViewPr>
  <p:notesTextViewPr>
    <p:cViewPr>
      <p:scale>
        <a:sx n="155" d="100"/>
        <a:sy n="15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7CF8AC-5B3A-2E43-8445-9FEA372ED637}" type="datetimeFigureOut">
              <a:rPr lang="en-US" smtClean="0"/>
              <a:t>7/9/19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3CA381-2A39-6E40-8D1F-A29F7321DCB3}" type="slidenum">
              <a:rPr lang="en-US" smtClean="0"/>
              <a:t>‹#›</a:t>
            </a:fld>
            <a:endParaRPr lang="en-US"/>
          </a:p>
        </p:txBody>
      </p:sp>
    </p:spTree>
    <p:extLst>
      <p:ext uri="{BB962C8B-B14F-4D97-AF65-F5344CB8AC3E}">
        <p14:creationId xmlns:p14="http://schemas.microsoft.com/office/powerpoint/2010/main" val="1729304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3CA381-2A39-6E40-8D1F-A29F7321DCB3}" type="slidenum">
              <a:rPr lang="en-US" smtClean="0"/>
              <a:t>1</a:t>
            </a:fld>
            <a:endParaRPr lang="en-US"/>
          </a:p>
        </p:txBody>
      </p:sp>
    </p:spTree>
    <p:extLst>
      <p:ext uri="{BB962C8B-B14F-4D97-AF65-F5344CB8AC3E}">
        <p14:creationId xmlns:p14="http://schemas.microsoft.com/office/powerpoint/2010/main" val="1059074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X’s and Y’s</a:t>
            </a:r>
          </a:p>
          <a:p>
            <a:r>
              <a:rPr lang="en-US" b="0" baseline="0" dirty="0"/>
              <a:t>X’s and Y’s are used as mathematical notation in epidemiology and biostatistics to denote explanatory variables and outcome variables. Individuals who have never been exposed to statistics or epidemiology have been introduced to the concept of X and Y when learning how to calculate the slope of a line and plot points on a graph with an x-axis and a y-axis. </a:t>
            </a:r>
          </a:p>
          <a:p>
            <a:endParaRPr lang="en-US" b="0" baseline="0" dirty="0"/>
          </a:p>
          <a:p>
            <a:r>
              <a:rPr lang="en-US" b="1" baseline="0" dirty="0"/>
              <a:t>INTERACTIVE ACTIVITY: </a:t>
            </a:r>
            <a:r>
              <a:rPr lang="en-US" b="0" baseline="0" dirty="0" err="1"/>
              <a:t>Youth.gov</a:t>
            </a:r>
            <a:r>
              <a:rPr lang="en-US" b="0" baseline="0" dirty="0"/>
              <a:t> (https://</a:t>
            </a:r>
            <a:r>
              <a:rPr lang="en-US" b="0" baseline="0" dirty="0" err="1"/>
              <a:t>youth.gov</a:t>
            </a:r>
            <a:r>
              <a:rPr lang="en-US" b="0" baseline="0" dirty="0"/>
              <a:t>/youth-topics/substance-abuse/risk-and-protective-factors-substance-use-abuse-and-dependence) reviews risk factors and protective factors for substance abuse for youth from birth to young adulthood. The table describes risk and protective factors at the individual, family, and community level. Use this as a reference, and ask the audience to brainstorm factors at different levels and life stages in small groups.   </a:t>
            </a:r>
            <a:endParaRPr lang="en-US" b="0" dirty="0"/>
          </a:p>
        </p:txBody>
      </p:sp>
      <p:sp>
        <p:nvSpPr>
          <p:cNvPr id="4" name="Slide Number Placeholder 3"/>
          <p:cNvSpPr>
            <a:spLocks noGrp="1"/>
          </p:cNvSpPr>
          <p:nvPr>
            <p:ph type="sldNum" sz="quarter" idx="10"/>
          </p:nvPr>
        </p:nvSpPr>
        <p:spPr/>
        <p:txBody>
          <a:bodyPr/>
          <a:lstStyle/>
          <a:p>
            <a:fld id="{F63CA381-2A39-6E40-8D1F-A29F7321DCB3}" type="slidenum">
              <a:rPr lang="en-US" smtClean="0"/>
              <a:t>12</a:t>
            </a:fld>
            <a:endParaRPr lang="en-US"/>
          </a:p>
        </p:txBody>
      </p:sp>
    </p:spTree>
    <p:extLst>
      <p:ext uri="{BB962C8B-B14F-4D97-AF65-F5344CB8AC3E}">
        <p14:creationId xmlns:p14="http://schemas.microsoft.com/office/powerpoint/2010/main" val="3321756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CORRELATION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Calibri Light"/>
                <a:ea typeface="Calibri Light" charset="0"/>
                <a:cs typeface="Calibri Light"/>
              </a:rPr>
              <a:t>Negative values indicate that as one variable value increases, the other decreases (e.g. as the number of people using seatbelts increases, the number of automobile deaths decreases). Positive values indicate that as one variable value increases, the other increases as well</a:t>
            </a:r>
            <a:r>
              <a:rPr lang="en-US" sz="1200" baseline="0" dirty="0">
                <a:latin typeface="Calibri Light"/>
                <a:ea typeface="Calibri Light" charset="0"/>
                <a:cs typeface="Calibri Light"/>
              </a:rPr>
              <a:t> (e.g. the number of social supports and a self-reported mental health score) </a:t>
            </a:r>
            <a:endParaRPr lang="en-US" sz="1200" dirty="0">
              <a:latin typeface="Calibri Light"/>
              <a:ea typeface="Calibri Light" charset="0"/>
              <a:cs typeface="Calibri Light"/>
            </a:endParaRPr>
          </a:p>
          <a:p>
            <a:endParaRPr lang="en-US" b="0" dirty="0"/>
          </a:p>
          <a:p>
            <a:r>
              <a:rPr lang="en-US" b="0" dirty="0"/>
              <a:t>If</a:t>
            </a:r>
            <a:r>
              <a:rPr lang="en-US" b="0" baseline="0" dirty="0"/>
              <a:t> you only remember one thing about correlation, remember that correlation ≠ causation. Not all variables that are statistically correlated are causally related. Additionally, we may find that two variables are highly correlated, and then discover that the relationship is much weaker when we account for the influence of other variables. For example, we may find a strong relationship between teeth brushing and cavities, but then when we consider whether individuals have fluoride in their drinking water we find that the relationship between teeth brushing and cavities is reduced. That is, some of the variation in cavities that we previously attributed to teeth brushing is actually explained by water fluoridation. </a:t>
            </a:r>
          </a:p>
          <a:p>
            <a:endParaRPr lang="en-US" b="0" dirty="0"/>
          </a:p>
          <a:p>
            <a:r>
              <a:rPr lang="en-US" b="1" dirty="0"/>
              <a:t>CONFOUNDING</a:t>
            </a:r>
          </a:p>
          <a:p>
            <a:r>
              <a:rPr lang="en-US" b="0" dirty="0"/>
              <a:t>Sometimes</a:t>
            </a:r>
            <a:r>
              <a:rPr lang="en-US" b="0" baseline="0" dirty="0"/>
              <a:t> we observe a relationship/association between two variables. Before we assume that one of the relationships must cause the other, it is essential to consider confounding. Is there another variable that causes the two variables and could thus explain the statistical association that we observe? Here are some commonly used examples of confounding: </a:t>
            </a:r>
          </a:p>
          <a:p>
            <a:pPr marL="228600" indent="-228600">
              <a:buAutoNum type="arabicPeriod"/>
            </a:pPr>
            <a:r>
              <a:rPr lang="en-US" b="0" baseline="0" dirty="0"/>
              <a:t>There is a positive correlation between ice cream sales and homicides such that when one increase the other increases? Does buying ice cream lead people to commit homicide or does committing homicide lead people to buying ice cream? Ice cream and homicides while associated are not causally related. High temperatures lead to increases in ice cream sales as well as increases in homicides. Therefore, temperature is a common cause or a confounding variable in this case. </a:t>
            </a:r>
          </a:p>
          <a:p>
            <a:pPr marL="228600" indent="-228600">
              <a:buAutoNum type="arabicPeriod"/>
            </a:pPr>
            <a:r>
              <a:rPr lang="en-US" b="0" baseline="0" dirty="0"/>
              <a:t>Suppose that you measure the shoe size of all of the students in an elementary school and then give them a test to assess their reading skills. You find that students with larger shoe sizes have better reading skills. Can you conclude that bigger feet mean better reading ability? No. This is a case of confounding by age. Students who are older have larger feet, and students who are older have developed better reading skills. </a:t>
            </a:r>
            <a:endParaRPr lang="en-US" b="0" dirty="0"/>
          </a:p>
          <a:p>
            <a:endParaRPr lang="en-US" b="1" dirty="0"/>
          </a:p>
          <a:p>
            <a:r>
              <a:rPr lang="en-US" b="1" dirty="0"/>
              <a:t>CAUSAL DIRECTION </a:t>
            </a:r>
          </a:p>
          <a:p>
            <a:r>
              <a:rPr lang="en-US" b="0" dirty="0"/>
              <a:t>Before</a:t>
            </a:r>
            <a:r>
              <a:rPr lang="en-US" b="0" baseline="0" dirty="0"/>
              <a:t> concluding that X causes Y, consider the possibility that Y causes X. For example, assume you find a strong statistical relationship between disruptive student behavior in a classroom and teacher teaching style. Is the teaching style influenced by the student behavior or does the student behavior lead to a particular teaching style? </a:t>
            </a:r>
          </a:p>
          <a:p>
            <a:endParaRPr lang="en-US" b="0" baseline="0" dirty="0"/>
          </a:p>
          <a:p>
            <a:r>
              <a:rPr lang="en-US" b="0" baseline="0" dirty="0"/>
              <a:t>There may be cases when both statements are true. Perhaps engaging in physical activity increases self-esteem and perhaps higher levels of self-esteem lead to increased physical activity. </a:t>
            </a:r>
          </a:p>
          <a:p>
            <a:endParaRPr lang="en-US" b="1" dirty="0"/>
          </a:p>
          <a:p>
            <a:r>
              <a:rPr lang="en-US" sz="1200" b="1" dirty="0">
                <a:latin typeface="+mn-lt"/>
                <a:ea typeface="+mn-ea"/>
                <a:cs typeface="+mn-cs"/>
              </a:rPr>
              <a:t>ECOLOGICAL</a:t>
            </a:r>
            <a:r>
              <a:rPr lang="en-US" sz="1200" b="1" baseline="0" dirty="0">
                <a:latin typeface="+mn-lt"/>
                <a:ea typeface="+mn-ea"/>
                <a:cs typeface="+mn-cs"/>
              </a:rPr>
              <a:t> FALLACY </a:t>
            </a:r>
          </a:p>
          <a:p>
            <a:r>
              <a:rPr lang="en-US" sz="1200" b="0" baseline="0" dirty="0">
                <a:latin typeface="+mn-lt"/>
                <a:ea typeface="+mn-ea"/>
                <a:cs typeface="+mn-cs"/>
              </a:rPr>
              <a:t>Remember that epidemiology focuses on population distributions and uses many observations from the population to make inferences about health and disease outcomes in the population. Consider this: there is substantial evidence that smoking cigarettes increases risk of lung cancer. However, we cannot conclude from this evidence that a given individual who smokes cigarettes will develop lung cancer or that an individual with lung cancer must smoke cigarettes. </a:t>
            </a:r>
          </a:p>
          <a:p>
            <a:endParaRPr lang="en-US" sz="1200" b="0" baseline="0" dirty="0">
              <a:latin typeface="+mn-lt"/>
              <a:ea typeface="+mn-ea"/>
              <a:cs typeface="+mn-cs"/>
            </a:endParaRPr>
          </a:p>
          <a:p>
            <a:r>
              <a:rPr lang="en-US" sz="1200" b="1" baseline="0" dirty="0">
                <a:latin typeface="+mn-lt"/>
                <a:ea typeface="+mn-ea"/>
                <a:cs typeface="+mn-cs"/>
              </a:rPr>
              <a:t>CONTEXTUAL VERSUS COMPOSITIONAL</a:t>
            </a:r>
          </a:p>
          <a:p>
            <a:r>
              <a:rPr lang="en-US" sz="1050" dirty="0">
                <a:latin typeface="Calibri Light" charset="0"/>
                <a:ea typeface="Calibri Light" charset="0"/>
                <a:cs typeface="Calibri Light" charset="0"/>
              </a:rPr>
              <a:t>Here</a:t>
            </a:r>
            <a:r>
              <a:rPr lang="en-US" sz="1050" baseline="0" dirty="0">
                <a:latin typeface="Calibri Light" charset="0"/>
                <a:ea typeface="Calibri Light" charset="0"/>
                <a:cs typeface="Calibri Light" charset="0"/>
              </a:rPr>
              <a:t> “context” could refer to social/political/environment context. </a:t>
            </a:r>
          </a:p>
          <a:p>
            <a:r>
              <a:rPr lang="en-US" sz="1050" baseline="0" dirty="0">
                <a:latin typeface="Calibri Light" charset="0"/>
                <a:ea typeface="Calibri Light" charset="0"/>
                <a:cs typeface="Calibri Light" charset="0"/>
              </a:rPr>
              <a:t>For example, perhaps you observe youth participating in an afterschool program at a community center have better school attendance than their peers that do not attend. Do the students attending the program attend school more because of the afterschool program (contextual) effect or do the students that attend the program inherently more likely to attend school (compositional)? </a:t>
            </a:r>
          </a:p>
          <a:p>
            <a:endParaRPr lang="en-US" sz="1050" baseline="0" dirty="0">
              <a:latin typeface="Calibri Light" charset="0"/>
              <a:ea typeface="Calibri Light" charset="0"/>
              <a:cs typeface="Calibri Light" charset="0"/>
            </a:endParaRPr>
          </a:p>
          <a:p>
            <a:r>
              <a:rPr lang="en-US" sz="1050" baseline="0" dirty="0">
                <a:latin typeface="Calibri Light" charset="0"/>
                <a:ea typeface="Calibri Light" charset="0"/>
                <a:cs typeface="Calibri Light" charset="0"/>
              </a:rPr>
              <a:t>Another example: imagine that a city councilor notices that city residents in neighborhoods with more green space engage in more physical activity each week than residents in neighborhoods with less green space. Is this a result of the neighborhood characteristics (contextual effect) or the resident characteristics (compositional effect)? Perhaps individuals who regularly engage in physical activity are more likely to live in places where green space is more accessible. </a:t>
            </a:r>
            <a:endParaRPr lang="en-US" sz="1050" dirty="0">
              <a:latin typeface="Calibri Light" charset="0"/>
              <a:ea typeface="Calibri Light" charset="0"/>
              <a:cs typeface="Calibri Light" charset="0"/>
            </a:endParaRPr>
          </a:p>
        </p:txBody>
      </p:sp>
      <p:sp>
        <p:nvSpPr>
          <p:cNvPr id="4" name="Slide Number Placeholder 3"/>
          <p:cNvSpPr>
            <a:spLocks noGrp="1"/>
          </p:cNvSpPr>
          <p:nvPr>
            <p:ph type="sldNum" sz="quarter" idx="10"/>
          </p:nvPr>
        </p:nvSpPr>
        <p:spPr/>
        <p:txBody>
          <a:bodyPr/>
          <a:lstStyle/>
          <a:p>
            <a:fld id="{F63CA381-2A39-6E40-8D1F-A29F7321DCB3}" type="slidenum">
              <a:rPr lang="en-US" smtClean="0"/>
              <a:t>13</a:t>
            </a:fld>
            <a:endParaRPr lang="en-US"/>
          </a:p>
        </p:txBody>
      </p:sp>
    </p:spTree>
    <p:extLst>
      <p:ext uri="{BB962C8B-B14F-4D97-AF65-F5344CB8AC3E}">
        <p14:creationId xmlns:p14="http://schemas.microsoft.com/office/powerpoint/2010/main" val="4062772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a:t>
            </a:r>
            <a:r>
              <a:rPr lang="en-US" b="0" baseline="0" dirty="0"/>
              <a:t> general idea of lifecourse epidemiology is that as an individual’s biology and physiology is changing throughout their life so is the social, physical, and political world around them. Thus, exposures at one point in life may not have the same impact as they would at another point in life. </a:t>
            </a:r>
          </a:p>
          <a:p>
            <a:endParaRPr lang="en-US" b="0" dirty="0"/>
          </a:p>
          <a:p>
            <a:r>
              <a:rPr lang="en-US" b="1" dirty="0"/>
              <a:t>EXAMPLES:</a:t>
            </a:r>
          </a:p>
          <a:p>
            <a:r>
              <a:rPr lang="en-US" u="sng" dirty="0"/>
              <a:t>A</a:t>
            </a:r>
            <a:r>
              <a:rPr lang="en-US" u="sng" baseline="0" dirty="0"/>
              <a:t> lifecourse epidemiology/PHSW example</a:t>
            </a:r>
            <a:r>
              <a:rPr lang="en-US" u="none" baseline="0" dirty="0"/>
              <a:t>: There were economic recessions in the U.S. in 1980-1982 resulting in high unemployment rates. Researchers wanted to know if adolescents who were exposed to high unemployment rates (9.25%) as infants during the economic recessions would have an increased risk of substance abuse and delinquent behaviors. In 1997, they assessed the behaviors of adolescents across the U.S. and compared the impact of the regional unemployment rate on adolescent behavior. They found that a 1% deviation from mean re-</a:t>
            </a:r>
            <a:r>
              <a:rPr lang="en-US" u="none" baseline="0" dirty="0" err="1"/>
              <a:t>gional</a:t>
            </a:r>
            <a:r>
              <a:rPr lang="en-US" u="none" baseline="0" dirty="0"/>
              <a:t> unemployment rates at the age of 1 year was associated with an increase in the odds ratios of using marijuana, smoking, using alcohol, arrest, gang affiliation, and theft </a:t>
            </a:r>
          </a:p>
          <a:p>
            <a:r>
              <a:rPr lang="en-US" u="none" baseline="0" dirty="0"/>
              <a:t>(</a:t>
            </a:r>
            <a:r>
              <a:rPr lang="en-US" dirty="0" err="1"/>
              <a:t>Ramanathan</a:t>
            </a:r>
            <a:r>
              <a:rPr lang="en-US" dirty="0"/>
              <a:t>, </a:t>
            </a:r>
            <a:r>
              <a:rPr lang="en-US" dirty="0" err="1"/>
              <a:t>Balasubramanian</a:t>
            </a:r>
            <a:r>
              <a:rPr lang="en-US" dirty="0"/>
              <a:t>, &amp; </a:t>
            </a:r>
            <a:r>
              <a:rPr lang="en-US" dirty="0" err="1"/>
              <a:t>Krishnadas</a:t>
            </a:r>
            <a:r>
              <a:rPr lang="en-US" dirty="0"/>
              <a:t>;</a:t>
            </a:r>
            <a:r>
              <a:rPr lang="en-US" baseline="0" dirty="0"/>
              <a:t> </a:t>
            </a:r>
            <a:r>
              <a:rPr lang="en-US" dirty="0"/>
              <a:t>2013). </a:t>
            </a:r>
          </a:p>
          <a:p>
            <a:endParaRPr lang="en-US" dirty="0"/>
          </a:p>
          <a:p>
            <a:r>
              <a:rPr lang="en-US" b="1" dirty="0"/>
              <a:t>ASK THE AUDIENCE: </a:t>
            </a:r>
            <a:r>
              <a:rPr lang="en-US" b="0" dirty="0"/>
              <a:t>In</a:t>
            </a:r>
            <a:r>
              <a:rPr lang="en-US" b="0" baseline="0" dirty="0"/>
              <a:t> the above example, the researchers did not measure the association between unemployment in an adolescent’s home when they were an infant and their adolescent behavior. Instead, they observed the impact of regional unemployment rates on the adolescent’s behavior. Some of these adolescents may have had unemployment in their families while others did not. How do you think high unemployment rates could impact a child whose family didn’t directly experience unemployment? </a:t>
            </a:r>
            <a:endParaRPr lang="en-US" b="1" dirty="0"/>
          </a:p>
          <a:p>
            <a:endParaRPr lang="en-US" u="none" dirty="0"/>
          </a:p>
          <a:p>
            <a:r>
              <a:rPr lang="en-US" u="sng" dirty="0"/>
              <a:t>Age effect</a:t>
            </a:r>
            <a:r>
              <a:rPr lang="en-US" dirty="0"/>
              <a:t>: Malnutrition. Malnutrition during</a:t>
            </a:r>
            <a:r>
              <a:rPr lang="en-US" baseline="0" dirty="0"/>
              <a:t> the 3 years of life can lead to stunted growth, cognitive impairment, and reduced educational and work performance (UNICEF, 2018) </a:t>
            </a:r>
            <a:endParaRPr lang="en-US" dirty="0"/>
          </a:p>
          <a:p>
            <a:endParaRPr lang="en-US" dirty="0"/>
          </a:p>
          <a:p>
            <a:r>
              <a:rPr lang="en-US" u="sng" dirty="0"/>
              <a:t>Period effect</a:t>
            </a:r>
            <a:r>
              <a:rPr lang="en-US" dirty="0"/>
              <a:t>: </a:t>
            </a:r>
            <a:r>
              <a:rPr lang="en-US" sz="1200" dirty="0">
                <a:latin typeface="+mn-lt"/>
                <a:cs typeface="Calibri"/>
              </a:rPr>
              <a:t>Exposure to the HIV virus in the late 1980s. At the beginning of the HIV/AIDS epidemic,</a:t>
            </a:r>
            <a:r>
              <a:rPr lang="en-US" sz="1200" baseline="0" dirty="0">
                <a:latin typeface="+mn-lt"/>
                <a:cs typeface="Calibri"/>
              </a:rPr>
              <a:t> it was not known what caused the symptoms or how the illness could be treated. Individuals who became infected in these early years had a much worse prognosis as compared to individuals diagnosed in recent years. </a:t>
            </a:r>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u="sng" dirty="0"/>
              <a:t>Cohort effect</a:t>
            </a:r>
            <a:r>
              <a:rPr lang="en-US" dirty="0"/>
              <a:t>: A study</a:t>
            </a:r>
            <a:r>
              <a:rPr lang="en-US" baseline="0" dirty="0"/>
              <a:t> of individuals who experienced the Dutch famine of 1944-1945 while in utero found that women in this group had an increased risk of obesity at age 50 years. (</a:t>
            </a:r>
            <a:r>
              <a:rPr lang="en-US" baseline="0" dirty="0" err="1"/>
              <a:t>Ravelli</a:t>
            </a:r>
            <a:r>
              <a:rPr lang="en-US" baseline="0" dirty="0"/>
              <a:t>, Der </a:t>
            </a:r>
            <a:r>
              <a:rPr lang="en-US" baseline="0" dirty="0" err="1"/>
              <a:t>Meulen</a:t>
            </a:r>
            <a:r>
              <a:rPr lang="en-US" baseline="0" dirty="0"/>
              <a:t>, Osmond, Barker, &amp; </a:t>
            </a:r>
            <a:r>
              <a:rPr lang="nl-NL" baseline="0" dirty="0"/>
              <a:t>Bleker, 1999)</a:t>
            </a:r>
            <a:endParaRPr lang="en-US" baseline="0" dirty="0"/>
          </a:p>
          <a:p>
            <a:endParaRPr lang="en-US" dirty="0"/>
          </a:p>
          <a:p>
            <a:r>
              <a:rPr lang="en-US" b="1" dirty="0"/>
              <a:t>SENSITIVE</a:t>
            </a:r>
            <a:r>
              <a:rPr lang="en-US" b="1" baseline="0" dirty="0"/>
              <a:t> VERSUS CRITICAL PERIODS</a:t>
            </a:r>
          </a:p>
          <a:p>
            <a:r>
              <a:rPr lang="en-US" b="0" baseline="0" dirty="0"/>
              <a:t>The distinguishing feature between sensitive and critical periods is that critical periods are thought to be more absolute in that the health outcome will not occur if exposure does not occur during a period time. A clear example of this is pregnancy. If a woman is not exposed to sperm during a particular time, she will not become pregnant (assuming no medical intervention). The sensitive period, in contrast, might suggest that a woman is more likely to conceive during her most fertile years; however, it’s possible that she might conceive during less fertile years. </a:t>
            </a:r>
          </a:p>
          <a:p>
            <a:endParaRPr lang="en-US" b="0" dirty="0"/>
          </a:p>
          <a:p>
            <a:r>
              <a:rPr lang="en-US" b="1" dirty="0"/>
              <a:t>ASK THE AUDIENCE: </a:t>
            </a:r>
          </a:p>
          <a:p>
            <a:r>
              <a:rPr lang="en-US" b="0" dirty="0"/>
              <a:t>Can you think of sensitive periods?</a:t>
            </a:r>
            <a:r>
              <a:rPr lang="en-US" b="0" baseline="0" dirty="0"/>
              <a:t> Critical periods? </a:t>
            </a:r>
          </a:p>
          <a:p>
            <a:endParaRPr lang="en-US" b="0" baseline="0" dirty="0"/>
          </a:p>
          <a:p>
            <a:r>
              <a:rPr lang="en-US" b="0" baseline="0" dirty="0"/>
              <a:t>Do you think the following are examples of sensitive periods or critical periods? Why or why not? </a:t>
            </a:r>
          </a:p>
          <a:p>
            <a:pPr marL="171450" indent="-171450">
              <a:buFontTx/>
              <a:buChar char="•"/>
            </a:pPr>
            <a:r>
              <a:rPr lang="en-US" b="0" baseline="0" dirty="0"/>
              <a:t>social-emotional development </a:t>
            </a:r>
          </a:p>
          <a:p>
            <a:pPr marL="171450" indent="-171450">
              <a:buFontTx/>
              <a:buChar char="•"/>
            </a:pPr>
            <a:r>
              <a:rPr lang="en-US" b="0" baseline="0" dirty="0"/>
              <a:t>language development</a:t>
            </a:r>
          </a:p>
          <a:p>
            <a:pPr marL="171450" indent="-171450">
              <a:buFontTx/>
              <a:buChar char="•"/>
            </a:pPr>
            <a:r>
              <a:rPr lang="en-US" b="0" baseline="0" dirty="0"/>
              <a:t>public-speaking skills  </a:t>
            </a:r>
          </a:p>
          <a:p>
            <a:endParaRPr lang="en-US" b="0" dirty="0"/>
          </a:p>
          <a:p>
            <a:r>
              <a:rPr lang="en-US" dirty="0" err="1"/>
              <a:t>Kuh</a:t>
            </a:r>
            <a:r>
              <a:rPr lang="en-US" dirty="0"/>
              <a:t>, D., Ben-</a:t>
            </a:r>
            <a:r>
              <a:rPr lang="en-US" dirty="0" err="1"/>
              <a:t>Shlomo</a:t>
            </a:r>
            <a:r>
              <a:rPr lang="en-US" dirty="0"/>
              <a:t>, Y., Lynch, J., </a:t>
            </a:r>
            <a:r>
              <a:rPr lang="en-US" dirty="0" err="1"/>
              <a:t>Hallqvist</a:t>
            </a:r>
            <a:r>
              <a:rPr lang="en-US" dirty="0"/>
              <a:t>, J., &amp; Power, C. (2003). Life course epidemiology. </a:t>
            </a:r>
            <a:r>
              <a:rPr lang="en-US" i="1" dirty="0"/>
              <a:t>Journal of Epidemiology &amp; Community Health</a:t>
            </a:r>
            <a:r>
              <a:rPr lang="en-US" dirty="0"/>
              <a:t>, </a:t>
            </a:r>
            <a:r>
              <a:rPr lang="en-US" i="1" dirty="0"/>
              <a:t>57</a:t>
            </a:r>
            <a:r>
              <a:rPr lang="en-US" dirty="0"/>
              <a:t>(10), 778-783.</a:t>
            </a:r>
          </a:p>
          <a:p>
            <a:r>
              <a:rPr lang="en-US" dirty="0" err="1"/>
              <a:t>Glymour</a:t>
            </a:r>
            <a:r>
              <a:rPr lang="en-US" dirty="0"/>
              <a:t>, M. M., </a:t>
            </a:r>
            <a:r>
              <a:rPr lang="en-US" dirty="0" err="1"/>
              <a:t>Ertel</a:t>
            </a:r>
            <a:r>
              <a:rPr lang="en-US" dirty="0"/>
              <a:t>, K. A., &amp; </a:t>
            </a:r>
            <a:r>
              <a:rPr lang="en-US" dirty="0" err="1"/>
              <a:t>Berkman</a:t>
            </a:r>
            <a:r>
              <a:rPr lang="en-US" dirty="0"/>
              <a:t>, L. F. (2009). What can life course epidemiology tell us about health inequalities in old age?. </a:t>
            </a:r>
            <a:r>
              <a:rPr lang="en-US" i="1" dirty="0"/>
              <a:t>Ann Rev </a:t>
            </a:r>
            <a:r>
              <a:rPr lang="en-US" i="1" dirty="0" err="1"/>
              <a:t>Gerontol</a:t>
            </a:r>
            <a:r>
              <a:rPr lang="en-US" i="1" dirty="0"/>
              <a:t> </a:t>
            </a:r>
            <a:r>
              <a:rPr lang="en-US" i="1" dirty="0" err="1"/>
              <a:t>Geriatr</a:t>
            </a:r>
            <a:r>
              <a:rPr lang="en-US" dirty="0"/>
              <a:t>, </a:t>
            </a:r>
            <a:r>
              <a:rPr lang="en-US" i="1" dirty="0"/>
              <a:t>29</a:t>
            </a:r>
            <a:r>
              <a:rPr lang="en-US" dirty="0"/>
              <a:t>, 27-56.</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a:t>Ramanathan</a:t>
            </a:r>
            <a:r>
              <a:rPr lang="en-US" dirty="0"/>
              <a:t>, S., </a:t>
            </a:r>
            <a:r>
              <a:rPr lang="en-US" dirty="0" err="1"/>
              <a:t>Balasubramanian</a:t>
            </a:r>
            <a:r>
              <a:rPr lang="en-US" dirty="0"/>
              <a:t>, N., &amp; </a:t>
            </a:r>
            <a:r>
              <a:rPr lang="en-US" dirty="0" err="1"/>
              <a:t>Krishnadas</a:t>
            </a:r>
            <a:r>
              <a:rPr lang="en-US" dirty="0"/>
              <a:t>, R. (2013). Macroeconomic environment during infancy as a possible risk factor for adolescent behavioral problems. </a:t>
            </a:r>
            <a:r>
              <a:rPr lang="en-US" i="1" dirty="0"/>
              <a:t>JAMA psychiatry</a:t>
            </a:r>
            <a:r>
              <a:rPr lang="en-US" dirty="0"/>
              <a:t>, </a:t>
            </a:r>
            <a:r>
              <a:rPr lang="en-US" i="1" dirty="0"/>
              <a:t>70</a:t>
            </a:r>
            <a:r>
              <a:rPr lang="en-US" dirty="0"/>
              <a:t>(2), 218-225.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a:t>Ravelli</a:t>
            </a:r>
            <a:r>
              <a:rPr lang="en-US" dirty="0"/>
              <a:t>, A. C., van der </a:t>
            </a:r>
            <a:r>
              <a:rPr lang="en-US" dirty="0" err="1"/>
              <a:t>Meulen</a:t>
            </a:r>
            <a:r>
              <a:rPr lang="en-US" dirty="0"/>
              <a:t>, J. H., Osmond, C., Barker, D. J., &amp; </a:t>
            </a:r>
            <a:r>
              <a:rPr lang="en-US" dirty="0" err="1"/>
              <a:t>Bleker</a:t>
            </a:r>
            <a:r>
              <a:rPr lang="en-US" dirty="0"/>
              <a:t>, O. P. (1999). Obesity at the age of 50 y in men and women exposed to famine prenatally–. </a:t>
            </a:r>
            <a:r>
              <a:rPr lang="en-US" i="1" dirty="0"/>
              <a:t>The American journal of clinical nutrition</a:t>
            </a:r>
            <a:r>
              <a:rPr lang="en-US" dirty="0"/>
              <a:t>, </a:t>
            </a:r>
            <a:r>
              <a:rPr lang="en-US" i="1" dirty="0"/>
              <a:t>70</a:t>
            </a:r>
            <a:r>
              <a:rPr lang="en-US" dirty="0"/>
              <a:t>(5), 811-816.</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dirty="0"/>
              <a:t>UNICEF. 2018. Malnutrition rates remain alarming: stunting is declining too slowly while wasting still impacts the lives of far too many young children.</a:t>
            </a:r>
            <a:r>
              <a:rPr lang="en-US" baseline="0" dirty="0"/>
              <a:t> </a:t>
            </a:r>
            <a:r>
              <a:rPr lang="en-US" dirty="0"/>
              <a:t>https://</a:t>
            </a:r>
            <a:r>
              <a:rPr lang="en-US" dirty="0" err="1"/>
              <a:t>data.unicef.org</a:t>
            </a:r>
            <a:r>
              <a:rPr lang="en-US" dirty="0"/>
              <a:t>/topic/nutrition/malnutrition/</a:t>
            </a:r>
          </a:p>
          <a:p>
            <a:r>
              <a:rPr lang="en-US" dirty="0"/>
              <a:t>Last updated May 2018</a:t>
            </a:r>
          </a:p>
        </p:txBody>
      </p:sp>
      <p:sp>
        <p:nvSpPr>
          <p:cNvPr id="4" name="Slide Number Placeholder 3"/>
          <p:cNvSpPr>
            <a:spLocks noGrp="1"/>
          </p:cNvSpPr>
          <p:nvPr>
            <p:ph type="sldNum" sz="quarter" idx="10"/>
          </p:nvPr>
        </p:nvSpPr>
        <p:spPr/>
        <p:txBody>
          <a:bodyPr/>
          <a:lstStyle/>
          <a:p>
            <a:fld id="{F63CA381-2A39-6E40-8D1F-A29F7321DCB3}" type="slidenum">
              <a:rPr lang="en-US" smtClean="0"/>
              <a:t>14</a:t>
            </a:fld>
            <a:endParaRPr lang="en-US"/>
          </a:p>
        </p:txBody>
      </p:sp>
    </p:spTree>
    <p:extLst>
      <p:ext uri="{BB962C8B-B14F-4D97-AF65-F5344CB8AC3E}">
        <p14:creationId xmlns:p14="http://schemas.microsoft.com/office/powerpoint/2010/main" val="4062772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a:t>
            </a:r>
            <a:r>
              <a:rPr lang="en-US" b="1" baseline="0" dirty="0"/>
              <a:t> </a:t>
            </a:r>
            <a:r>
              <a:rPr lang="en-US" baseline="0" dirty="0"/>
              <a:t>The concept of a running faucet into a sink is a metaphor commonly used to explain incidence and prevalence. Let’s consider the health outcome major depressive disorder. </a:t>
            </a:r>
          </a:p>
          <a:p>
            <a:endParaRPr lang="en-US" baseline="0" dirty="0"/>
          </a:p>
          <a:p>
            <a:r>
              <a:rPr lang="en-US" baseline="0" dirty="0"/>
              <a:t>Think of incidence as the water running into the sink from the faucet; these are the new cases of MDD. When describing incidence, it is necessary to specify a time period such as the “annual incidence” or the number of new cases in a year. </a:t>
            </a:r>
          </a:p>
          <a:p>
            <a:endParaRPr lang="en-US" baseline="0" dirty="0"/>
          </a:p>
          <a:p>
            <a:r>
              <a:rPr lang="en-US" baseline="0" dirty="0"/>
              <a:t>The water in the basin of the sink represents the prevalence or all of the existing cases in a population at a given point in time. The onset of some of these cases will vary, some may be 3 months ago and others 3 weeks ago. </a:t>
            </a:r>
          </a:p>
          <a:p>
            <a:endParaRPr lang="en-US" baseline="0" dirty="0"/>
          </a:p>
          <a:p>
            <a:r>
              <a:rPr lang="en-US" baseline="0" dirty="0"/>
              <a:t>The water exiting the sink through the drain is relevant too. This represents the cases leaving the affected population either because they became deceased or were cured of the condition. The number of individuals leaving the affected population impacts the prevalence but not the incidence. </a:t>
            </a:r>
          </a:p>
          <a:p>
            <a:endParaRPr lang="en-US" baseline="0" dirty="0"/>
          </a:p>
          <a:p>
            <a:r>
              <a:rPr lang="en-US" baseline="0" dirty="0"/>
              <a:t>Therefore, by creating an effective treatment program for MDD, you will reduce the overall number of individuals who have MDD; however, the treatment program will not have an impact on the new cases occurring. In contrast, a prevention program that aims to promote mental health will impact BOTH the incidence and the prevalence. You can think of a treatment program as opening the drain in the sink and a prevention program as shutting off or reducing the flow of the water. </a:t>
            </a:r>
          </a:p>
          <a:p>
            <a:endParaRPr lang="en-US" baseline="0" dirty="0"/>
          </a:p>
          <a:p>
            <a:r>
              <a:rPr lang="en-US" b="1" baseline="0" dirty="0"/>
              <a:t>ASK THE AUDIENCE: </a:t>
            </a:r>
            <a:r>
              <a:rPr lang="en-US" baseline="0" dirty="0"/>
              <a:t>What do you think was the prevalence of a major depressive episode among U.S. adults in 2016? Or rather, what percentage of U.S. adults experienced a major depressive episode during 2016? (Answer: 6.7% or 16.2 million individuals) SOURCE: National Institute of Mental Health. (2017, November). Major Depression [Website]. Retrieved from https://</a:t>
            </a:r>
            <a:r>
              <a:rPr lang="en-US" baseline="0" dirty="0" err="1"/>
              <a:t>www.nimh.nih.gov</a:t>
            </a:r>
            <a:r>
              <a:rPr lang="en-US" baseline="0" dirty="0"/>
              <a:t>/health/statistics/major-</a:t>
            </a:r>
            <a:r>
              <a:rPr lang="en-US" baseline="0" dirty="0" err="1"/>
              <a:t>depression.shtml</a:t>
            </a:r>
            <a:endParaRPr lang="en-US" baseline="0" dirty="0"/>
          </a:p>
          <a:p>
            <a:endParaRPr lang="en-US" baseline="0" dirty="0"/>
          </a:p>
          <a:p>
            <a:r>
              <a:rPr lang="en-US" b="1" baseline="0" dirty="0"/>
              <a:t>TEST YOUR KNOWLEDGE: </a:t>
            </a:r>
            <a:r>
              <a:rPr lang="en-US" b="0" baseline="0" dirty="0"/>
              <a:t>Indicate whether the statement refers to incidence or prevalence. </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t>1. “[In 2016] A</a:t>
            </a:r>
            <a:r>
              <a:rPr lang="en-US" dirty="0"/>
              <a:t>n estimated 3.1 million adolescents aged 12 to 17 in the United States had at least one major depressive episode.” </a:t>
            </a:r>
            <a:r>
              <a:rPr lang="en-US" baseline="0" dirty="0"/>
              <a:t>SOURCE: National Institute of Mental Health. (2017, November). Major Depression [Website]. Retrieved from https://</a:t>
            </a:r>
            <a:r>
              <a:rPr lang="en-US" baseline="0" dirty="0" err="1"/>
              <a:t>www.nimh.nih.gov</a:t>
            </a:r>
            <a:r>
              <a:rPr lang="en-US" baseline="0" dirty="0"/>
              <a:t>/health/statistics/major-</a:t>
            </a:r>
            <a:r>
              <a:rPr lang="en-US" baseline="0" dirty="0" err="1"/>
              <a:t>depression.shtml</a:t>
            </a:r>
            <a:r>
              <a:rPr lang="en-US" baseline="0" dirty="0"/>
              <a:t> (ANSWER: prevalence)</a:t>
            </a:r>
          </a:p>
          <a:p>
            <a:endParaRPr lang="en-US" b="0" baseline="0" dirty="0"/>
          </a:p>
          <a:p>
            <a:r>
              <a:rPr lang="en-US" b="0" baseline="0" dirty="0"/>
              <a:t>2. There were 4 cases of depression diagnosed at the student health center last month. (ANSWER: incidence) </a:t>
            </a:r>
          </a:p>
          <a:p>
            <a:endParaRPr lang="en-US" b="0" baseline="0" dirty="0"/>
          </a:p>
          <a:p>
            <a:r>
              <a:rPr lang="en-US" b="0" baseline="0" dirty="0"/>
              <a:t>3. Almost 30% of the boys enrolled in the afterschool program last year had depression. (ANSWER: prevalence) </a:t>
            </a:r>
          </a:p>
          <a:p>
            <a:endParaRPr lang="en-US" b="0" baseline="0" dirty="0"/>
          </a:p>
          <a:p>
            <a:endParaRPr lang="en-US" b="1" dirty="0"/>
          </a:p>
        </p:txBody>
      </p:sp>
      <p:sp>
        <p:nvSpPr>
          <p:cNvPr id="4" name="Slide Number Placeholder 3"/>
          <p:cNvSpPr>
            <a:spLocks noGrp="1"/>
          </p:cNvSpPr>
          <p:nvPr>
            <p:ph type="sldNum" sz="quarter" idx="10"/>
          </p:nvPr>
        </p:nvSpPr>
        <p:spPr/>
        <p:txBody>
          <a:bodyPr/>
          <a:lstStyle/>
          <a:p>
            <a:fld id="{F63CA381-2A39-6E40-8D1F-A29F7321DCB3}" type="slidenum">
              <a:rPr lang="en-US" smtClean="0"/>
              <a:t>15</a:t>
            </a:fld>
            <a:endParaRPr lang="en-US"/>
          </a:p>
        </p:txBody>
      </p:sp>
    </p:spTree>
    <p:extLst>
      <p:ext uri="{BB962C8B-B14F-4D97-AF65-F5344CB8AC3E}">
        <p14:creationId xmlns:p14="http://schemas.microsoft.com/office/powerpoint/2010/main" val="1703372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a:t>
            </a:r>
            <a:r>
              <a:rPr lang="en-US" b="1" baseline="0" dirty="0"/>
              <a:t> </a:t>
            </a:r>
            <a:r>
              <a:rPr lang="en-US" baseline="0" dirty="0"/>
              <a:t>The concept of a running faucet into a sink is a metaphor commonly used to explain incidence and prevalence. Let’s consider the health outcome major depressive disorder. </a:t>
            </a:r>
          </a:p>
          <a:p>
            <a:endParaRPr lang="en-US" baseline="0" dirty="0"/>
          </a:p>
          <a:p>
            <a:r>
              <a:rPr lang="en-US" baseline="0" dirty="0"/>
              <a:t>Think of incidence as the water running into the sink from the faucet; these are the new cases of MDD. When describing incidence, it is necessary to specify a time period such as the “annual incidence” or the number of new cases in a year. </a:t>
            </a:r>
          </a:p>
          <a:p>
            <a:endParaRPr lang="en-US" baseline="0" dirty="0"/>
          </a:p>
          <a:p>
            <a:r>
              <a:rPr lang="en-US" baseline="0" dirty="0"/>
              <a:t>The water in the basin of the sink represents the prevalence or all of the existing cases in a population at a given point in time. The onset of some of these cases will vary, some may be 3 months ago and others 3 weeks ago. </a:t>
            </a:r>
          </a:p>
          <a:p>
            <a:endParaRPr lang="en-US" baseline="0" dirty="0"/>
          </a:p>
          <a:p>
            <a:r>
              <a:rPr lang="en-US" baseline="0" dirty="0"/>
              <a:t>The water exiting the sink through the drain is relevant too. This represents the cases leaving the affected population either because they became deceased or were cured of the condition. The number of individuals leaving the affected population impacts the prevalence but not the incidence. </a:t>
            </a:r>
          </a:p>
          <a:p>
            <a:endParaRPr lang="en-US" baseline="0" dirty="0"/>
          </a:p>
          <a:p>
            <a:r>
              <a:rPr lang="en-US" baseline="0" dirty="0"/>
              <a:t>Therefore, by creating an effective treatment program for MDD, you will reduce the overall number of individuals who have MDD; however, the treatment program will not have an impact on the new cases occurring. In contrast, a prevention program that aims to promote mental health will impact BOTH the incidence and the prevalence. You can think of a treatment program as opening the drain in the sink and a prevention program as shutting off or reducing the flow of the water. </a:t>
            </a:r>
          </a:p>
          <a:p>
            <a:endParaRPr lang="en-US" baseline="0" dirty="0"/>
          </a:p>
          <a:p>
            <a:r>
              <a:rPr lang="en-US" b="1" baseline="0" dirty="0"/>
              <a:t>ASK THE AUDIENCE: </a:t>
            </a:r>
            <a:r>
              <a:rPr lang="en-US" baseline="0" dirty="0"/>
              <a:t>What do you think was the prevalence of a major depressive episode among U.S. adults in 2016? Or rather, what percentage of U.S. adults experienced a major depressive episode during 2016? (Answer: 6.7% or 16.2 million individuals) SOURCE: National Institute of Mental Health. (2017, November). Major Depression [Website]. Retrieved from https://</a:t>
            </a:r>
            <a:r>
              <a:rPr lang="en-US" baseline="0" dirty="0" err="1"/>
              <a:t>www.nimh.nih.gov</a:t>
            </a:r>
            <a:r>
              <a:rPr lang="en-US" baseline="0" dirty="0"/>
              <a:t>/health/statistics/major-</a:t>
            </a:r>
            <a:r>
              <a:rPr lang="en-US" baseline="0" dirty="0" err="1"/>
              <a:t>depression.shtml</a:t>
            </a:r>
            <a:endParaRPr lang="en-US" baseline="0" dirty="0"/>
          </a:p>
          <a:p>
            <a:endParaRPr lang="en-US" baseline="0" dirty="0"/>
          </a:p>
          <a:p>
            <a:r>
              <a:rPr lang="en-US" b="1" baseline="0" dirty="0"/>
              <a:t>TEST YOUR KNOWLEDGE: </a:t>
            </a:r>
            <a:r>
              <a:rPr lang="en-US" b="0" baseline="0" dirty="0"/>
              <a:t>Indicate whether the statement refers to incidence or prevalence. </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t>1. “[In 2016] A</a:t>
            </a:r>
            <a:r>
              <a:rPr lang="en-US" dirty="0"/>
              <a:t>n estimated 3.1 million adolescents aged 12 to 17 in the United States had at least one major depressive episode.” </a:t>
            </a:r>
            <a:r>
              <a:rPr lang="en-US" baseline="0" dirty="0"/>
              <a:t>SOURCE: National Institute of Mental Health. (2017, November). Major Depression [Website]. Retrieved from https://</a:t>
            </a:r>
            <a:r>
              <a:rPr lang="en-US" baseline="0" dirty="0" err="1"/>
              <a:t>www.nimh.nih.gov</a:t>
            </a:r>
            <a:r>
              <a:rPr lang="en-US" baseline="0" dirty="0"/>
              <a:t>/health/statistics/major-</a:t>
            </a:r>
            <a:r>
              <a:rPr lang="en-US" baseline="0" dirty="0" err="1"/>
              <a:t>depression.shtml</a:t>
            </a:r>
            <a:r>
              <a:rPr lang="en-US" baseline="0" dirty="0"/>
              <a:t> (ANSWER: prevalence)</a:t>
            </a:r>
          </a:p>
          <a:p>
            <a:endParaRPr lang="en-US" b="0" baseline="0" dirty="0"/>
          </a:p>
          <a:p>
            <a:r>
              <a:rPr lang="en-US" b="0" baseline="0" dirty="0"/>
              <a:t>2. There were 4 cases of depression diagnosed at the student health center last month. (ANSWER: incidence) </a:t>
            </a:r>
          </a:p>
          <a:p>
            <a:endParaRPr lang="en-US" b="0" baseline="0" dirty="0"/>
          </a:p>
          <a:p>
            <a:r>
              <a:rPr lang="en-US" b="0" baseline="0" dirty="0"/>
              <a:t>3. Almost 30% of the boys enrolled in the afterschool program last year had depression. (ANSWER: prevalence) </a:t>
            </a:r>
          </a:p>
          <a:p>
            <a:endParaRPr lang="en-US" b="0" baseline="0" dirty="0"/>
          </a:p>
          <a:p>
            <a:endParaRPr lang="en-US" b="1" dirty="0"/>
          </a:p>
        </p:txBody>
      </p:sp>
      <p:sp>
        <p:nvSpPr>
          <p:cNvPr id="4" name="Slide Number Placeholder 3"/>
          <p:cNvSpPr>
            <a:spLocks noGrp="1"/>
          </p:cNvSpPr>
          <p:nvPr>
            <p:ph type="sldNum" sz="quarter" idx="10"/>
          </p:nvPr>
        </p:nvSpPr>
        <p:spPr/>
        <p:txBody>
          <a:bodyPr/>
          <a:lstStyle/>
          <a:p>
            <a:fld id="{F63CA381-2A39-6E40-8D1F-A29F7321DCB3}" type="slidenum">
              <a:rPr lang="en-US" smtClean="0"/>
              <a:t>16</a:t>
            </a:fld>
            <a:endParaRPr lang="en-US"/>
          </a:p>
        </p:txBody>
      </p:sp>
    </p:spTree>
    <p:extLst>
      <p:ext uri="{BB962C8B-B14F-4D97-AF65-F5344CB8AC3E}">
        <p14:creationId xmlns:p14="http://schemas.microsoft.com/office/powerpoint/2010/main" val="291033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GENERAL</a:t>
            </a:r>
            <a:r>
              <a:rPr lang="en-US" b="1" baseline="0" dirty="0"/>
              <a:t> NOTES: </a:t>
            </a:r>
          </a:p>
          <a:p>
            <a:endParaRPr lang="en-US" b="1" baseline="0" dirty="0"/>
          </a:p>
          <a:p>
            <a:r>
              <a:rPr lang="en-US" baseline="0" dirty="0"/>
              <a:t>Ratios are commonly used in epidemiology to compare the occurrence of a health outcome among one group to the occurrence in another group. Risk ratios help us appreciate the factors involved in an increase or decrease of a factor. </a:t>
            </a:r>
          </a:p>
          <a:p>
            <a:endParaRPr lang="en-US" baseline="0" dirty="0"/>
          </a:p>
          <a:p>
            <a:r>
              <a:rPr lang="en-US" b="0" baseline="0" dirty="0"/>
              <a:t>Interpreting the equation: To calculate the risk ratio using prevalence, we first calculate the prevalence of heavy drinking among men, and then we calculate the prevalence among women. Then we divide the two ratios. </a:t>
            </a:r>
          </a:p>
          <a:p>
            <a:endParaRPr lang="en-US" b="0" baseline="0" dirty="0"/>
          </a:p>
          <a:p>
            <a:r>
              <a:rPr lang="en-US" b="0" baseline="0" dirty="0"/>
              <a:t>Rather than calculating the risk of heavy drinking among men as compared to women, we could also calculate the risk of of heavy drinking among women as compared to men. RR=(</a:t>
            </a:r>
            <a:r>
              <a:rPr lang="en-US" sz="1200" i="0" kern="1200" dirty="0">
                <a:solidFill>
                  <a:schemeClr val="tx1"/>
                </a:solidFill>
                <a:effectLst/>
                <a:latin typeface="+mn-lt"/>
                <a:ea typeface="+mn-ea"/>
                <a:cs typeface="+mn-cs"/>
              </a:rPr>
              <a:t>11,703/240,753)/(</a:t>
            </a:r>
            <a:r>
              <a:rPr lang="is-IS" sz="1200" i="0" kern="1200" dirty="0">
                <a:solidFill>
                  <a:schemeClr val="tx1"/>
                </a:solidFill>
                <a:effectLst/>
                <a:latin typeface="+mn-lt"/>
                <a:ea typeface="+mn-ea"/>
                <a:cs typeface="+mn-cs"/>
              </a:rPr>
              <a:t>10,362 </a:t>
            </a:r>
            <a:r>
              <a:rPr lang="en-US" sz="1200" i="0" kern="1200" dirty="0">
                <a:solidFill>
                  <a:schemeClr val="tx1"/>
                </a:solidFill>
                <a:effectLst/>
                <a:latin typeface="+mn-lt"/>
                <a:ea typeface="+mn-ea"/>
                <a:cs typeface="+mn-cs"/>
              </a:rPr>
              <a:t>/174,970) = 0.82. Thus, women have</a:t>
            </a:r>
            <a:r>
              <a:rPr lang="en-US" sz="1200" i="0" kern="1200" baseline="0" dirty="0">
                <a:solidFill>
                  <a:schemeClr val="tx1"/>
                </a:solidFill>
                <a:effectLst/>
                <a:latin typeface="+mn-lt"/>
                <a:ea typeface="+mn-ea"/>
                <a:cs typeface="+mn-cs"/>
              </a:rPr>
              <a:t> 0.82 times the risk of heavy drinking as compared to men. Or stated alternatively, women have reduced risk of heavy drinking as compared to men. A risk ratio &lt;1 indicates a decreased risk of the outcome. </a:t>
            </a:r>
            <a:endParaRPr lang="en-US" b="0" i="0" baseline="0" dirty="0"/>
          </a:p>
          <a:p>
            <a:endParaRPr lang="en-US" b="0" baseline="0" dirty="0"/>
          </a:p>
          <a:p>
            <a:r>
              <a:rPr lang="en-US" b="0" baseline="0" dirty="0"/>
              <a:t>Note: The symbol “|” in mathematics is read “given”.</a:t>
            </a:r>
          </a:p>
          <a:p>
            <a:endParaRPr lang="en-US" b="0" baseline="0" dirty="0"/>
          </a:p>
          <a:p>
            <a:r>
              <a:rPr lang="en-US" b="1" baseline="0" dirty="0"/>
              <a:t>MAKE THIS AN INTERACTIVE ACTIVITY</a:t>
            </a:r>
            <a:r>
              <a:rPr lang="en-US" baseline="0" dirty="0"/>
              <a:t>: The Center for Disease Control has an online data analysis tool that allows you to compare health outcomes for interest across different geographical regions in the United States. Visit the website https://</a:t>
            </a:r>
            <a:r>
              <a:rPr lang="en-US" baseline="0" dirty="0" err="1"/>
              <a:t>nccd.cdc.gov</a:t>
            </a:r>
            <a:r>
              <a:rPr lang="en-US" baseline="0" dirty="0"/>
              <a:t>/</a:t>
            </a:r>
            <a:r>
              <a:rPr lang="en-US" baseline="0" dirty="0" err="1"/>
              <a:t>weat</a:t>
            </a:r>
            <a:r>
              <a:rPr lang="en-US" baseline="0" dirty="0"/>
              <a:t>/#/  and click on “Cross Tabulations” to make a table similar to the one in this slide. Try calculating the risk ratio and odds ratio for heavy drinking by educational attainment among males using 2015 data. Note that there are at least four educational attainment categories, select two for comparison.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63CA381-2A39-6E40-8D1F-A29F7321DCB3}" type="slidenum">
              <a:rPr lang="en-US" smtClean="0"/>
              <a:t>17</a:t>
            </a:fld>
            <a:endParaRPr lang="en-US"/>
          </a:p>
        </p:txBody>
      </p:sp>
    </p:spTree>
    <p:extLst>
      <p:ext uri="{BB962C8B-B14F-4D97-AF65-F5344CB8AC3E}">
        <p14:creationId xmlns:p14="http://schemas.microsoft.com/office/powerpoint/2010/main" val="1703372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GENERAL</a:t>
            </a:r>
            <a:r>
              <a:rPr lang="en-US" b="1" baseline="0" dirty="0"/>
              <a:t> NOTES: </a:t>
            </a:r>
            <a:r>
              <a:rPr lang="en-US" b="0" baseline="0" dirty="0"/>
              <a:t>Another way to think about risk and protection is to think about Odds Ratios, which, in this example,  help us think about the odds of a man being a heavy drinker. </a:t>
            </a:r>
          </a:p>
          <a:p>
            <a:endParaRPr lang="en-US" baseline="0" dirty="0"/>
          </a:p>
          <a:p>
            <a:r>
              <a:rPr lang="en-US" b="0" baseline="0" dirty="0"/>
              <a:t>Interpreting the equation: To calculate the odds ratio (the odds of being a man among the heavy drinkers/the odds of being a man among the non-heavy drinkers), we generate the ratio of heavy drinking men to heavy drinking women. Then we generate the ratio of non-heavy drinking men to non-heavy drinking women. Finally, we divide the two ratios. </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t>An odds ratio &gt;1 indicates </a:t>
            </a:r>
            <a:r>
              <a:rPr lang="en-US" sz="1200" i="0" kern="1200" baseline="0" dirty="0">
                <a:solidFill>
                  <a:schemeClr val="tx1"/>
                </a:solidFill>
                <a:effectLst/>
                <a:latin typeface="+mn-lt"/>
                <a:ea typeface="+mn-ea"/>
                <a:cs typeface="+mn-cs"/>
              </a:rPr>
              <a:t>that the outcome is more likely to occur among the exposed as compared to the unexposed. </a:t>
            </a:r>
            <a:endParaRPr lang="en-US" b="0" i="0" baseline="0" dirty="0"/>
          </a:p>
          <a:p>
            <a:r>
              <a:rPr lang="en-US" b="0" baseline="0" dirty="0"/>
              <a:t>An odds ratio &lt;1 indicates </a:t>
            </a:r>
            <a:r>
              <a:rPr lang="en-US" sz="1200" i="0" kern="1200" baseline="0" dirty="0">
                <a:solidFill>
                  <a:schemeClr val="tx1"/>
                </a:solidFill>
                <a:effectLst/>
                <a:latin typeface="+mn-lt"/>
                <a:ea typeface="+mn-ea"/>
                <a:cs typeface="+mn-cs"/>
              </a:rPr>
              <a:t>that the outcome is less likely to occur among the exposed as compared to the unexposed. </a:t>
            </a:r>
            <a:endParaRPr lang="en-US" b="0" i="0" baseline="0" dirty="0"/>
          </a:p>
          <a:p>
            <a:endParaRPr lang="en-US" dirty="0"/>
          </a:p>
          <a:p>
            <a:r>
              <a:rPr lang="en-US" dirty="0"/>
              <a:t>The odds ratio can provide a reasonably</a:t>
            </a:r>
            <a:r>
              <a:rPr lang="en-US" baseline="0" dirty="0"/>
              <a:t> good</a:t>
            </a:r>
            <a:r>
              <a:rPr lang="en-US" dirty="0"/>
              <a:t> estimate of the risk ratio when the health outcome is uncommon,</a:t>
            </a:r>
            <a:r>
              <a:rPr lang="en-US" baseline="0" dirty="0"/>
              <a:t> less than 10% for example. In some instances, the researcher may not know the total population and therefore cannot calculate the risk ratio. In such situations, the odds ratio can be a useful alternative. </a:t>
            </a:r>
            <a:endParaRPr lang="en-US" dirty="0"/>
          </a:p>
          <a:p>
            <a:endParaRPr lang="en-US" b="0" baseline="0" dirty="0"/>
          </a:p>
          <a:p>
            <a:r>
              <a:rPr lang="en-US" b="1" baseline="0" dirty="0"/>
              <a:t>MAKE THIS AN INTERACTIVE ACTIVITY</a:t>
            </a:r>
            <a:r>
              <a:rPr lang="en-US" baseline="0" dirty="0"/>
              <a:t>: The Center for Disease Control has an online data analysis tool that allows you to compare health outcomes for interest across different geographical regions in the United States. Visit the website https://</a:t>
            </a:r>
            <a:r>
              <a:rPr lang="en-US" baseline="0" dirty="0" err="1"/>
              <a:t>nccd.cdc.gov</a:t>
            </a:r>
            <a:r>
              <a:rPr lang="en-US" baseline="0" dirty="0"/>
              <a:t>/</a:t>
            </a:r>
            <a:r>
              <a:rPr lang="en-US" baseline="0" dirty="0" err="1"/>
              <a:t>weat</a:t>
            </a:r>
            <a:r>
              <a:rPr lang="en-US" baseline="0" dirty="0"/>
              <a:t>/#/  and click on “Cross Tabulations” to make a table similar to the one in this slide. Try calculating the risk ratio and odds ratio for heavy drinking by educational attainment among males using 2015 data. Note that there are at least four educational attainment categories, select two for comparison.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63CA381-2A39-6E40-8D1F-A29F7321DCB3}" type="slidenum">
              <a:rPr lang="en-US" smtClean="0"/>
              <a:t>18</a:t>
            </a:fld>
            <a:endParaRPr lang="en-US"/>
          </a:p>
        </p:txBody>
      </p:sp>
    </p:spTree>
    <p:extLst>
      <p:ext uri="{BB962C8B-B14F-4D97-AF65-F5344CB8AC3E}">
        <p14:creationId xmlns:p14="http://schemas.microsoft.com/office/powerpoint/2010/main" val="1703372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Heavy drinker is defined as &gt;14 drinks per week for men and &gt;7 drinks per week for women.</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a:t>The mental health categories are determined by the question, “</a:t>
            </a:r>
            <a:r>
              <a:rPr lang="en-US" dirty="0"/>
              <a:t>Now thinking about your mental health, which includes stress, depression, and problems with emotions, for how many days during the past 30 days was your mental health not good?” Individuals</a:t>
            </a:r>
            <a:r>
              <a:rPr lang="en-US" baseline="0" dirty="0"/>
              <a:t> who report 14 or more days in which their mental health was “not good” are classified as having “bad mental health.” In</a:t>
            </a:r>
            <a:r>
              <a:rPr lang="en-US" dirty="0"/>
              <a:t>dividuals</a:t>
            </a:r>
            <a:r>
              <a:rPr lang="en-US" baseline="0" dirty="0"/>
              <a:t> who report less than 14 days in which their mental health was “not good” are classified as having “good mental health.” </a:t>
            </a:r>
          </a:p>
          <a:p>
            <a:pPr marL="171450" indent="-171450">
              <a:buFontTx/>
              <a:buChar char="•"/>
            </a:pPr>
            <a:endParaRPr lang="en-US" baseline="0" dirty="0"/>
          </a:p>
          <a:p>
            <a:pPr marL="0" indent="0">
              <a:buFontTx/>
              <a:buNone/>
            </a:pPr>
            <a:r>
              <a:rPr lang="en-US" b="1" baseline="0" dirty="0"/>
              <a:t>REMIND THE AUDIENCE: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In the previous risk ratio slide, we calculated the risk ratio of heavy drinking among men as compared to women. We found that Men have 1.22 times the risk of heavy drinking. </a:t>
            </a:r>
          </a:p>
          <a:p>
            <a:pPr marL="0" indent="0">
              <a:buFontTx/>
              <a:buNone/>
            </a:pPr>
            <a:endParaRPr lang="en-US" b="1" baseline="0" dirty="0"/>
          </a:p>
          <a:p>
            <a:pPr marL="0" indent="0">
              <a:buFontTx/>
              <a:buNone/>
            </a:pPr>
            <a:r>
              <a:rPr lang="en-US" b="1" baseline="0" dirty="0"/>
              <a:t>INTERPRETING THE RESULTS: </a:t>
            </a:r>
          </a:p>
          <a:p>
            <a:pPr marL="0" indent="0">
              <a:buFontTx/>
              <a:buNone/>
            </a:pPr>
            <a:r>
              <a:rPr lang="en-US" b="0" baseline="0" dirty="0"/>
              <a:t>We find that the prevalence of heavy drinking is higher for both men and women with bad mental health as compare to men and women with good mental health. We also find that mental health </a:t>
            </a:r>
            <a:r>
              <a:rPr lang="en-US" b="0" u="sng" baseline="0" dirty="0"/>
              <a:t>does</a:t>
            </a:r>
            <a:r>
              <a:rPr lang="en-US" b="0" u="none" baseline="0" dirty="0"/>
              <a:t> modify the effect of gender on heavy drinking behavior. Among individuals with bad mental health, men have 1.54 times the risk of heavy drinking as compared to women. Among individuals with good mental health, men have 1.18 times the risk of heavy drinking as compared to women. Thus, in both groups, men have an increased risk as compared to women, but the effect is greater among the bad mental health group as compared to the good mental health group. </a:t>
            </a:r>
          </a:p>
          <a:p>
            <a:pPr marL="0" indent="0">
              <a:buFontTx/>
              <a:buNone/>
            </a:pPr>
            <a:endParaRPr lang="en-US" b="0" u="none" baseline="0" dirty="0"/>
          </a:p>
          <a:p>
            <a:pPr marL="0" indent="0">
              <a:buFontTx/>
              <a:buNone/>
            </a:pPr>
            <a:r>
              <a:rPr lang="en-US" b="1" u="none" baseline="0" dirty="0"/>
              <a:t>ASK THE AUDIENCE: </a:t>
            </a:r>
          </a:p>
          <a:p>
            <a:pPr marL="0" indent="0">
              <a:buFontTx/>
              <a:buNone/>
            </a:pPr>
            <a:r>
              <a:rPr lang="en-US" b="0" u="none" baseline="0" dirty="0"/>
              <a:t>How do you explain these results? Why do you think the risk is greater for men among the bad mental health group? </a:t>
            </a:r>
          </a:p>
          <a:p>
            <a:pPr marL="0" indent="0">
              <a:buFontTx/>
              <a:buNone/>
            </a:pPr>
            <a:endParaRPr lang="en-US" b="0" u="none" baseline="0" dirty="0"/>
          </a:p>
          <a:p>
            <a:pPr marL="0" indent="0">
              <a:buFontTx/>
              <a:buNone/>
            </a:pPr>
            <a:r>
              <a:rPr lang="en-US" b="0" u="none" baseline="0" dirty="0"/>
              <a:t>Are you surprised that the prevalence of heavy drinking is higher among both men and women in the bad mental health group? Why or why not? </a:t>
            </a:r>
            <a:endParaRPr lang="en-US" b="0" baseline="0" dirty="0"/>
          </a:p>
          <a:p>
            <a:endParaRPr lang="en-US" baseline="0" dirty="0"/>
          </a:p>
          <a:p>
            <a:r>
              <a:rPr lang="en-US" dirty="0"/>
              <a:t>How can </a:t>
            </a:r>
            <a:r>
              <a:rPr lang="en-US" baseline="0" dirty="0"/>
              <a:t>these results be used in clinical practice? </a:t>
            </a:r>
          </a:p>
          <a:p>
            <a:r>
              <a:rPr lang="en-US" baseline="0" dirty="0"/>
              <a:t>How can these results be used for program planning at social service and/or health care agencies? </a:t>
            </a:r>
          </a:p>
          <a:p>
            <a:r>
              <a:rPr lang="en-US" baseline="0" dirty="0"/>
              <a:t>How can these results be used to design programs/campaigns to prevent heavy drinking? </a:t>
            </a:r>
            <a:endParaRPr lang="en-US" dirty="0"/>
          </a:p>
        </p:txBody>
      </p:sp>
      <p:sp>
        <p:nvSpPr>
          <p:cNvPr id="4" name="Slide Number Placeholder 3"/>
          <p:cNvSpPr>
            <a:spLocks noGrp="1"/>
          </p:cNvSpPr>
          <p:nvPr>
            <p:ph type="sldNum" sz="quarter" idx="10"/>
          </p:nvPr>
        </p:nvSpPr>
        <p:spPr/>
        <p:txBody>
          <a:bodyPr/>
          <a:lstStyle/>
          <a:p>
            <a:fld id="{F63CA381-2A39-6E40-8D1F-A29F7321DCB3}" type="slidenum">
              <a:rPr lang="en-US" smtClean="0"/>
              <a:t>19</a:t>
            </a:fld>
            <a:endParaRPr lang="en-US"/>
          </a:p>
        </p:txBody>
      </p:sp>
    </p:spTree>
    <p:extLst>
      <p:ext uri="{BB962C8B-B14F-4D97-AF65-F5344CB8AC3E}">
        <p14:creationId xmlns:p14="http://schemas.microsoft.com/office/powerpoint/2010/main" val="1703372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What is meant by an “at-risk population?” </a:t>
            </a:r>
          </a:p>
          <a:p>
            <a:r>
              <a:rPr lang="en-US" dirty="0"/>
              <a:t>The at-risk population</a:t>
            </a:r>
            <a:r>
              <a:rPr lang="en-US" baseline="0" dirty="0"/>
              <a:t> only includes those individuals who could potentially develop the outcome of interest. Thus, if you’re estimating the incidence rate of gestational diabetes in the past year, the denominator will only include women who were pregnant in the past year and at-risk of developing gestational diabetes. </a:t>
            </a:r>
          </a:p>
          <a:p>
            <a:endParaRPr lang="en-US" baseline="0" dirty="0"/>
          </a:p>
          <a:p>
            <a:r>
              <a:rPr lang="en-US" u="sng" baseline="0" dirty="0"/>
              <a:t>When do individuals “leave” the population? </a:t>
            </a:r>
          </a:p>
          <a:p>
            <a:r>
              <a:rPr lang="en-US" baseline="0" dirty="0"/>
              <a:t>Individuals who were once at-risk of developing the health outcome and then are no longer at-risk of developing the outcome, leave the population and stop contributing to person-time. There are many reasons why an individual may stop contributing person time. For example, if you are interested in delinquent behaviors among adolescents, once an individual ages out of adolescence, s/he stops contributing person-time. Similarly, youth do not start contributing person-years until they reach adolescence. Additionally, if a person develops the outcome of interest or dies, s/he is no longer “at-risk.”</a:t>
            </a:r>
          </a:p>
          <a:p>
            <a:endParaRPr lang="en-US" dirty="0"/>
          </a:p>
          <a:p>
            <a:r>
              <a:rPr lang="en-US" b="1" dirty="0"/>
              <a:t>INTERACTIVE ACTIVITY: </a:t>
            </a:r>
          </a:p>
          <a:p>
            <a:r>
              <a:rPr lang="en-US" b="0" dirty="0"/>
              <a:t>Observe and discuss</a:t>
            </a:r>
            <a:r>
              <a:rPr lang="en-US" b="0" baseline="0" dirty="0"/>
              <a:t> trends in U.S. child maltreatment using data from Child Trends: </a:t>
            </a:r>
          </a:p>
          <a:p>
            <a:r>
              <a:rPr lang="en-US" b="0" baseline="0" dirty="0"/>
              <a:t>https://</a:t>
            </a:r>
            <a:r>
              <a:rPr lang="en-US" b="0" baseline="0" dirty="0" err="1"/>
              <a:t>www.childtrends.org</a:t>
            </a:r>
            <a:r>
              <a:rPr lang="en-US" b="0" baseline="0" dirty="0"/>
              <a:t>/</a:t>
            </a:r>
            <a:r>
              <a:rPr lang="en-US" b="0" baseline="0" dirty="0" err="1"/>
              <a:t>wp</a:t>
            </a:r>
            <a:r>
              <a:rPr lang="en-US" b="0" baseline="0" dirty="0"/>
              <a:t>-content/uploads/2015/03/40_fig1.jpg</a:t>
            </a:r>
          </a:p>
          <a:p>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Notice</a:t>
            </a:r>
            <a:r>
              <a:rPr lang="en-US" b="0" baseline="0" dirty="0"/>
              <a:t> that there is a y-axis on the left side of the graph and another on the right side. What does the y-axis on the left side indicate? What does the y-axis on the right side indicate? (ANSWER: The y-axis on the left refers to the absolute number of child maltreatment cases in the U.S. over time. The y-axis on the right refers to relative number of child maltreatment cases per 1000 children per year.)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t>If you’re interested in knowing how child maltreatment in 2010 compares to child maltreatment in 1990 relatively speaking, is it better to use the absolute number of cases or the incidence rates? (ANSWER: It’s helpful to know both the absolute and relative numbers. However, keep in mind that the total population of U.S. children has changed over time. Therefore, it is useful to compare the incidence rates for direct comparisons rather than the absolute numbers.)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If you were going to launch a national effort to reduce child maltreatment, what</a:t>
            </a:r>
            <a:r>
              <a:rPr lang="en-US" b="0" baseline="0" dirty="0"/>
              <a:t> additional information might you want to know to plan your intervention? How would you use this information? (Possible Answers: Are there particular areas of the U.S. with higher rates of child maltreatment? What are the characteristics of children that are most likely to experience child maltreatment? What are the characteristics of communities with higher rates of child maltreatment? With lower rates of child maltreatment? What U.S. cities have the highest absolute numbers of child maltreatment cases?)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OTHER COMMONLY USED RATES</a:t>
            </a:r>
          </a:p>
          <a:p>
            <a:r>
              <a:rPr lang="en-US" dirty="0"/>
              <a:t>Mortality rate:</a:t>
            </a:r>
            <a:r>
              <a:rPr lang="en-US" baseline="0" dirty="0"/>
              <a:t> mortality rates are often presented as the number of deaths per x number of individuals per year. Pay close attention to the age-group specified and the type of death being counted. </a:t>
            </a:r>
          </a:p>
          <a:p>
            <a:endParaRPr lang="en-US" dirty="0"/>
          </a:p>
          <a:p>
            <a:r>
              <a:rPr lang="en-US" dirty="0"/>
              <a:t>Fertility rate: fertility rates are often presented</a:t>
            </a:r>
            <a:r>
              <a:rPr lang="en-US" baseline="0" dirty="0"/>
              <a:t> as the number of live births per x number of women of child-bearing age per year. Note that the age of the women included in the denominator will sometimes vary. </a:t>
            </a:r>
            <a:endParaRPr lang="en-US" dirty="0"/>
          </a:p>
        </p:txBody>
      </p:sp>
      <p:sp>
        <p:nvSpPr>
          <p:cNvPr id="4" name="Slide Number Placeholder 3"/>
          <p:cNvSpPr>
            <a:spLocks noGrp="1"/>
          </p:cNvSpPr>
          <p:nvPr>
            <p:ph type="sldNum" sz="quarter" idx="10"/>
          </p:nvPr>
        </p:nvSpPr>
        <p:spPr/>
        <p:txBody>
          <a:bodyPr/>
          <a:lstStyle/>
          <a:p>
            <a:fld id="{F63CA381-2A39-6E40-8D1F-A29F7321DCB3}" type="slidenum">
              <a:rPr lang="en-US" smtClean="0"/>
              <a:t>20</a:t>
            </a:fld>
            <a:endParaRPr lang="en-US"/>
          </a:p>
        </p:txBody>
      </p:sp>
    </p:spTree>
    <p:extLst>
      <p:ext uri="{BB962C8B-B14F-4D97-AF65-F5344CB8AC3E}">
        <p14:creationId xmlns:p14="http://schemas.microsoft.com/office/powerpoint/2010/main" val="1703372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3CA381-2A39-6E40-8D1F-A29F7321DCB3}" type="slidenum">
              <a:rPr lang="en-US" smtClean="0"/>
              <a:t>21</a:t>
            </a:fld>
            <a:endParaRPr lang="en-US"/>
          </a:p>
        </p:txBody>
      </p:sp>
    </p:spTree>
    <p:extLst>
      <p:ext uri="{BB962C8B-B14F-4D97-AF65-F5344CB8AC3E}">
        <p14:creationId xmlns:p14="http://schemas.microsoft.com/office/powerpoint/2010/main" val="1703372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latin typeface="Calibri Light" charset="0"/>
                <a:ea typeface="Calibri Light" charset="0"/>
                <a:cs typeface="Calibri Light" charset="0"/>
              </a:rPr>
              <a:t>. </a:t>
            </a:r>
            <a:endParaRPr lang="en-US" b="1" i="0" dirty="0"/>
          </a:p>
        </p:txBody>
      </p:sp>
      <p:sp>
        <p:nvSpPr>
          <p:cNvPr id="4" name="Slide Number Placeholder 3"/>
          <p:cNvSpPr>
            <a:spLocks noGrp="1"/>
          </p:cNvSpPr>
          <p:nvPr>
            <p:ph type="sldNum" sz="quarter" idx="10"/>
          </p:nvPr>
        </p:nvSpPr>
        <p:spPr/>
        <p:txBody>
          <a:bodyPr/>
          <a:lstStyle/>
          <a:p>
            <a:fld id="{F63CA381-2A39-6E40-8D1F-A29F7321DCB3}" type="slidenum">
              <a:rPr lang="en-US" smtClean="0"/>
              <a:t>3</a:t>
            </a:fld>
            <a:endParaRPr lang="en-US"/>
          </a:p>
        </p:txBody>
      </p:sp>
    </p:spTree>
    <p:extLst>
      <p:ext uri="{BB962C8B-B14F-4D97-AF65-F5344CB8AC3E}">
        <p14:creationId xmlns:p14="http://schemas.microsoft.com/office/powerpoint/2010/main" val="2357532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EXPLAINING</a:t>
            </a:r>
            <a:r>
              <a:rPr lang="en-US" b="1" baseline="0" dirty="0"/>
              <a:t> CRUDE AND ADJUSTED ESTIMATES THROUGH AN EXAMPLE</a:t>
            </a:r>
          </a:p>
          <a:p>
            <a:endParaRPr lang="en-US" b="0" baseline="0" dirty="0"/>
          </a:p>
          <a:p>
            <a:r>
              <a:rPr lang="en-US" b="1" baseline="0" dirty="0"/>
              <a:t>First, </a:t>
            </a:r>
            <a:r>
              <a:rPr lang="en-US" b="0" baseline="0" dirty="0"/>
              <a:t>ask the audience to compare the percentages of people living below the federal poverty line in the United States, Texas, Utah, and the District of Colombia. Which states have more poverty as compared to the US? </a:t>
            </a:r>
          </a:p>
          <a:p>
            <a:endParaRPr lang="en-US" b="0" baseline="0" dirty="0"/>
          </a:p>
          <a:p>
            <a:r>
              <a:rPr lang="en-US" b="1" baseline="0" dirty="0"/>
              <a:t>Second, </a:t>
            </a:r>
            <a:r>
              <a:rPr lang="en-US" b="0" baseline="0" dirty="0"/>
              <a:t>tell the audience that certain age groups are more likely to experience poverty including the under 5 population. Does this change how they would interpret the percentages of poverty? Which states may have more children &lt;5 than the U.S. at large? Why do they think this? (ANSWER: Because &lt; 5 population is more likely to be living in poverty, you might guess that Texas and D.C. have more young children than the U.S. at large while Utah has fewer young children.) </a:t>
            </a:r>
          </a:p>
          <a:p>
            <a:endParaRPr lang="en-US" b="0" baseline="0" dirty="0"/>
          </a:p>
          <a:p>
            <a:r>
              <a:rPr lang="en-US" b="1" baseline="0" dirty="0"/>
              <a:t>Third, </a:t>
            </a:r>
            <a:r>
              <a:rPr lang="en-US" b="0" baseline="0" dirty="0"/>
              <a:t>display the percentage of children &lt; 5 years of age that are living below the federal poverty line. Review the audiences predictions with them and identify which states they correctly predicted the &lt; 5 population and which states they incorrectly predicted. (Likely the audience guessed that Utah had a small &lt;5 population than the US and that D.C. had a larger &lt;5 population than the U.S.). </a:t>
            </a:r>
          </a:p>
          <a:p>
            <a:endParaRPr lang="en-US" b="0" baseline="0" dirty="0"/>
          </a:p>
          <a:p>
            <a:r>
              <a:rPr lang="en-US" b="1" baseline="0" dirty="0"/>
              <a:t>Fourth, </a:t>
            </a:r>
            <a:r>
              <a:rPr lang="en-US" b="0" baseline="0" dirty="0"/>
              <a:t>reveal the percentage of the &lt;5 population living below the federal poverty line for the 4 geographic areas. How does the percentage of children &lt;5 living below the federal poverty line compare to that of the entire population for the four areas? (ANSWER: All areas have greater poverty for children &lt;5 than for the entire population. This is expected since we know that children &lt;5 are more likely to be living in poverty than any other age group). For Texas, Utah, and D.C., describe how the percentage of all people living below the FPL and the percentage of the &lt;5 people living below the FPL compares with the percentages for the U.S. overall. Are there any surprises? </a:t>
            </a:r>
          </a:p>
          <a:p>
            <a:endParaRPr lang="en-US" b="0" baseline="0" dirty="0"/>
          </a:p>
          <a:p>
            <a:r>
              <a:rPr lang="en-US" b="0" baseline="0" dirty="0"/>
              <a:t>The District of Colombia has a higher percentage of all people living below the FPL than the United States, a similar percentage of the population &lt;5, and a lower percentage of &lt;5 poverty. How would you explain this? (ANSWER: Other age groups must have higher percentages of poverty in D.C. than in the U.S. at large which causes the overall percentage of poverty to be higher in D.C.)</a:t>
            </a:r>
          </a:p>
          <a:p>
            <a:endParaRPr lang="en-US" b="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BONUS ACTIVITY: </a:t>
            </a:r>
            <a:r>
              <a:rPr lang="en-US" b="0" baseline="0" dirty="0"/>
              <a:t>Use the U.S. Census Fact Finder tool to compare the distribution of poverty by age in the District of Colombia and the United States.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0" baseline="0" dirty="0"/>
              <a:t>Visit       </a:t>
            </a:r>
            <a:r>
              <a:rPr lang="en-US" b="1" baseline="0" dirty="0"/>
              <a:t> </a:t>
            </a:r>
            <a:r>
              <a:rPr lang="en-US" b="0" baseline="0" dirty="0"/>
              <a:t>https://</a:t>
            </a:r>
            <a:r>
              <a:rPr lang="en-US" b="0" baseline="0" dirty="0" err="1"/>
              <a:t>factfinder.census.gov</a:t>
            </a:r>
            <a:r>
              <a:rPr lang="en-US" b="0" baseline="0" dirty="0"/>
              <a:t>/faces/</a:t>
            </a:r>
            <a:r>
              <a:rPr lang="en-US" b="0" baseline="0" dirty="0" err="1"/>
              <a:t>nav</a:t>
            </a:r>
            <a:r>
              <a:rPr lang="en-US" b="0" baseline="0" dirty="0"/>
              <a:t>/</a:t>
            </a:r>
            <a:r>
              <a:rPr lang="en-US" b="0" baseline="0" dirty="0" err="1"/>
              <a:t>jsf</a:t>
            </a:r>
            <a:r>
              <a:rPr lang="en-US" b="0" baseline="0" dirty="0"/>
              <a:t>/pages/</a:t>
            </a:r>
            <a:r>
              <a:rPr lang="en-US" b="0" baseline="0" dirty="0" err="1"/>
              <a:t>searchresults.xhtml?refresh</a:t>
            </a:r>
            <a:r>
              <a:rPr lang="en-US" b="0" baseline="0" dirty="0"/>
              <a:t>=t</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0" baseline="0" dirty="0"/>
              <a:t>Under the “Topics” tab in the left column, expand “People,” in the pop-up window. Then expand “Poverty,” and click on “Poverty.” This selection will be added to the window entitled “Your Selections” on the left side of the screen. Close the pop-up window.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0" baseline="0" dirty="0"/>
              <a:t>Under the “Geographies” tab in the left column, select “United States - 010,” in the drop down menu in pop-up window. “United States” will appear in a box below the drop down menu in the pop-up window. Select “United States” and then click below on “Add to your selections.” This selection will be added to the window entitled “Your Selections” on the left side of the screen. Next, select “State </a:t>
            </a:r>
            <a:r>
              <a:rPr lang="mr-IN" b="0" baseline="0" dirty="0"/>
              <a:t>–</a:t>
            </a:r>
            <a:r>
              <a:rPr lang="en-US" b="0" baseline="0" dirty="0"/>
              <a:t> 040” from the drop down. Select “District Colombia” and then click below on “Add to your selections.” This selection will be added to the window entitled “Your Selections” on the left side of the screen. Close the pop-up window.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0" baseline="0" dirty="0"/>
              <a:t>In the main search window, several search results will appear. Check the box next to “S1701 </a:t>
            </a:r>
            <a:r>
              <a:rPr lang="en-US" dirty="0"/>
              <a:t>POVERTY STATUS IN THE PAST 12 MONTHS” and then click “View” in</a:t>
            </a:r>
            <a:r>
              <a:rPr lang="en-US" baseline="0" dirty="0"/>
              <a:t> the search results window.  </a:t>
            </a:r>
            <a:endParaRPr lang="en-US" b="0" baseline="0" dirty="0"/>
          </a:p>
          <a:p>
            <a:endParaRPr lang="en-US" b="0" baseline="0" dirty="0"/>
          </a:p>
          <a:p>
            <a:r>
              <a:rPr lang="en-US" b="1" baseline="0" dirty="0"/>
              <a:t>BONUS QUESTION: </a:t>
            </a:r>
            <a:r>
              <a:rPr lang="en-US" b="0" baseline="0" dirty="0"/>
              <a:t>What is the federal poverty guideline for a family/household of 4 in 2018? (ANSWER: $</a:t>
            </a:r>
            <a:r>
              <a:rPr lang="is-IS" dirty="0"/>
              <a:t>25,100</a:t>
            </a:r>
            <a:r>
              <a:rPr lang="en-US" b="0" baseline="0" dirty="0"/>
              <a:t>. This means that to fall below the federal poverty line, the family/household income cannot exceed $</a:t>
            </a:r>
            <a:r>
              <a:rPr lang="is-IS" dirty="0"/>
              <a:t>25,100/year. This applies to the 48 contiguous states and the District of Colombia. Source:</a:t>
            </a:r>
            <a:r>
              <a:rPr lang="is-IS" baseline="0" dirty="0"/>
              <a:t> </a:t>
            </a:r>
            <a:r>
              <a:rPr lang="en-US" sz="1200" kern="1200" dirty="0">
                <a:solidFill>
                  <a:schemeClr val="tx1"/>
                </a:solidFill>
                <a:effectLst/>
                <a:latin typeface="+mn-lt"/>
                <a:ea typeface="+mn-ea"/>
                <a:cs typeface="+mn-cs"/>
              </a:rPr>
              <a:t>Annual Update of the HHS Poverty Guidelines; </a:t>
            </a:r>
            <a:r>
              <a:rPr lang="is-IS" baseline="0" dirty="0"/>
              <a:t>HHS Notice. </a:t>
            </a:r>
            <a:r>
              <a:rPr lang="en-US" sz="1200" kern="1200" dirty="0">
                <a:solidFill>
                  <a:schemeClr val="tx1"/>
                </a:solidFill>
                <a:effectLst/>
                <a:latin typeface="+mn-lt"/>
                <a:ea typeface="+mn-ea"/>
                <a:cs typeface="+mn-cs"/>
              </a:rPr>
              <a:t>Fed. Reg. Vol. 83, No. 12 (January 18, 2018). </a:t>
            </a:r>
          </a:p>
          <a:p>
            <a:endParaRPr lang="en-US" b="1" baseline="0" dirty="0"/>
          </a:p>
        </p:txBody>
      </p:sp>
      <p:sp>
        <p:nvSpPr>
          <p:cNvPr id="4" name="Slide Number Placeholder 3"/>
          <p:cNvSpPr>
            <a:spLocks noGrp="1"/>
          </p:cNvSpPr>
          <p:nvPr>
            <p:ph type="sldNum" sz="quarter" idx="10"/>
          </p:nvPr>
        </p:nvSpPr>
        <p:spPr/>
        <p:txBody>
          <a:bodyPr/>
          <a:lstStyle/>
          <a:p>
            <a:fld id="{F63CA381-2A39-6E40-8D1F-A29F7321DCB3}" type="slidenum">
              <a:rPr lang="en-US" smtClean="0"/>
              <a:t>22</a:t>
            </a:fld>
            <a:endParaRPr lang="en-US"/>
          </a:p>
        </p:txBody>
      </p:sp>
    </p:spTree>
    <p:extLst>
      <p:ext uri="{BB962C8B-B14F-4D97-AF65-F5344CB8AC3E}">
        <p14:creationId xmlns:p14="http://schemas.microsoft.com/office/powerpoint/2010/main" val="3728890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exhaustive</a:t>
            </a:r>
            <a:r>
              <a:rPr lang="en-US" baseline="0" dirty="0"/>
              <a:t> review of the use and interpretation of graphs and figures is outside the scope of this presentation. See the “Additional Resources” slide at the end of this presentation for further discussion of this topic. </a:t>
            </a:r>
          </a:p>
          <a:p>
            <a:endParaRPr lang="en-US" baseline="0" dirty="0"/>
          </a:p>
          <a:p>
            <a:r>
              <a:rPr lang="en-US" b="1" baseline="0" dirty="0"/>
              <a:t>INTERACTIVE ACTIVITES </a:t>
            </a:r>
          </a:p>
          <a:p>
            <a:r>
              <a:rPr lang="en-US" b="0" u="sng" baseline="0" dirty="0"/>
              <a:t>Professor Hans </a:t>
            </a:r>
            <a:r>
              <a:rPr lang="en-US" b="0" u="sng" baseline="0" dirty="0" err="1"/>
              <a:t>Rosling</a:t>
            </a:r>
            <a:r>
              <a:rPr lang="en-US" b="0" u="sng" baseline="0" dirty="0"/>
              <a:t> on </a:t>
            </a:r>
            <a:r>
              <a:rPr lang="en-US" b="0" u="sng" baseline="0" dirty="0" err="1"/>
              <a:t>Gapminder</a:t>
            </a:r>
            <a:r>
              <a:rPr lang="en-US" b="0" u="sng" baseline="0" dirty="0"/>
              <a:t> </a:t>
            </a:r>
          </a:p>
          <a:p>
            <a:r>
              <a:rPr lang="en-US" b="0" baseline="0" dirty="0"/>
              <a:t>Ask the Audience: Name the various variables that Professor </a:t>
            </a:r>
            <a:r>
              <a:rPr lang="en-US" b="0" baseline="0" dirty="0" err="1"/>
              <a:t>Rosling</a:t>
            </a:r>
            <a:r>
              <a:rPr lang="en-US" b="0" baseline="0" dirty="0"/>
              <a:t> conveys in his line graph. (ANSWER: region of the world, country, country population, GDP per capita (income), life expectancy in years). </a:t>
            </a:r>
          </a:p>
          <a:p>
            <a:endParaRPr lang="en-US" b="0" baseline="0" dirty="0"/>
          </a:p>
          <a:p>
            <a:r>
              <a:rPr lang="en-US" b="0" baseline="0" dirty="0"/>
              <a:t>Ask the Audience: Professor </a:t>
            </a:r>
            <a:r>
              <a:rPr lang="en-US" b="0" baseline="0" dirty="0" err="1"/>
              <a:t>Rosling</a:t>
            </a:r>
            <a:r>
              <a:rPr lang="en-US" b="0" baseline="0" dirty="0"/>
              <a:t> points out that among middle-income countries there is great variability in average life expectancy; these countries with similar gross-domestic product per capita have life expectancies ranging from 50-75 years. What explanation does Professor </a:t>
            </a:r>
            <a:r>
              <a:rPr lang="en-US" b="0" baseline="0" dirty="0" err="1"/>
              <a:t>Rosling</a:t>
            </a:r>
            <a:r>
              <a:rPr lang="en-US" b="0" baseline="0" dirty="0"/>
              <a:t> offer for this variability? (ANSWER: variations in distribution and use of income) Can you expand on his answer; what does he mean by </a:t>
            </a:r>
            <a:r>
              <a:rPr lang="en-US" b="0" i="1" baseline="0" dirty="0"/>
              <a:t>variations in distribution and use of income</a:t>
            </a:r>
            <a:r>
              <a:rPr lang="en-US" b="0" baseline="0" dirty="0"/>
              <a:t>? (ANSWER: Distribution refers to whether the money within the country is distributed across many people or whether there are a few people with lots of money and many people with little money. Use of money refers to the amount and proportion of money within a country that is spent on products or services that benefit health versus those that negatively impact health or do not impact health at all.) Do you agree with Professor </a:t>
            </a:r>
            <a:r>
              <a:rPr lang="en-US" b="0" baseline="0" dirty="0" err="1"/>
              <a:t>Rosling’s</a:t>
            </a:r>
            <a:r>
              <a:rPr lang="en-US" b="0" baseline="0" dirty="0"/>
              <a:t> explanation? Why or why not? </a:t>
            </a:r>
          </a:p>
          <a:p>
            <a:endParaRPr lang="en-US" b="0" baseline="0" dirty="0"/>
          </a:p>
          <a:p>
            <a:r>
              <a:rPr lang="en-US" b="0" u="sng" baseline="0" dirty="0" err="1"/>
              <a:t>Worldmapper</a:t>
            </a:r>
            <a:endParaRPr lang="en-US" b="0" u="sng" baseline="0" dirty="0"/>
          </a:p>
          <a:p>
            <a:r>
              <a:rPr lang="en-US" b="0" baseline="0" dirty="0"/>
              <a:t>The website https://</a:t>
            </a:r>
            <a:r>
              <a:rPr lang="en-US" b="0" baseline="0" dirty="0" err="1"/>
              <a:t>worldmapper.org</a:t>
            </a:r>
            <a:r>
              <a:rPr lang="en-US" b="0" baseline="0" dirty="0"/>
              <a:t>/ resizes world maps to visually display the distribution of resources and population characteristics throughout the world. </a:t>
            </a:r>
          </a:p>
          <a:p>
            <a:endParaRPr lang="en-US" b="0" baseline="0" dirty="0"/>
          </a:p>
          <a:p>
            <a:r>
              <a:rPr lang="en-US" b="0" baseline="0" dirty="0"/>
              <a:t>Ask the audience: If the data in the map displayed were instead displayed in a table, what would it look like? What is the appeal or benefit of using a figure like one from World Mapper? </a:t>
            </a:r>
            <a:endParaRPr lang="en-US" b="0" dirty="0"/>
          </a:p>
        </p:txBody>
      </p:sp>
      <p:sp>
        <p:nvSpPr>
          <p:cNvPr id="4" name="Slide Number Placeholder 3"/>
          <p:cNvSpPr>
            <a:spLocks noGrp="1"/>
          </p:cNvSpPr>
          <p:nvPr>
            <p:ph type="sldNum" sz="quarter" idx="10"/>
          </p:nvPr>
        </p:nvSpPr>
        <p:spPr/>
        <p:txBody>
          <a:bodyPr/>
          <a:lstStyle/>
          <a:p>
            <a:fld id="{F63CA381-2A39-6E40-8D1F-A29F7321DCB3}" type="slidenum">
              <a:rPr lang="en-US" smtClean="0"/>
              <a:t>23</a:t>
            </a:fld>
            <a:endParaRPr lang="en-US"/>
          </a:p>
        </p:txBody>
      </p:sp>
    </p:spTree>
    <p:extLst>
      <p:ext uri="{BB962C8B-B14F-4D97-AF65-F5344CB8AC3E}">
        <p14:creationId xmlns:p14="http://schemas.microsoft.com/office/powerpoint/2010/main" val="2160702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GENERAL</a:t>
            </a:r>
            <a:r>
              <a:rPr lang="en-US" b="1" baseline="0" dirty="0"/>
              <a:t> NOTES</a:t>
            </a:r>
          </a:p>
          <a:p>
            <a:r>
              <a:rPr lang="en-US" b="0" baseline="0" dirty="0"/>
              <a:t>External validity is also referred to as generalizability. Epidemiologists are interested in knowing whether their results are generalizable across settings, persons, time. </a:t>
            </a:r>
            <a:endParaRPr lang="en-US" b="0" dirty="0"/>
          </a:p>
          <a:p>
            <a:endParaRPr lang="en-US" dirty="0"/>
          </a:p>
          <a:p>
            <a:r>
              <a:rPr lang="en-US" dirty="0"/>
              <a:t>Example of bias: Suppose anxiety manifests in somatic symptoms for a sub-groups</a:t>
            </a:r>
            <a:r>
              <a:rPr lang="en-US" baseline="0" dirty="0"/>
              <a:t> within our population. If we fail to measure somatic symptoms when assessing anxiety, we will systematically be underestimating the level of anxiety among these individuals. This is systematic error.  </a:t>
            </a:r>
          </a:p>
          <a:p>
            <a:endParaRPr lang="en-US" baseline="0" dirty="0"/>
          </a:p>
          <a:p>
            <a:r>
              <a:rPr lang="en-US" baseline="0" dirty="0"/>
              <a:t>Various factors can threaten validity. Here are some examples: </a:t>
            </a:r>
          </a:p>
          <a:p>
            <a:pPr marL="171450" indent="-171450">
              <a:buFontTx/>
              <a:buChar char="•"/>
            </a:pPr>
            <a:r>
              <a:rPr lang="en-US" i="1" baseline="0" dirty="0"/>
              <a:t>selection</a:t>
            </a:r>
            <a:r>
              <a:rPr lang="en-US" baseline="0" dirty="0"/>
              <a:t>: selection refers to the individuals that you include in your assessment; if you only sample freshman enrolled in a particular class or only those that volunteer, your assessment may be inaccurate if those individuals systematically differ from the source population; random samples strengthen validity</a:t>
            </a:r>
          </a:p>
          <a:p>
            <a:pPr marL="171450" indent="-171450">
              <a:buFontTx/>
              <a:buChar char="•"/>
            </a:pPr>
            <a:r>
              <a:rPr lang="en-US" i="1" baseline="0" dirty="0"/>
              <a:t>attrition: </a:t>
            </a:r>
            <a:r>
              <a:rPr lang="en-US" i="0" baseline="0" dirty="0"/>
              <a:t>attrition refers to drop-out of participants in a study; if you administer an intervention to reduce anxiety and some participants stop participating, it’s possible that your end result will be different than it would have been if those individuals had remained in the study</a:t>
            </a:r>
          </a:p>
          <a:p>
            <a:pPr marL="171450" indent="-171450">
              <a:buFontTx/>
              <a:buChar char="•"/>
            </a:pPr>
            <a:r>
              <a:rPr lang="en-US" i="1" baseline="0" dirty="0"/>
              <a:t>missing data: </a:t>
            </a:r>
            <a:r>
              <a:rPr lang="en-US" i="0" baseline="0" dirty="0"/>
              <a:t>missing data is a problem when it is not missing at random; for example, if you administer a measure to assess anxiety and individuals with anxiety systematically leave some items blank due to discomfort sharing their answer or another reason, you will get biased results</a:t>
            </a:r>
          </a:p>
          <a:p>
            <a:pPr marL="171450" indent="-171450">
              <a:buFontTx/>
              <a:buChar char="•"/>
            </a:pPr>
            <a:r>
              <a:rPr lang="en-US" i="1" baseline="0" dirty="0"/>
              <a:t>Testing: </a:t>
            </a:r>
            <a:r>
              <a:rPr lang="en-US" i="0" baseline="0" dirty="0"/>
              <a:t>data collection itself can impact the association between the exposure and the outcome</a:t>
            </a:r>
          </a:p>
          <a:p>
            <a:pPr marL="171450" indent="-171450">
              <a:buFontTx/>
              <a:buChar char="•"/>
            </a:pPr>
            <a:r>
              <a:rPr lang="en-US" i="1" baseline="0" dirty="0"/>
              <a:t>history: </a:t>
            </a:r>
            <a:r>
              <a:rPr lang="en-US" i="0" baseline="0" dirty="0"/>
              <a:t>events outside of the study may impact the findings; for example, measuring anxiety levels the week of finals may result in higher averages than measuring anxiety at another week during the semester</a:t>
            </a:r>
          </a:p>
          <a:p>
            <a:pPr marL="171450" indent="-171450">
              <a:buFontTx/>
              <a:buChar char="•"/>
            </a:pPr>
            <a:r>
              <a:rPr lang="en-US" i="1" baseline="0" dirty="0"/>
              <a:t>Maturation: </a:t>
            </a:r>
            <a:r>
              <a:rPr lang="en-US" i="0" baseline="0" dirty="0"/>
              <a:t>the outcome of interest naturally changes over time; anxiety among college freshmen may naturally be higher at the beginning of the year when they are adjusting to a new environment, and therefore, lower scores at the end of the year in comparison to the beginning of the year may be due to this natural adjustment</a:t>
            </a:r>
            <a:endParaRPr lang="en-US" i="1" dirty="0"/>
          </a:p>
        </p:txBody>
      </p:sp>
      <p:sp>
        <p:nvSpPr>
          <p:cNvPr id="4" name="Slide Number Placeholder 3"/>
          <p:cNvSpPr>
            <a:spLocks noGrp="1"/>
          </p:cNvSpPr>
          <p:nvPr>
            <p:ph type="sldNum" sz="quarter" idx="10"/>
          </p:nvPr>
        </p:nvSpPr>
        <p:spPr/>
        <p:txBody>
          <a:bodyPr/>
          <a:lstStyle/>
          <a:p>
            <a:fld id="{F63CA381-2A39-6E40-8D1F-A29F7321DCB3}" type="slidenum">
              <a:rPr lang="en-US" smtClean="0"/>
              <a:t>24</a:t>
            </a:fld>
            <a:endParaRPr lang="en-US"/>
          </a:p>
        </p:txBody>
      </p:sp>
    </p:spTree>
    <p:extLst>
      <p:ext uri="{BB962C8B-B14F-4D97-AF65-F5344CB8AC3E}">
        <p14:creationId xmlns:p14="http://schemas.microsoft.com/office/powerpoint/2010/main" val="3257032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Test-retest</a:t>
            </a:r>
            <a:r>
              <a:rPr lang="en-US" b="1" baseline="0" dirty="0"/>
              <a:t> Reliability </a:t>
            </a:r>
          </a:p>
          <a:p>
            <a:r>
              <a:rPr lang="en-US" b="0" baseline="0" dirty="0"/>
              <a:t>Administer the same measure on two separate occasions to the same people and evaluate consistency of scores. </a:t>
            </a:r>
          </a:p>
          <a:p>
            <a:r>
              <a:rPr lang="en-US" b="0" baseline="0" dirty="0"/>
              <a:t>Challenge: This method assumes that the construct being measured will not change over time. The experience of completing the measure the first time may influence results on the second occasion, particularly if the two assessments are completed relatively close in time. </a:t>
            </a:r>
          </a:p>
          <a:p>
            <a:endParaRPr lang="en-US" b="0" baseline="0" dirty="0"/>
          </a:p>
          <a:p>
            <a:r>
              <a:rPr lang="en-US" b="1" baseline="0" dirty="0"/>
              <a:t>Inter-rater Reliability </a:t>
            </a:r>
          </a:p>
          <a:p>
            <a:r>
              <a:rPr lang="en-US" b="0" baseline="0" dirty="0"/>
              <a:t>Using two or more raters to categorize study participants or data and evaluating the consistency of the rating. </a:t>
            </a:r>
          </a:p>
          <a:p>
            <a:endParaRPr lang="en-US" b="0" baseline="0" dirty="0"/>
          </a:p>
          <a:p>
            <a:r>
              <a:rPr lang="en-US" b="1" baseline="0" dirty="0"/>
              <a:t>Parallel Forms Reliability </a:t>
            </a:r>
          </a:p>
          <a:p>
            <a:r>
              <a:rPr lang="en-US" b="0" baseline="0" dirty="0"/>
              <a:t>Consistency between two measures of the same construct (e.g. anxiety) taken at the same time. </a:t>
            </a:r>
          </a:p>
          <a:p>
            <a:r>
              <a:rPr lang="en-US" b="0" baseline="0" dirty="0"/>
              <a:t>Challenge: It can be difficult to identify equivalent measures. </a:t>
            </a:r>
          </a:p>
          <a:p>
            <a:endParaRPr lang="en-US" b="1" baseline="0" dirty="0"/>
          </a:p>
          <a:p>
            <a:r>
              <a:rPr lang="en-US" b="1" baseline="0" dirty="0"/>
              <a:t>Split-half Reliability </a:t>
            </a:r>
          </a:p>
          <a:p>
            <a:r>
              <a:rPr lang="en-US" b="0" baseline="0" dirty="0"/>
              <a:t>Compare two halves or subsets of a scale using correlation. </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t>Challenge: This method can be used for a scale but not for an index. </a:t>
            </a:r>
          </a:p>
          <a:p>
            <a:endParaRPr lang="en-US" b="0" dirty="0"/>
          </a:p>
        </p:txBody>
      </p:sp>
      <p:sp>
        <p:nvSpPr>
          <p:cNvPr id="4" name="Slide Number Placeholder 3"/>
          <p:cNvSpPr>
            <a:spLocks noGrp="1"/>
          </p:cNvSpPr>
          <p:nvPr>
            <p:ph type="sldNum" sz="quarter" idx="10"/>
          </p:nvPr>
        </p:nvSpPr>
        <p:spPr/>
        <p:txBody>
          <a:bodyPr/>
          <a:lstStyle/>
          <a:p>
            <a:fld id="{F63CA381-2A39-6E40-8D1F-A29F7321DCB3}" type="slidenum">
              <a:rPr lang="en-US" smtClean="0"/>
              <a:t>25</a:t>
            </a:fld>
            <a:endParaRPr lang="en-US"/>
          </a:p>
        </p:txBody>
      </p:sp>
    </p:spTree>
    <p:extLst>
      <p:ext uri="{BB962C8B-B14F-4D97-AF65-F5344CB8AC3E}">
        <p14:creationId xmlns:p14="http://schemas.microsoft.com/office/powerpoint/2010/main" val="3257032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Experimental Studies</a:t>
            </a:r>
          </a:p>
          <a:p>
            <a:r>
              <a:rPr lang="en-US" b="0" i="1" dirty="0"/>
              <a:t>Clinical</a:t>
            </a:r>
            <a:r>
              <a:rPr lang="en-US" b="0" i="1" baseline="0" dirty="0"/>
              <a:t> trials </a:t>
            </a:r>
            <a:r>
              <a:rPr lang="en-US" b="0" baseline="0" dirty="0"/>
              <a:t>and </a:t>
            </a:r>
            <a:r>
              <a:rPr lang="en-US" b="0" i="1" baseline="0" dirty="0"/>
              <a:t>randomized controlled trials </a:t>
            </a:r>
            <a:r>
              <a:rPr lang="en-US" b="0" baseline="0" dirty="0"/>
              <a:t>are examples of experimental studies. Experimental studies can be used to assess how well an agent prevents an outcome or treats an outcome. Randomized controlled trials are often considered the “gold standard” of study designs. However, there are limitations to these studies such as differential attrition (people in the control group may be more likely to drop out), limited generalizability, randomization may be imperfect particularly with smaller sample sizes, and the treatment may not e implemented as intended. </a:t>
            </a:r>
          </a:p>
          <a:p>
            <a:endParaRPr lang="en-US" b="0" baseline="0" dirty="0"/>
          </a:p>
          <a:p>
            <a:r>
              <a:rPr lang="en-US" b="0" i="1" baseline="0" dirty="0"/>
              <a:t>Randomization</a:t>
            </a:r>
            <a:r>
              <a:rPr lang="en-US" b="0" baseline="0" dirty="0"/>
              <a:t> means that all subjects have an equal probability of being assigned to either or all of the treatment groups. The purpose of this is to balance the observed and unobserved participant characteristics across the treatment groups. For example, perhaps age or particular attitudes influence the efficacy of the treatment. Through randomization, the researcher aims to have equivalent average ages and attitudes across all treatment groups so that these variables do not influence the findings. </a:t>
            </a:r>
          </a:p>
          <a:p>
            <a:endParaRPr lang="en-US" b="0" baseline="0" dirty="0"/>
          </a:p>
          <a:p>
            <a:r>
              <a:rPr lang="en-US" b="1" baseline="0" dirty="0"/>
              <a:t>Observational Study</a:t>
            </a:r>
          </a:p>
          <a:p>
            <a:r>
              <a:rPr lang="en-US" b="0" i="1" dirty="0"/>
              <a:t>Prospective observational studies </a:t>
            </a:r>
            <a:r>
              <a:rPr lang="en-US" b="0" i="0" dirty="0"/>
              <a:t>enroll participants in the study before an outcome has</a:t>
            </a:r>
            <a:r>
              <a:rPr lang="en-US" b="0" i="0" baseline="0" dirty="0"/>
              <a:t> occurred </a:t>
            </a:r>
            <a:r>
              <a:rPr lang="en-US" b="0" i="0" dirty="0"/>
              <a:t>and then observe them going forward. </a:t>
            </a:r>
            <a:r>
              <a:rPr lang="en-US" b="0" i="1" dirty="0"/>
              <a:t>Retrospective observational studies </a:t>
            </a:r>
            <a:r>
              <a:rPr lang="en-US" b="0" i="0" dirty="0"/>
              <a:t>enrolls participants and collect</a:t>
            </a:r>
            <a:r>
              <a:rPr lang="en-US" b="0" i="0" baseline="0" dirty="0"/>
              <a:t> data on their history of exposures and outcomes.  </a:t>
            </a:r>
          </a:p>
          <a:p>
            <a:endParaRPr lang="en-US" b="0" i="0" dirty="0"/>
          </a:p>
          <a:p>
            <a:r>
              <a:rPr lang="en-US" b="0" baseline="0" dirty="0"/>
              <a:t>Some exposures cannot ethically be assigned, such as poverty. Other exposures, such as </a:t>
            </a:r>
            <a:r>
              <a:rPr lang="en-US" b="0" baseline="0" dirty="0" err="1"/>
              <a:t>sociodemographic</a:t>
            </a:r>
            <a:r>
              <a:rPr lang="en-US" b="0" baseline="0" dirty="0"/>
              <a:t> characteristics like gender or race, cannot be manipulated by a researcher. In such instances, observational studies can be used. </a:t>
            </a:r>
          </a:p>
          <a:p>
            <a:endParaRPr lang="en-US" b="0" i="1" baseline="0" dirty="0"/>
          </a:p>
          <a:p>
            <a:r>
              <a:rPr lang="en-US" b="1" i="0" baseline="0" dirty="0"/>
              <a:t>Cohort Studies</a:t>
            </a:r>
          </a:p>
          <a:p>
            <a:r>
              <a:rPr lang="en-US" b="0" i="0" baseline="0" dirty="0"/>
              <a:t>Examples of well-known cohort studies include the </a:t>
            </a:r>
            <a:r>
              <a:rPr lang="en-US" dirty="0"/>
              <a:t>Framingham Heart Study, the Nurses' Health Study, and the Physicians' Health Study. </a:t>
            </a:r>
            <a:r>
              <a:rPr lang="en-US" b="0" i="0" baseline="0" dirty="0"/>
              <a:t>An advantage of cohort studies is that the researcher can establish temporal order between the exposure and the outcome. Disadvantage of cohort studies include high cost, attrition (participants dropping out of the study), long induction of outcome may make this design not feasible, and for some outcomes (e.g. dementia) the onset is not always clear. </a:t>
            </a:r>
          </a:p>
          <a:p>
            <a:endParaRPr lang="en-US" b="0" i="0" baseline="0" dirty="0"/>
          </a:p>
          <a:p>
            <a:r>
              <a:rPr lang="en-US" b="1" i="0" baseline="0" dirty="0"/>
              <a:t>Cross-sectional Studies </a:t>
            </a:r>
          </a:p>
          <a:p>
            <a:r>
              <a:rPr lang="en-US" b="0" i="0" baseline="0" dirty="0"/>
              <a:t>This type of design is well suited for assessing prevalence in a population. However, because temporality between the exposure and outcome cannot be assessed (that is, it’s unknown which happened first), it is not possible to identify a causal direction between the outcome and the exposure. </a:t>
            </a:r>
          </a:p>
          <a:p>
            <a:endParaRPr lang="en-US" b="0" i="0" baseline="0" dirty="0"/>
          </a:p>
          <a:p>
            <a:r>
              <a:rPr lang="en-US" b="1" i="0" dirty="0"/>
              <a:t>Ecological Studies</a:t>
            </a:r>
          </a:p>
          <a:p>
            <a:r>
              <a:rPr lang="en-US" b="0" i="0" dirty="0"/>
              <a:t>Unlike</a:t>
            </a:r>
            <a:r>
              <a:rPr lang="en-US" b="0" i="0" baseline="0" dirty="0"/>
              <a:t> the other study designs described here, the ecological study uses population-level or aggregate data rather than individual-level data. For example, a researcher may observe the number of cancer deaths in cities and measures of air pollution for the city during a particular time period to assess the relationship between these two variables. This differs from a study using individual-level data which would measure the individual air pollution exposure of each study participant and the cancer status of each participant. For exposures such as air pollution, traffic congestion, or income inequality ecological studies work well since it can be costly and/or difficult to measure individual-level exposures in these instances. </a:t>
            </a:r>
            <a:endParaRPr lang="en-US" b="0" i="0" dirty="0"/>
          </a:p>
        </p:txBody>
      </p:sp>
      <p:sp>
        <p:nvSpPr>
          <p:cNvPr id="4" name="Slide Number Placeholder 3"/>
          <p:cNvSpPr>
            <a:spLocks noGrp="1"/>
          </p:cNvSpPr>
          <p:nvPr>
            <p:ph type="sldNum" sz="quarter" idx="10"/>
          </p:nvPr>
        </p:nvSpPr>
        <p:spPr/>
        <p:txBody>
          <a:bodyPr/>
          <a:lstStyle/>
          <a:p>
            <a:fld id="{F63CA381-2A39-6E40-8D1F-A29F7321DCB3}" type="slidenum">
              <a:rPr lang="en-US" smtClean="0"/>
              <a:t>26</a:t>
            </a:fld>
            <a:endParaRPr lang="en-US"/>
          </a:p>
        </p:txBody>
      </p:sp>
    </p:spTree>
    <p:extLst>
      <p:ext uri="{BB962C8B-B14F-4D97-AF65-F5344CB8AC3E}">
        <p14:creationId xmlns:p14="http://schemas.microsoft.com/office/powerpoint/2010/main" val="3257032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GENERAL</a:t>
            </a:r>
            <a:r>
              <a:rPr lang="en-US" b="1" baseline="0" dirty="0"/>
              <a:t> NOTES</a:t>
            </a:r>
          </a:p>
          <a:p>
            <a:r>
              <a:rPr lang="en-US" b="0" baseline="0" dirty="0"/>
              <a:t>Measurement Scales</a:t>
            </a:r>
          </a:p>
          <a:p>
            <a:r>
              <a:rPr lang="en-US" b="0" baseline="0" dirty="0"/>
              <a:t>Use validated measurement scales that have been carefully developed and validity and reliability have been evaluated. Keep in mind that the scale is not valid unless used in its entirety and in the language in which it was developed. Many scales have shortened versions, versions for specific populations, and versions in alternative languages. If an alternative version has been developed and validated, it is appropriate to use this version instead. </a:t>
            </a:r>
          </a:p>
          <a:p>
            <a:endParaRPr lang="en-US" b="0" dirty="0"/>
          </a:p>
          <a:p>
            <a:r>
              <a:rPr lang="en-US" b="1" dirty="0"/>
              <a:t>INTERVACTIVE</a:t>
            </a:r>
            <a:r>
              <a:rPr lang="en-US" b="1" baseline="0" dirty="0"/>
              <a:t> ACTIVITY: </a:t>
            </a:r>
          </a:p>
          <a:p>
            <a:r>
              <a:rPr lang="en-US" b="0" baseline="0" dirty="0"/>
              <a:t>Review the CES-D with the audience and discuss the scoring and interpretation of scores. </a:t>
            </a:r>
          </a:p>
          <a:p>
            <a:endParaRPr lang="en-US" b="0" baseline="0" dirty="0"/>
          </a:p>
          <a:p>
            <a:r>
              <a:rPr lang="en-US" b="0" baseline="0" dirty="0"/>
              <a:t>Review the Addiction Severity Index with the audience to give them a sense of what an index and its items look like in comparison to a scale. The ASI is scored in part by the interviewer and in part by a computer program. The interviewer provides a severity rating of the individual’s need for treatment. The computer program generates a composite score that summarizes problem severity during the 30 days prior to the interview. </a:t>
            </a:r>
            <a:endParaRPr lang="en-US" b="0" dirty="0"/>
          </a:p>
        </p:txBody>
      </p:sp>
      <p:sp>
        <p:nvSpPr>
          <p:cNvPr id="4" name="Slide Number Placeholder 3"/>
          <p:cNvSpPr>
            <a:spLocks noGrp="1"/>
          </p:cNvSpPr>
          <p:nvPr>
            <p:ph type="sldNum" sz="quarter" idx="10"/>
          </p:nvPr>
        </p:nvSpPr>
        <p:spPr/>
        <p:txBody>
          <a:bodyPr/>
          <a:lstStyle/>
          <a:p>
            <a:fld id="{F63CA381-2A39-6E40-8D1F-A29F7321DCB3}" type="slidenum">
              <a:rPr lang="en-US" smtClean="0"/>
              <a:t>27</a:t>
            </a:fld>
            <a:endParaRPr lang="en-US"/>
          </a:p>
        </p:txBody>
      </p:sp>
    </p:spTree>
    <p:extLst>
      <p:ext uri="{BB962C8B-B14F-4D97-AF65-F5344CB8AC3E}">
        <p14:creationId xmlns:p14="http://schemas.microsoft.com/office/powerpoint/2010/main" val="4251824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P-VALUES AND STATISTICAL SIGNFICIANCE</a:t>
            </a:r>
            <a:r>
              <a:rPr lang="en-US" b="1" baseline="0" dirty="0"/>
              <a:t> </a:t>
            </a:r>
          </a:p>
          <a:p>
            <a:r>
              <a:rPr lang="en-US" b="0" baseline="0" dirty="0"/>
              <a:t>There is a great deal of misuse and misunderstanding around p-values in the literature. Goodman (2016) provides an explanation of the problem and encourages researchers to base their conclusions on multiple aspects of the research (e.g. study design, quality of the instruments used, sampling procedure, etc.) as well as replicability of the findings in other studies. </a:t>
            </a:r>
          </a:p>
          <a:p>
            <a:endParaRPr lang="en-US" b="0" dirty="0"/>
          </a:p>
          <a:p>
            <a:r>
              <a:rPr lang="en-US" b="1" dirty="0"/>
              <a:t>CONFIDENCE</a:t>
            </a:r>
            <a:r>
              <a:rPr lang="en-US" b="1" baseline="0" dirty="0"/>
              <a:t> INTERVAL </a:t>
            </a:r>
          </a:p>
          <a:p>
            <a:r>
              <a:rPr lang="en-US" b="0" baseline="0" dirty="0"/>
              <a:t>Another way to think about a confidence interval is that if a study is repeated 100 times, the true measure of the association will fall outside of the confidence interval 5 out of 100 times. That is, based on this measure, the researcher will draw the wrong conclusion 5% of the time. </a:t>
            </a:r>
          </a:p>
          <a:p>
            <a:endParaRPr lang="en-US" b="0" dirty="0"/>
          </a:p>
        </p:txBody>
      </p:sp>
      <p:sp>
        <p:nvSpPr>
          <p:cNvPr id="4" name="Slide Number Placeholder 3"/>
          <p:cNvSpPr>
            <a:spLocks noGrp="1"/>
          </p:cNvSpPr>
          <p:nvPr>
            <p:ph type="sldNum" sz="quarter" idx="10"/>
          </p:nvPr>
        </p:nvSpPr>
        <p:spPr/>
        <p:txBody>
          <a:bodyPr/>
          <a:lstStyle/>
          <a:p>
            <a:fld id="{F63CA381-2A39-6E40-8D1F-A29F7321DCB3}" type="slidenum">
              <a:rPr lang="en-US" smtClean="0"/>
              <a:t>28</a:t>
            </a:fld>
            <a:endParaRPr lang="en-US"/>
          </a:p>
        </p:txBody>
      </p:sp>
    </p:spTree>
    <p:extLst>
      <p:ext uri="{BB962C8B-B14F-4D97-AF65-F5344CB8AC3E}">
        <p14:creationId xmlns:p14="http://schemas.microsoft.com/office/powerpoint/2010/main" val="24597782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3CA381-2A39-6E40-8D1F-A29F7321DCB3}" type="slidenum">
              <a:rPr lang="en-US" smtClean="0"/>
              <a:t>29</a:t>
            </a:fld>
            <a:endParaRPr lang="en-US"/>
          </a:p>
        </p:txBody>
      </p:sp>
    </p:spTree>
    <p:extLst>
      <p:ext uri="{BB962C8B-B14F-4D97-AF65-F5344CB8AC3E}">
        <p14:creationId xmlns:p14="http://schemas.microsoft.com/office/powerpoint/2010/main" val="4127628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t>31</a:t>
            </a:fld>
            <a:endParaRPr lang="en-US"/>
          </a:p>
        </p:txBody>
      </p:sp>
    </p:spTree>
    <p:extLst>
      <p:ext uri="{BB962C8B-B14F-4D97-AF65-F5344CB8AC3E}">
        <p14:creationId xmlns:p14="http://schemas.microsoft.com/office/powerpoint/2010/main" val="1287962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3CA381-2A39-6E40-8D1F-A29F7321DCB3}" type="slidenum">
              <a:rPr lang="en-US" smtClean="0"/>
              <a:t>32</a:t>
            </a:fld>
            <a:endParaRPr lang="en-US"/>
          </a:p>
        </p:txBody>
      </p:sp>
    </p:spTree>
    <p:extLst>
      <p:ext uri="{BB962C8B-B14F-4D97-AF65-F5344CB8AC3E}">
        <p14:creationId xmlns:p14="http://schemas.microsoft.com/office/powerpoint/2010/main" val="101094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Epidemiology is central to the PHSW model</a:t>
            </a:r>
            <a:r>
              <a:rPr lang="en-US" baseline="0" dirty="0"/>
              <a:t> and has </a:t>
            </a:r>
            <a:r>
              <a:rPr lang="en-US" dirty="0"/>
              <a:t>been part of social work since its</a:t>
            </a:r>
            <a:r>
              <a:rPr lang="en-US" baseline="0" dirty="0"/>
              <a:t> beginning. As this slide deck will explain in detail, epidemiology is the scientific study of the health and well-being of populations. Epidemiology is useful for understanding patterns of disease and social problems across population groups. Learning why some groups have greater risk, as well as why some have greater “protection,” is an important part of learning how to prevent illness and problems, and to promote human well-being. </a:t>
            </a:r>
          </a:p>
          <a:p>
            <a:endParaRPr lang="en-US" baseline="0" dirty="0"/>
          </a:p>
          <a:p>
            <a:r>
              <a:rPr lang="en-US" dirty="0"/>
              <a:t>The figure above </a:t>
            </a:r>
            <a:r>
              <a:rPr lang="en-US" baseline="0" dirty="0"/>
              <a:t>reflects the </a:t>
            </a:r>
            <a:r>
              <a:rPr lang="en-US" sz="1200" kern="1200" dirty="0">
                <a:solidFill>
                  <a:schemeClr val="tx1"/>
                </a:solidFill>
                <a:effectLst/>
                <a:latin typeface="+mn-lt"/>
                <a:ea typeface="+mn-ea"/>
                <a:cs typeface="+mn-cs"/>
              </a:rPr>
              <a:t>tripartite nature of public health social work and illustrates</a:t>
            </a:r>
            <a:r>
              <a:rPr lang="en-US" sz="1200" kern="1200" baseline="0" dirty="0">
                <a:solidFill>
                  <a:schemeClr val="tx1"/>
                </a:solidFill>
                <a:effectLst/>
                <a:latin typeface="+mn-lt"/>
                <a:ea typeface="+mn-ea"/>
                <a:cs typeface="+mn-cs"/>
              </a:rPr>
              <a:t> the importance of epidemiology to social work</a:t>
            </a:r>
            <a:r>
              <a:rPr lang="en-US" sz="1200" kern="1200" dirty="0">
                <a:solidFill>
                  <a:schemeClr val="tx1"/>
                </a:solidFill>
                <a:effectLst/>
                <a:latin typeface="+mn-lt"/>
                <a:ea typeface="+mn-ea"/>
                <a:cs typeface="+mn-cs"/>
              </a:rPr>
              <a:t>. Learning about epidemiology is critical to PHSW! </a:t>
            </a:r>
            <a:endParaRPr lang="en-US" sz="1200" kern="1200" baseline="0" dirty="0">
              <a:solidFill>
                <a:schemeClr val="tx1"/>
              </a:solidFill>
              <a:effectLst/>
              <a:latin typeface="+mn-lt"/>
              <a:ea typeface="+mn-ea"/>
              <a:cs typeface="+mn-cs"/>
            </a:endParaRPr>
          </a:p>
          <a:p>
            <a:pPr marL="0" lvl="0" indent="0">
              <a:buNone/>
            </a:pPr>
            <a:endParaRPr lang="en-US" dirty="0"/>
          </a:p>
          <a:p>
            <a:pPr marL="0" lv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06CC52A7-8A2E-4672-AE54-A222E72A936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619088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t>33</a:t>
            </a:fld>
            <a:endParaRPr lang="en-US"/>
          </a:p>
        </p:txBody>
      </p:sp>
    </p:spTree>
    <p:extLst>
      <p:ext uri="{BB962C8B-B14F-4D97-AF65-F5344CB8AC3E}">
        <p14:creationId xmlns:p14="http://schemas.microsoft.com/office/powerpoint/2010/main" val="12362197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t>34</a:t>
            </a:fld>
            <a:endParaRPr lang="en-US"/>
          </a:p>
        </p:txBody>
      </p:sp>
    </p:spTree>
    <p:extLst>
      <p:ext uri="{BB962C8B-B14F-4D97-AF65-F5344CB8AC3E}">
        <p14:creationId xmlns:p14="http://schemas.microsoft.com/office/powerpoint/2010/main" val="396928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time, uncollected garbage and refuse was a major public health problem, particularly in poor neighborhoods. However, public health officers and social workers needed to work together to “prove” this to the public and to government. </a:t>
            </a:r>
          </a:p>
        </p:txBody>
      </p:sp>
      <p:sp>
        <p:nvSpPr>
          <p:cNvPr id="4" name="Slide Number Placeholder 3"/>
          <p:cNvSpPr>
            <a:spLocks noGrp="1"/>
          </p:cNvSpPr>
          <p:nvPr>
            <p:ph type="sldNum" sz="quarter" idx="5"/>
          </p:nvPr>
        </p:nvSpPr>
        <p:spPr/>
        <p:txBody>
          <a:bodyPr/>
          <a:lstStyle/>
          <a:p>
            <a:fld id="{F63CA381-2A39-6E40-8D1F-A29F7321DCB3}" type="slidenum">
              <a:rPr lang="en-US" smtClean="0"/>
              <a:t>5</a:t>
            </a:fld>
            <a:endParaRPr lang="en-US"/>
          </a:p>
        </p:txBody>
      </p:sp>
    </p:spTree>
    <p:extLst>
      <p:ext uri="{BB962C8B-B14F-4D97-AF65-F5344CB8AC3E}">
        <p14:creationId xmlns:p14="http://schemas.microsoft.com/office/powerpoint/2010/main" val="3203870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https://www.thoughtco.com/jane-addams-1779818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First, </a:t>
            </a:r>
            <a:r>
              <a:rPr lang="en-US" sz="1200" b="1" kern="1200" baseline="0" dirty="0">
                <a:solidFill>
                  <a:schemeClr val="tx1"/>
                </a:solidFill>
                <a:effectLst/>
                <a:latin typeface="+mn-lt"/>
                <a:ea typeface="+mn-ea"/>
                <a:cs typeface="+mn-cs"/>
              </a:rPr>
              <a:t>epidemiology. </a:t>
            </a:r>
            <a:r>
              <a:rPr lang="en-US" sz="1200" kern="1200" baseline="0" dirty="0">
                <a:solidFill>
                  <a:schemeClr val="tx1"/>
                </a:solidFill>
                <a:effectLst/>
                <a:latin typeface="+mn-lt"/>
                <a:ea typeface="+mn-ea"/>
                <a:cs typeface="+mn-cs"/>
              </a:rPr>
              <a:t>Addams had long suspected that the abundance of garbage was connected to higher death rates in the area. She then systematically investigated—using basic skills of early epidemiology- to ascertain whether there was a connection between the two. When the investigation confirmed that there was a connection between lack of refuse collection and elevated death rates in wards, Addams was determined to improve waste collection and reduce deaths. While simultaneously working with women’s clubs to provide care for sick individuals in the neighborhood, c</a:t>
            </a:r>
            <a:r>
              <a:rPr lang="en-US" sz="1200" b="1" kern="1200" baseline="0" dirty="0">
                <a:solidFill>
                  <a:schemeClr val="tx1"/>
                </a:solidFill>
                <a:effectLst/>
                <a:latin typeface="+mn-lt"/>
                <a:ea typeface="+mn-ea"/>
                <a:cs typeface="+mn-cs"/>
              </a:rPr>
              <a:t>linical &amp; community interventions), </a:t>
            </a:r>
            <a:r>
              <a:rPr lang="en-US" sz="1200" b="0" kern="1200" baseline="0" dirty="0">
                <a:solidFill>
                  <a:schemeClr val="tx1"/>
                </a:solidFill>
                <a:effectLst/>
                <a:latin typeface="+mn-lt"/>
                <a:ea typeface="+mn-ea"/>
                <a:cs typeface="+mn-cs"/>
              </a:rPr>
              <a:t>Addams undertook an advocacy campaign which ultimately led to her appointment as the garbage inspector for the ward. Through this position she set new expectations for garbage collection in the ward and created accountability among the civil servants performing the work. </a:t>
            </a:r>
            <a:r>
              <a:rPr lang="en-US" dirty="0"/>
              <a:t>After her one-year term, Addams was demonstrated  reduced death rates in the 19th Ward. This </a:t>
            </a:r>
            <a:r>
              <a:rPr lang="en-US" b="1" dirty="0"/>
              <a:t>environmental</a:t>
            </a:r>
            <a:r>
              <a:rPr lang="en-US" b="1" baseline="0" dirty="0"/>
              <a:t> and systems change </a:t>
            </a:r>
            <a:r>
              <a:rPr lang="en-US" b="0" baseline="0" dirty="0"/>
              <a:t>effort represented social work’s use of basic epidemiology to drive changes in the conditions under which people lived. </a:t>
            </a:r>
            <a:endParaRPr lang="en-US" sz="1200" b="1"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63CA381-2A39-6E40-8D1F-A29F7321DCB3}" type="slidenum">
              <a:rPr lang="en-US" smtClean="0"/>
              <a:t>6</a:t>
            </a:fld>
            <a:endParaRPr lang="en-US"/>
          </a:p>
        </p:txBody>
      </p:sp>
    </p:spTree>
    <p:extLst>
      <p:ext uri="{BB962C8B-B14F-4D97-AF65-F5344CB8AC3E}">
        <p14:creationId xmlns:p14="http://schemas.microsoft.com/office/powerpoint/2010/main" val="2142486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of epidemiology by early social workers increased the profession’s impact. Here, Jane drives around inspecting the garbage. Jane Addams is our inspiration as we move forward learning more about the now very sophisticated science of epidemiology. As you go through the following slides, keep in mind that this is a powerful tool for social work and you can adapt it to help you have greater impact. </a:t>
            </a:r>
          </a:p>
        </p:txBody>
      </p:sp>
      <p:sp>
        <p:nvSpPr>
          <p:cNvPr id="4" name="Slide Number Placeholder 3"/>
          <p:cNvSpPr>
            <a:spLocks noGrp="1"/>
          </p:cNvSpPr>
          <p:nvPr>
            <p:ph type="sldNum" sz="quarter" idx="5"/>
          </p:nvPr>
        </p:nvSpPr>
        <p:spPr/>
        <p:txBody>
          <a:bodyPr/>
          <a:lstStyle/>
          <a:p>
            <a:fld id="{F63CA381-2A39-6E40-8D1F-A29F7321DCB3}" type="slidenum">
              <a:rPr lang="en-US" smtClean="0"/>
              <a:t>7</a:t>
            </a:fld>
            <a:endParaRPr lang="en-US"/>
          </a:p>
        </p:txBody>
      </p:sp>
    </p:spTree>
    <p:extLst>
      <p:ext uri="{BB962C8B-B14F-4D97-AF65-F5344CB8AC3E}">
        <p14:creationId xmlns:p14="http://schemas.microsoft.com/office/powerpoint/2010/main" val="1704140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DEFINITION </a:t>
            </a:r>
          </a:p>
          <a:p>
            <a:r>
              <a:rPr lang="en-US" i="0" dirty="0"/>
              <a:t>The word</a:t>
            </a:r>
            <a:r>
              <a:rPr lang="en-US" i="0" baseline="0" dirty="0"/>
              <a:t> </a:t>
            </a:r>
            <a:r>
              <a:rPr lang="en-US" i="1" baseline="0" dirty="0"/>
              <a:t>epidemiology </a:t>
            </a:r>
            <a:r>
              <a:rPr lang="en-US" i="0" baseline="0" dirty="0"/>
              <a:t>is derived from three Greek words </a:t>
            </a:r>
            <a:endParaRPr lang="en-US" i="0" dirty="0"/>
          </a:p>
          <a:p>
            <a:r>
              <a:rPr lang="en-US" i="1" dirty="0" err="1"/>
              <a:t>epi</a:t>
            </a:r>
            <a:r>
              <a:rPr lang="en-US" i="1" dirty="0"/>
              <a:t> </a:t>
            </a:r>
            <a:r>
              <a:rPr lang="en-US" i="0" dirty="0"/>
              <a:t>= “on or upon” </a:t>
            </a:r>
          </a:p>
          <a:p>
            <a:r>
              <a:rPr lang="en-US" i="1" dirty="0"/>
              <a:t>demos</a:t>
            </a:r>
            <a:r>
              <a:rPr lang="en-US" i="1" baseline="0" dirty="0"/>
              <a:t> </a:t>
            </a:r>
            <a:r>
              <a:rPr lang="en-US" i="0" baseline="0" dirty="0"/>
              <a:t>= “the common people” </a:t>
            </a:r>
          </a:p>
          <a:p>
            <a:r>
              <a:rPr lang="en-US" i="1" baseline="0" dirty="0"/>
              <a:t>logy </a:t>
            </a:r>
            <a:r>
              <a:rPr lang="en-US" i="0" baseline="0" dirty="0"/>
              <a:t>= “the study of” </a:t>
            </a:r>
          </a:p>
          <a:p>
            <a:endParaRPr lang="en-US" i="0" baseline="0" dirty="0"/>
          </a:p>
          <a:p>
            <a:r>
              <a:rPr lang="en-US" i="0" u="sng" baseline="0" dirty="0"/>
              <a:t>Ask the audience: </a:t>
            </a:r>
            <a:r>
              <a:rPr lang="en-US" i="0" baseline="0" dirty="0"/>
              <a:t>What is meant by “distribution” of health states or events? </a:t>
            </a:r>
          </a:p>
          <a:p>
            <a:r>
              <a:rPr lang="en-US" i="0" baseline="0" dirty="0"/>
              <a:t>ANSWER: Distribution refers to the spread of a health outcome in a population. How common is the outcome among the population? Are there particular individuals that experience the outcome more or less frequently? [Epidemiology also considers distribution over space and time. Was the frequency of the outcome changed in the last 100 years? 10 years? Is the outcome more common in one physical or social space as compared to another?]</a:t>
            </a:r>
          </a:p>
          <a:p>
            <a:endParaRPr lang="en-US" i="0" baseline="0" dirty="0"/>
          </a:p>
          <a:p>
            <a:endParaRPr lang="en-US" i="0" baseline="0" dirty="0"/>
          </a:p>
          <a:p>
            <a:pPr marL="0" marR="0" lvl="1" indent="0" algn="l" defTabSz="457200" rtl="0" eaLnBrk="1" fontAlgn="auto" latinLnBrk="0" hangingPunct="1">
              <a:lnSpc>
                <a:spcPct val="100000"/>
              </a:lnSpc>
              <a:spcBef>
                <a:spcPts val="0"/>
              </a:spcBef>
              <a:spcAft>
                <a:spcPts val="0"/>
              </a:spcAft>
              <a:buClrTx/>
              <a:buSzTx/>
              <a:buFontTx/>
              <a:buNone/>
              <a:tabLst/>
              <a:defRPr/>
            </a:pPr>
            <a:r>
              <a:rPr lang="en-US" sz="1400" b="1" dirty="0">
                <a:latin typeface="Calibri Light" charset="0"/>
                <a:ea typeface="Calibri Light" charset="0"/>
                <a:cs typeface="Calibri Light" charset="0"/>
              </a:rPr>
              <a:t>KEY AREAS OF STUDY </a:t>
            </a:r>
            <a:r>
              <a:rPr lang="en-US" sz="1400" b="0" dirty="0">
                <a:latin typeface="Calibri Light" charset="0"/>
                <a:ea typeface="Calibri Light" charset="0"/>
                <a:cs typeface="Calibri Light" charset="0"/>
              </a:rPr>
              <a:t>(Rothman,</a:t>
            </a:r>
            <a:r>
              <a:rPr lang="en-US" sz="1400" b="0" baseline="0" dirty="0">
                <a:latin typeface="Calibri Light" charset="0"/>
                <a:ea typeface="Calibri Light" charset="0"/>
                <a:cs typeface="Calibri Light" charset="0"/>
              </a:rPr>
              <a:t> Greenland, and Lash; 2008)</a:t>
            </a:r>
            <a:endParaRPr lang="en-US" sz="1400" b="1" dirty="0">
              <a:latin typeface="Calibri Light" charset="0"/>
              <a:ea typeface="Calibri Light" charset="0"/>
              <a:cs typeface="Calibri Light" charset="0"/>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1400" b="0" dirty="0">
                <a:latin typeface="Calibri Light" charset="0"/>
                <a:ea typeface="Calibri Light" charset="0"/>
                <a:cs typeface="Calibri Light" charset="0"/>
              </a:rPr>
              <a:t>All areas of epidemiologic study are</a:t>
            </a:r>
            <a:r>
              <a:rPr lang="en-US" sz="1400" b="0" baseline="0" dirty="0">
                <a:latin typeface="Calibri Light" charset="0"/>
                <a:ea typeface="Calibri Light" charset="0"/>
                <a:cs typeface="Calibri Light" charset="0"/>
              </a:rPr>
              <a:t> related to health and well-being, and therefore all have relevance for PHSW. Depending upon a </a:t>
            </a:r>
            <a:r>
              <a:rPr lang="en-US" sz="1400" b="0" baseline="0" dirty="0" err="1">
                <a:latin typeface="Calibri Light" charset="0"/>
                <a:ea typeface="Calibri Light" charset="0"/>
                <a:cs typeface="Calibri Light" charset="0"/>
              </a:rPr>
              <a:t>PHSWers</a:t>
            </a:r>
            <a:r>
              <a:rPr lang="en-US" sz="1400" b="0" baseline="0" dirty="0">
                <a:latin typeface="Calibri Light" charset="0"/>
                <a:ea typeface="Calibri Light" charset="0"/>
                <a:cs typeface="Calibri Light" charset="0"/>
              </a:rPr>
              <a:t> area of work or expertise, one particular area may be of most relevance. However, generally speaking, social epidemiology and clinical epidemiology are likely to be most relevant for PHSW.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400" b="1" dirty="0">
              <a:latin typeface="Calibri Light" charset="0"/>
              <a:ea typeface="Calibri Light" charset="0"/>
              <a:cs typeface="Calibri Light" charset="0"/>
            </a:endParaRPr>
          </a:p>
          <a:p>
            <a:pPr marL="285750" marR="0" lvl="1" indent="-285750" algn="l" defTabSz="457200" rtl="0" eaLnBrk="1" fontAlgn="auto" latinLnBrk="0" hangingPunct="1">
              <a:lnSpc>
                <a:spcPct val="100000"/>
              </a:lnSpc>
              <a:spcBef>
                <a:spcPts val="0"/>
              </a:spcBef>
              <a:spcAft>
                <a:spcPts val="0"/>
              </a:spcAft>
              <a:buClrTx/>
              <a:buSzTx/>
              <a:buFont typeface="Arial"/>
              <a:buChar char="•"/>
              <a:tabLst/>
              <a:defRPr/>
            </a:pPr>
            <a:r>
              <a:rPr lang="en-US" sz="1400" u="none" dirty="0">
                <a:solidFill>
                  <a:schemeClr val="accent2"/>
                </a:solidFill>
                <a:effectLst>
                  <a:glow rad="101600">
                    <a:schemeClr val="accent4">
                      <a:alpha val="75000"/>
                    </a:schemeClr>
                  </a:glow>
                </a:effectLst>
                <a:latin typeface="Calibri Light" charset="0"/>
                <a:ea typeface="Calibri Light" charset="0"/>
                <a:cs typeface="Calibri Light" charset="0"/>
              </a:rPr>
              <a:t>Environmental epidemiology:</a:t>
            </a:r>
            <a:r>
              <a:rPr lang="en-US" sz="1400" u="none" baseline="0" dirty="0">
                <a:solidFill>
                  <a:schemeClr val="accent2"/>
                </a:solidFill>
                <a:effectLst>
                  <a:glow rad="101600">
                    <a:schemeClr val="accent4">
                      <a:alpha val="75000"/>
                    </a:schemeClr>
                  </a:glow>
                </a:effectLst>
                <a:latin typeface="Calibri Light" charset="0"/>
                <a:ea typeface="Calibri Light" charset="0"/>
                <a:cs typeface="Calibri Light" charset="0"/>
              </a:rPr>
              <a:t> “[The environment] includes physical, chemical, and biologic agents, as well as social, political, cultural, and engineering or architectural factors affecting human contract with such agents” (Rothman, Greenland, Lash; 2008; p. 598). Environmental epidemiology assess the impact of exposures such as cigarette smoke or noise pollution on health; exposure to these factors depends upon where individuals live, work, and play. Additionally, social, political, cultural, and engineering factors (such as social norms, laws and regulations, and building ventilation) shape exposure. </a:t>
            </a:r>
          </a:p>
          <a:p>
            <a:pPr marL="285750" marR="0" lvl="1" indent="-285750" algn="l" defTabSz="457200" rtl="0" eaLnBrk="1" fontAlgn="auto" latinLnBrk="0" hangingPunct="1">
              <a:lnSpc>
                <a:spcPct val="100000"/>
              </a:lnSpc>
              <a:spcBef>
                <a:spcPts val="0"/>
              </a:spcBef>
              <a:spcAft>
                <a:spcPts val="0"/>
              </a:spcAft>
              <a:buClrTx/>
              <a:buSzTx/>
              <a:buFont typeface="Arial"/>
              <a:buChar char="•"/>
              <a:tabLst/>
              <a:defRPr/>
            </a:pPr>
            <a:endParaRPr lang="en-US" sz="1400" u="none" baseline="0" dirty="0">
              <a:solidFill>
                <a:schemeClr val="accent2"/>
              </a:solidFill>
              <a:effectLst>
                <a:glow rad="101600">
                  <a:schemeClr val="accent4">
                    <a:alpha val="75000"/>
                  </a:schemeClr>
                </a:glow>
              </a:effectLst>
              <a:latin typeface="Calibri Light" charset="0"/>
              <a:ea typeface="Calibri Light" charset="0"/>
              <a:cs typeface="Calibri Light" charset="0"/>
            </a:endParaRPr>
          </a:p>
          <a:p>
            <a:pPr marL="285750" marR="0" lvl="1" indent="-285750" algn="l" defTabSz="457200" rtl="0" eaLnBrk="1" fontAlgn="auto" latinLnBrk="0" hangingPunct="1">
              <a:lnSpc>
                <a:spcPct val="100000"/>
              </a:lnSpc>
              <a:spcBef>
                <a:spcPts val="0"/>
              </a:spcBef>
              <a:spcAft>
                <a:spcPts val="0"/>
              </a:spcAft>
              <a:buClrTx/>
              <a:buSzTx/>
              <a:buFont typeface="Arial"/>
              <a:buChar char="•"/>
              <a:tabLst/>
              <a:defRPr/>
            </a:pPr>
            <a:r>
              <a:rPr lang="en-US" sz="1400" i="0" u="none" dirty="0">
                <a:solidFill>
                  <a:schemeClr val="accent2"/>
                </a:solidFill>
                <a:effectLst>
                  <a:glow rad="101600">
                    <a:schemeClr val="accent4">
                      <a:alpha val="75000"/>
                    </a:schemeClr>
                  </a:glow>
                </a:effectLst>
                <a:latin typeface="Calibri Light" charset="0"/>
                <a:ea typeface="Calibri Light" charset="0"/>
                <a:cs typeface="Calibri Light" charset="0"/>
              </a:rPr>
              <a:t>Infectious disease </a:t>
            </a:r>
            <a:r>
              <a:rPr lang="en-US" sz="1400" u="none" dirty="0">
                <a:solidFill>
                  <a:schemeClr val="accent2"/>
                </a:solidFill>
                <a:effectLst>
                  <a:glow rad="101600">
                    <a:schemeClr val="accent4">
                      <a:alpha val="75000"/>
                    </a:schemeClr>
                  </a:glow>
                </a:effectLst>
                <a:latin typeface="Calibri Light" charset="0"/>
                <a:ea typeface="Calibri Light" charset="0"/>
                <a:cs typeface="Calibri Light" charset="0"/>
              </a:rPr>
              <a:t>epidemiology:</a:t>
            </a:r>
            <a:r>
              <a:rPr lang="en-US" sz="1400" u="none" baseline="0" dirty="0">
                <a:solidFill>
                  <a:schemeClr val="accent2"/>
                </a:solidFill>
                <a:effectLst>
                  <a:glow rad="101600">
                    <a:schemeClr val="accent4">
                      <a:alpha val="75000"/>
                    </a:schemeClr>
                  </a:glow>
                </a:effectLst>
                <a:latin typeface="Calibri Light" charset="0"/>
                <a:ea typeface="Calibri Light" charset="0"/>
                <a:cs typeface="Calibri Light" charset="0"/>
              </a:rPr>
              <a:t> studies the transmission, exposure, susceptibility, infection, and progression of infectious diseases within a population</a:t>
            </a:r>
          </a:p>
          <a:p>
            <a:pPr marL="285750" marR="0" lvl="1" indent="-285750" algn="l" defTabSz="457200" rtl="0" eaLnBrk="1" fontAlgn="auto" latinLnBrk="0" hangingPunct="1">
              <a:lnSpc>
                <a:spcPct val="100000"/>
              </a:lnSpc>
              <a:spcBef>
                <a:spcPts val="0"/>
              </a:spcBef>
              <a:spcAft>
                <a:spcPts val="0"/>
              </a:spcAft>
              <a:buClrTx/>
              <a:buSzTx/>
              <a:buFont typeface="Arial"/>
              <a:buChar char="•"/>
              <a:tabLst/>
              <a:defRPr/>
            </a:pPr>
            <a:endParaRPr lang="en-US" sz="1400" u="none" dirty="0">
              <a:solidFill>
                <a:schemeClr val="accent2"/>
              </a:solidFill>
              <a:effectLst>
                <a:glow rad="101600">
                  <a:schemeClr val="accent4">
                    <a:alpha val="75000"/>
                  </a:schemeClr>
                </a:glow>
              </a:effectLst>
              <a:latin typeface="Calibri Light" charset="0"/>
              <a:ea typeface="Calibri Light" charset="0"/>
              <a:cs typeface="Calibri Light" charset="0"/>
            </a:endParaRPr>
          </a:p>
          <a:p>
            <a:pPr marL="285750" marR="0" lvl="1" indent="-285750" algn="l" defTabSz="457200" rtl="0" eaLnBrk="1" fontAlgn="auto" latinLnBrk="0" hangingPunct="1">
              <a:lnSpc>
                <a:spcPct val="100000"/>
              </a:lnSpc>
              <a:spcBef>
                <a:spcPts val="0"/>
              </a:spcBef>
              <a:spcAft>
                <a:spcPts val="0"/>
              </a:spcAft>
              <a:buClrTx/>
              <a:buSzTx/>
              <a:buFont typeface="Arial"/>
              <a:buChar char="•"/>
              <a:tabLst/>
              <a:defRPr/>
            </a:pPr>
            <a:r>
              <a:rPr lang="en-US" sz="1400" u="none" dirty="0">
                <a:solidFill>
                  <a:schemeClr val="accent2"/>
                </a:solidFill>
                <a:effectLst>
                  <a:glow rad="101600">
                    <a:schemeClr val="accent4">
                      <a:alpha val="75000"/>
                    </a:schemeClr>
                  </a:glow>
                </a:effectLst>
                <a:latin typeface="Calibri Light" charset="0"/>
                <a:ea typeface="Calibri Light" charset="0"/>
                <a:cs typeface="Calibri Light" charset="0"/>
              </a:rPr>
              <a:t>Social epidemiology:</a:t>
            </a:r>
            <a:r>
              <a:rPr lang="en-US" sz="1400" u="none" baseline="0" dirty="0">
                <a:solidFill>
                  <a:schemeClr val="accent2"/>
                </a:solidFill>
                <a:effectLst>
                  <a:glow rad="101600">
                    <a:schemeClr val="accent4">
                      <a:alpha val="75000"/>
                    </a:schemeClr>
                  </a:glow>
                </a:effectLst>
                <a:latin typeface="Calibri Light" charset="0"/>
                <a:ea typeface="Calibri Light" charset="0"/>
                <a:cs typeface="Calibri Light" charset="0"/>
              </a:rPr>
              <a:t> studies the impact of social factors (such as gender, race/ethnicity, and socioeconomic status) on health outcomes</a:t>
            </a:r>
          </a:p>
          <a:p>
            <a:pPr marL="285750" marR="0" lvl="1" indent="-285750" algn="l" defTabSz="457200" rtl="0" eaLnBrk="1" fontAlgn="auto" latinLnBrk="0" hangingPunct="1">
              <a:lnSpc>
                <a:spcPct val="100000"/>
              </a:lnSpc>
              <a:spcBef>
                <a:spcPts val="0"/>
              </a:spcBef>
              <a:spcAft>
                <a:spcPts val="0"/>
              </a:spcAft>
              <a:buClrTx/>
              <a:buSzTx/>
              <a:buFont typeface="Arial"/>
              <a:buChar char="•"/>
              <a:tabLst/>
              <a:defRPr/>
            </a:pPr>
            <a:endParaRPr lang="en-US" sz="1400" u="none" dirty="0">
              <a:solidFill>
                <a:schemeClr val="accent2"/>
              </a:solidFill>
              <a:effectLst>
                <a:glow rad="101600">
                  <a:schemeClr val="accent4">
                    <a:alpha val="75000"/>
                  </a:schemeClr>
                </a:glow>
              </a:effectLst>
              <a:latin typeface="Calibri Light" charset="0"/>
              <a:ea typeface="Calibri Light" charset="0"/>
              <a:cs typeface="Calibri Light" charset="0"/>
            </a:endParaRPr>
          </a:p>
          <a:p>
            <a:pPr marL="285750" marR="0" lvl="1" indent="-285750" algn="l" defTabSz="457200" rtl="0" eaLnBrk="1" fontAlgn="auto" latinLnBrk="0" hangingPunct="1">
              <a:lnSpc>
                <a:spcPct val="100000"/>
              </a:lnSpc>
              <a:spcBef>
                <a:spcPts val="0"/>
              </a:spcBef>
              <a:spcAft>
                <a:spcPts val="0"/>
              </a:spcAft>
              <a:buClrTx/>
              <a:buSzTx/>
              <a:buFont typeface="Arial"/>
              <a:buChar char="•"/>
              <a:tabLst/>
              <a:defRPr/>
            </a:pPr>
            <a:r>
              <a:rPr lang="en-US" sz="1400" u="none" dirty="0">
                <a:solidFill>
                  <a:schemeClr val="accent2"/>
                </a:solidFill>
                <a:effectLst>
                  <a:glow rad="101600">
                    <a:schemeClr val="accent4">
                      <a:alpha val="75000"/>
                    </a:schemeClr>
                  </a:glow>
                </a:effectLst>
                <a:latin typeface="Calibri Light" charset="0"/>
                <a:ea typeface="Calibri Light" charset="0"/>
                <a:cs typeface="Calibri Light" charset="0"/>
              </a:rPr>
              <a:t>Genetic and molecular epidemiology:</a:t>
            </a:r>
            <a:r>
              <a:rPr lang="en-US" sz="1400" u="none" baseline="0" dirty="0">
                <a:solidFill>
                  <a:schemeClr val="accent2"/>
                </a:solidFill>
                <a:effectLst>
                  <a:glow rad="101600">
                    <a:schemeClr val="accent4">
                      <a:alpha val="75000"/>
                    </a:schemeClr>
                  </a:glow>
                </a:effectLst>
                <a:latin typeface="Calibri Light" charset="0"/>
                <a:ea typeface="Calibri Light" charset="0"/>
                <a:cs typeface="Calibri Light" charset="0"/>
              </a:rPr>
              <a:t> studies the role of biomarkers and genetic factors (i.e. presence of a gene or expression of a gene); a biomarker is an indicator of a physiology state such as the level of a protein in the blood</a:t>
            </a:r>
          </a:p>
          <a:p>
            <a:pPr marL="285750" marR="0" lvl="1" indent="-285750" algn="l" defTabSz="457200" rtl="0" eaLnBrk="1" fontAlgn="auto" latinLnBrk="0" hangingPunct="1">
              <a:lnSpc>
                <a:spcPct val="100000"/>
              </a:lnSpc>
              <a:spcBef>
                <a:spcPts val="0"/>
              </a:spcBef>
              <a:spcAft>
                <a:spcPts val="0"/>
              </a:spcAft>
              <a:buClrTx/>
              <a:buSzTx/>
              <a:buFont typeface="Arial"/>
              <a:buChar char="•"/>
              <a:tabLst/>
              <a:defRPr/>
            </a:pPr>
            <a:endParaRPr lang="en-US" sz="1400" u="none" dirty="0">
              <a:solidFill>
                <a:schemeClr val="accent2"/>
              </a:solidFill>
              <a:effectLst>
                <a:glow rad="101600">
                  <a:schemeClr val="accent4">
                    <a:alpha val="75000"/>
                  </a:schemeClr>
                </a:glow>
              </a:effectLst>
              <a:latin typeface="Calibri Light" charset="0"/>
              <a:ea typeface="Calibri Light" charset="0"/>
              <a:cs typeface="Calibri Light" charset="0"/>
            </a:endParaRPr>
          </a:p>
          <a:p>
            <a:pPr marL="285750" marR="0" lvl="1" indent="-285750" algn="l" defTabSz="457200" rtl="0" eaLnBrk="1" fontAlgn="auto" latinLnBrk="0" hangingPunct="1">
              <a:lnSpc>
                <a:spcPct val="100000"/>
              </a:lnSpc>
              <a:spcBef>
                <a:spcPts val="0"/>
              </a:spcBef>
              <a:spcAft>
                <a:spcPts val="0"/>
              </a:spcAft>
              <a:buClrTx/>
              <a:buSzTx/>
              <a:buFont typeface="Arial"/>
              <a:buChar char="•"/>
              <a:tabLst/>
              <a:defRPr/>
            </a:pPr>
            <a:r>
              <a:rPr lang="en-US" sz="1400" u="none" dirty="0">
                <a:solidFill>
                  <a:schemeClr val="accent2"/>
                </a:solidFill>
                <a:effectLst>
                  <a:glow rad="101600">
                    <a:schemeClr val="accent4">
                      <a:alpha val="75000"/>
                    </a:schemeClr>
                  </a:glow>
                </a:effectLst>
                <a:latin typeface="Calibri Light" charset="0"/>
                <a:ea typeface="Calibri Light" charset="0"/>
                <a:cs typeface="Calibri Light" charset="0"/>
              </a:rPr>
              <a:t>Nutritional epidemiology:</a:t>
            </a:r>
            <a:r>
              <a:rPr lang="en-US" sz="1400" u="none" baseline="0" dirty="0">
                <a:solidFill>
                  <a:schemeClr val="accent2"/>
                </a:solidFill>
                <a:effectLst>
                  <a:glow rad="101600">
                    <a:schemeClr val="accent4">
                      <a:alpha val="75000"/>
                    </a:schemeClr>
                  </a:glow>
                </a:effectLst>
                <a:latin typeface="Calibri Light" charset="0"/>
                <a:ea typeface="Calibri Light" charset="0"/>
                <a:cs typeface="Calibri Light" charset="0"/>
              </a:rPr>
              <a:t> examines the impact of dietary factors on health; dietary factors include type of nutrients consumed, frequency of nutrients consumed, quantity of nutrients consumed; nutritional epidemiologists may also use biomarkers, such as tissue samples, and anthropometric measurements, like body-mass index, in their work </a:t>
            </a:r>
          </a:p>
          <a:p>
            <a:pPr marL="285750" marR="0" lvl="1" indent="-285750" algn="l" defTabSz="457200" rtl="0" eaLnBrk="1" fontAlgn="auto" latinLnBrk="0" hangingPunct="1">
              <a:lnSpc>
                <a:spcPct val="100000"/>
              </a:lnSpc>
              <a:spcBef>
                <a:spcPts val="0"/>
              </a:spcBef>
              <a:spcAft>
                <a:spcPts val="0"/>
              </a:spcAft>
              <a:buClrTx/>
              <a:buSzTx/>
              <a:buFont typeface="Arial"/>
              <a:buChar char="•"/>
              <a:tabLst/>
              <a:defRPr/>
            </a:pPr>
            <a:endParaRPr lang="en-US" sz="1400" u="none" dirty="0">
              <a:solidFill>
                <a:schemeClr val="accent2"/>
              </a:solidFill>
              <a:effectLst>
                <a:glow rad="101600">
                  <a:schemeClr val="accent4">
                    <a:alpha val="75000"/>
                  </a:schemeClr>
                </a:glow>
              </a:effectLst>
              <a:latin typeface="Calibri Light" charset="0"/>
              <a:ea typeface="Calibri Light" charset="0"/>
              <a:cs typeface="Calibri Light" charset="0"/>
            </a:endParaRPr>
          </a:p>
          <a:p>
            <a:pPr marL="285750" marR="0" lvl="1" indent="-285750" algn="l" defTabSz="457200" rtl="0" eaLnBrk="1" fontAlgn="auto" latinLnBrk="0" hangingPunct="1">
              <a:lnSpc>
                <a:spcPct val="100000"/>
              </a:lnSpc>
              <a:spcBef>
                <a:spcPts val="0"/>
              </a:spcBef>
              <a:spcAft>
                <a:spcPts val="0"/>
              </a:spcAft>
              <a:buClrTx/>
              <a:buSzTx/>
              <a:buFont typeface="Arial"/>
              <a:buChar char="•"/>
              <a:tabLst/>
              <a:defRPr/>
            </a:pPr>
            <a:r>
              <a:rPr lang="en-US" sz="1400" u="none" dirty="0">
                <a:solidFill>
                  <a:schemeClr val="accent2"/>
                </a:solidFill>
                <a:effectLst>
                  <a:glow rad="101600">
                    <a:schemeClr val="accent4">
                      <a:alpha val="75000"/>
                    </a:schemeClr>
                  </a:glow>
                </a:effectLst>
                <a:latin typeface="Calibri Light" charset="0"/>
                <a:ea typeface="Calibri Light" charset="0"/>
                <a:cs typeface="Calibri Light" charset="0"/>
              </a:rPr>
              <a:t>Reproductive epidemiology:</a:t>
            </a:r>
            <a:r>
              <a:rPr lang="en-US" sz="1400" u="none" baseline="0" dirty="0">
                <a:solidFill>
                  <a:schemeClr val="accent2"/>
                </a:solidFill>
                <a:effectLst>
                  <a:glow rad="101600">
                    <a:schemeClr val="accent4">
                      <a:alpha val="75000"/>
                    </a:schemeClr>
                  </a:glow>
                </a:effectLst>
                <a:latin typeface="Calibri Light" charset="0"/>
                <a:ea typeface="Calibri Light" charset="0"/>
                <a:cs typeface="Calibri Light" charset="0"/>
              </a:rPr>
              <a:t> examines the health outcomes and events related to reproduction from reproductive development in childhood to senescence in adulthood and all the events (e.g. sexual activity, conception, pregnancy, etc.) in between; differs in many ways from other areas of epidemiology (e.g. endpoints/outcomes are often not disease-based; often necessary to consider the behavior and traits of a couple rather than an individual; challenges gathering accurate data as is the case in counting the number of failed pregnancies when very early conception loses are often undetected)</a:t>
            </a:r>
          </a:p>
          <a:p>
            <a:pPr marL="285750" marR="0" lvl="1" indent="-285750" algn="l" defTabSz="457200" rtl="0" eaLnBrk="1" fontAlgn="auto" latinLnBrk="0" hangingPunct="1">
              <a:lnSpc>
                <a:spcPct val="100000"/>
              </a:lnSpc>
              <a:spcBef>
                <a:spcPts val="0"/>
              </a:spcBef>
              <a:spcAft>
                <a:spcPts val="0"/>
              </a:spcAft>
              <a:buClrTx/>
              <a:buSzTx/>
              <a:buFont typeface="Arial"/>
              <a:buChar char="•"/>
              <a:tabLst/>
              <a:defRPr/>
            </a:pPr>
            <a:endParaRPr lang="en-US" sz="1400" u="none" dirty="0">
              <a:solidFill>
                <a:schemeClr val="accent2"/>
              </a:solidFill>
              <a:effectLst>
                <a:glow rad="101600">
                  <a:schemeClr val="accent4">
                    <a:alpha val="75000"/>
                  </a:schemeClr>
                </a:glow>
              </a:effectLst>
              <a:latin typeface="Calibri Light" charset="0"/>
              <a:ea typeface="Calibri Light" charset="0"/>
              <a:cs typeface="Calibri Light" charset="0"/>
            </a:endParaRPr>
          </a:p>
          <a:p>
            <a:pPr marL="285750" marR="0" lvl="1" indent="-285750" algn="l" defTabSz="457200" rtl="0" eaLnBrk="1" fontAlgn="auto" latinLnBrk="0" hangingPunct="1">
              <a:lnSpc>
                <a:spcPct val="100000"/>
              </a:lnSpc>
              <a:spcBef>
                <a:spcPts val="0"/>
              </a:spcBef>
              <a:spcAft>
                <a:spcPts val="0"/>
              </a:spcAft>
              <a:buClrTx/>
              <a:buSzTx/>
              <a:buFont typeface="Arial"/>
              <a:buChar char="•"/>
              <a:tabLst/>
              <a:defRPr/>
            </a:pPr>
            <a:r>
              <a:rPr lang="en-US" sz="1400" u="none" dirty="0" err="1">
                <a:solidFill>
                  <a:schemeClr val="accent2"/>
                </a:solidFill>
                <a:effectLst>
                  <a:glow rad="101600">
                    <a:schemeClr val="accent4">
                      <a:alpha val="75000"/>
                    </a:schemeClr>
                  </a:glow>
                </a:effectLst>
                <a:latin typeface="Calibri Light" charset="0"/>
                <a:ea typeface="Calibri Light" charset="0"/>
                <a:cs typeface="Calibri Light" charset="0"/>
              </a:rPr>
              <a:t>Pharmacoepidemiology</a:t>
            </a:r>
            <a:r>
              <a:rPr lang="en-US" sz="1400" u="none" dirty="0">
                <a:solidFill>
                  <a:schemeClr val="accent2"/>
                </a:solidFill>
                <a:effectLst>
                  <a:glow rad="101600">
                    <a:schemeClr val="accent4">
                      <a:alpha val="75000"/>
                    </a:schemeClr>
                  </a:glow>
                </a:effectLst>
                <a:latin typeface="Calibri Light" charset="0"/>
                <a:ea typeface="Calibri Light" charset="0"/>
                <a:cs typeface="Calibri Light" charset="0"/>
              </a:rPr>
              <a:t>: studies the use and effect of drugs/medicines among groups of people; when a new drug is developed</a:t>
            </a:r>
            <a:r>
              <a:rPr lang="en-US" sz="1400" u="none" baseline="0" dirty="0">
                <a:solidFill>
                  <a:schemeClr val="accent2"/>
                </a:solidFill>
                <a:effectLst>
                  <a:glow rad="101600">
                    <a:schemeClr val="accent4">
                      <a:alpha val="75000"/>
                    </a:schemeClr>
                  </a:glow>
                </a:effectLst>
                <a:latin typeface="Calibri Light" charset="0"/>
                <a:ea typeface="Calibri Light" charset="0"/>
                <a:cs typeface="Calibri Light" charset="0"/>
              </a:rPr>
              <a:t> or when an existing drug is used for a new purpose, </a:t>
            </a:r>
            <a:r>
              <a:rPr lang="en-US" sz="1400" u="none" baseline="0" dirty="0" err="1">
                <a:solidFill>
                  <a:schemeClr val="accent2"/>
                </a:solidFill>
                <a:effectLst>
                  <a:glow rad="101600">
                    <a:schemeClr val="accent4">
                      <a:alpha val="75000"/>
                    </a:schemeClr>
                  </a:glow>
                </a:effectLst>
                <a:latin typeface="Calibri Light" charset="0"/>
                <a:ea typeface="Calibri Light" charset="0"/>
                <a:cs typeface="Calibri Light" charset="0"/>
              </a:rPr>
              <a:t>pharmacoepidemiologic</a:t>
            </a:r>
            <a:r>
              <a:rPr lang="en-US" sz="1400" u="none" baseline="0" dirty="0">
                <a:solidFill>
                  <a:schemeClr val="accent2"/>
                </a:solidFill>
                <a:effectLst>
                  <a:glow rad="101600">
                    <a:schemeClr val="accent4">
                      <a:alpha val="75000"/>
                    </a:schemeClr>
                  </a:glow>
                </a:effectLst>
                <a:latin typeface="Calibri Light" charset="0"/>
                <a:ea typeface="Calibri Light" charset="0"/>
                <a:cs typeface="Calibri Light" charset="0"/>
              </a:rPr>
              <a:t> studies inform epidemiologists and health care providers of the efficacy and safety of the drug</a:t>
            </a:r>
            <a:endParaRPr lang="en-US" sz="1400" u="none" dirty="0">
              <a:solidFill>
                <a:schemeClr val="accent2"/>
              </a:solidFill>
              <a:effectLst>
                <a:glow rad="101600">
                  <a:schemeClr val="accent4">
                    <a:alpha val="75000"/>
                  </a:schemeClr>
                </a:glow>
              </a:effectLst>
              <a:latin typeface="Calibri Light" charset="0"/>
              <a:ea typeface="Calibri Light" charset="0"/>
              <a:cs typeface="Calibri Light" charset="0"/>
            </a:endParaRPr>
          </a:p>
          <a:p>
            <a:pPr marL="285750" marR="0" lvl="1" indent="-285750" algn="l" defTabSz="457200" rtl="0" eaLnBrk="1" fontAlgn="auto" latinLnBrk="0" hangingPunct="1">
              <a:lnSpc>
                <a:spcPct val="100000"/>
              </a:lnSpc>
              <a:spcBef>
                <a:spcPts val="0"/>
              </a:spcBef>
              <a:spcAft>
                <a:spcPts val="0"/>
              </a:spcAft>
              <a:buClrTx/>
              <a:buSzTx/>
              <a:buFont typeface="Arial"/>
              <a:buChar char="•"/>
              <a:tabLst/>
              <a:defRPr/>
            </a:pPr>
            <a:endParaRPr lang="en-US" sz="1400" u="none" dirty="0">
              <a:solidFill>
                <a:schemeClr val="accent2"/>
              </a:solidFill>
              <a:effectLst>
                <a:glow rad="101600">
                  <a:schemeClr val="accent4">
                    <a:alpha val="75000"/>
                  </a:schemeClr>
                </a:glow>
              </a:effectLst>
              <a:latin typeface="Calibri Light" charset="0"/>
              <a:ea typeface="Calibri Light" charset="0"/>
              <a:cs typeface="Calibri Light" charset="0"/>
            </a:endParaRPr>
          </a:p>
          <a:p>
            <a:pPr marL="285750" marR="0" lvl="1" indent="-285750" algn="l" defTabSz="457200" rtl="0" eaLnBrk="1" fontAlgn="auto" latinLnBrk="0" hangingPunct="1">
              <a:lnSpc>
                <a:spcPct val="100000"/>
              </a:lnSpc>
              <a:spcBef>
                <a:spcPts val="0"/>
              </a:spcBef>
              <a:spcAft>
                <a:spcPts val="0"/>
              </a:spcAft>
              <a:buClrTx/>
              <a:buSzTx/>
              <a:buFont typeface="Arial"/>
              <a:buChar char="•"/>
              <a:tabLst/>
              <a:defRPr/>
            </a:pPr>
            <a:r>
              <a:rPr lang="en-US" sz="1400" u="none" dirty="0">
                <a:solidFill>
                  <a:schemeClr val="accent2"/>
                </a:solidFill>
                <a:effectLst>
                  <a:glow rad="101600">
                    <a:schemeClr val="accent4">
                      <a:alpha val="75000"/>
                    </a:schemeClr>
                  </a:glow>
                </a:effectLst>
                <a:latin typeface="Calibri Light" charset="0"/>
                <a:ea typeface="Calibri Light" charset="0"/>
                <a:cs typeface="Calibri Light" charset="0"/>
              </a:rPr>
              <a:t>Clinical epidemiology:</a:t>
            </a:r>
            <a:r>
              <a:rPr lang="en-US" sz="1400" u="none" baseline="0" dirty="0">
                <a:solidFill>
                  <a:schemeClr val="accent2"/>
                </a:solidFill>
                <a:effectLst>
                  <a:glow rad="101600">
                    <a:schemeClr val="accent4">
                      <a:alpha val="75000"/>
                    </a:schemeClr>
                  </a:glow>
                </a:effectLst>
                <a:latin typeface="Calibri Light" charset="0"/>
                <a:ea typeface="Calibri Light" charset="0"/>
                <a:cs typeface="Calibri Light" charset="0"/>
              </a:rPr>
              <a:t> “Clinical epidemiology is the study of the variation in the outcome of illness and of the reasons for that variation” (Rothman, Greenland, Lash; 2008; p. 641). Here are some examples of research questions that clinical epidemiology may seek to answer: How does drug X impact the likelihood of a heart attack among patients with high blood pressure? Do patients receiving only physical therapy for some condition report less or more pain after 6 months as compared to patients who received both surgery and physical therapy?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400" dirty="0">
              <a:latin typeface="Calibri Light" charset="0"/>
              <a:ea typeface="Calibri Light" charset="0"/>
              <a:cs typeface="Calibri Light" charset="0"/>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1400" dirty="0">
                <a:latin typeface="Calibri Light" charset="0"/>
                <a:ea typeface="Calibri Light" charset="0"/>
                <a:cs typeface="Calibri Light" charset="0"/>
              </a:rPr>
              <a:t>Any of these areas of epidemiology</a:t>
            </a:r>
            <a:r>
              <a:rPr lang="en-US" sz="1400" baseline="0" dirty="0">
                <a:latin typeface="Calibri Light" charset="0"/>
                <a:ea typeface="Calibri Light" charset="0"/>
                <a:cs typeface="Calibri Light" charset="0"/>
              </a:rPr>
              <a:t> may be relevant for social work depending upon where the social worker is employed and what s/he is doing in her/his role. That said, because of the social justice focus of social epidemiology along with the attention paid to social determinants of health, social epidemiology likely has the most overlap with social work. Social workers interested in learning more about epidemiology might focus on literature and journals in the domain of social epidemiology such as </a:t>
            </a:r>
            <a:r>
              <a:rPr lang="en-US" sz="1400" i="1" baseline="0" dirty="0">
                <a:latin typeface="Calibri Light" charset="0"/>
                <a:ea typeface="Calibri Light" charset="0"/>
                <a:cs typeface="Calibri Light" charset="0"/>
              </a:rPr>
              <a:t>Social Science and Medicine </a:t>
            </a:r>
            <a:r>
              <a:rPr lang="en-US" sz="1400" i="0" baseline="0" dirty="0">
                <a:latin typeface="Calibri Light" charset="0"/>
                <a:ea typeface="Calibri Light" charset="0"/>
                <a:cs typeface="Calibri Light" charset="0"/>
              </a:rPr>
              <a:t>or the </a:t>
            </a:r>
            <a:r>
              <a:rPr lang="en-US" sz="1400" i="1" dirty="0"/>
              <a:t>Journal of Epidemiology and Community Health. </a:t>
            </a:r>
            <a:endParaRPr lang="en-US" sz="1400" i="1" baseline="0" dirty="0">
              <a:latin typeface="Calibri Light" charset="0"/>
              <a:ea typeface="Calibri Light" charset="0"/>
              <a:cs typeface="Calibri Light" charset="0"/>
            </a:endParaRP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400" dirty="0">
              <a:latin typeface="Calibri Light" charset="0"/>
              <a:ea typeface="Calibri Light" charset="0"/>
              <a:cs typeface="Calibri Light" charset="0"/>
            </a:endParaRPr>
          </a:p>
          <a:p>
            <a:r>
              <a:rPr lang="en-US" b="1" i="0" dirty="0"/>
              <a:t>CURRENT TRENDS AND HOT TOPICS</a:t>
            </a:r>
          </a:p>
          <a:p>
            <a:r>
              <a:rPr lang="en-US" b="0" i="0" u="sng" dirty="0"/>
              <a:t>Ask the audience:</a:t>
            </a:r>
            <a:r>
              <a:rPr lang="en-US" b="0" i="0" u="none" dirty="0"/>
              <a:t> Are</a:t>
            </a:r>
            <a:r>
              <a:rPr lang="en-US" b="0" i="0" u="none" baseline="0" dirty="0"/>
              <a:t> there other hot topics that you have noticed? Which topics do you think are most relevant for public health social work? Why? </a:t>
            </a:r>
          </a:p>
          <a:p>
            <a:endParaRPr lang="en-US" b="0" i="0" u="sng" dirty="0"/>
          </a:p>
          <a:p>
            <a:pPr marL="171450" indent="-171450">
              <a:buFont typeface="Arial"/>
              <a:buChar char="•"/>
            </a:pPr>
            <a:r>
              <a:rPr lang="en-US" sz="1200" dirty="0">
                <a:latin typeface="Calibri Light" charset="0"/>
                <a:ea typeface="Calibri Light" charset="0"/>
                <a:cs typeface="Calibri Light" charset="0"/>
              </a:rPr>
              <a:t>Big data: Big data differs</a:t>
            </a:r>
            <a:r>
              <a:rPr lang="en-US" sz="1200" baseline="0" dirty="0">
                <a:latin typeface="Calibri Light" charset="0"/>
                <a:ea typeface="Calibri Light" charset="0"/>
                <a:cs typeface="Calibri Light" charset="0"/>
              </a:rPr>
              <a:t> from “traditional” data in that it is greater in quantity and complexity. Due to developments in computer technology and statistical computation it has become possible to analyze enormous amounts of complex data. Sources of big data for health include social media, electronic medical records, patient registries (e.g. cancer or rare disease registry), government/public records (e.g. birth certificates), claims data from payer) </a:t>
            </a:r>
          </a:p>
          <a:p>
            <a:pPr marL="171450" indent="-171450">
              <a:buFont typeface="Arial"/>
              <a:buChar char="•"/>
            </a:pPr>
            <a:endParaRPr lang="en-US" sz="1200" dirty="0">
              <a:latin typeface="Calibri Light" charset="0"/>
              <a:ea typeface="Calibri Light" charset="0"/>
              <a:cs typeface="Calibri Light" charset="0"/>
            </a:endParaRPr>
          </a:p>
          <a:p>
            <a:pPr marL="171450" indent="-171450">
              <a:buFont typeface="Arial"/>
              <a:buChar char="•"/>
            </a:pPr>
            <a:r>
              <a:rPr lang="en-US" sz="1200" dirty="0">
                <a:latin typeface="Calibri Light" charset="0"/>
                <a:ea typeface="Calibri Light" charset="0"/>
                <a:cs typeface="Calibri Light" charset="0"/>
              </a:rPr>
              <a:t>Genetics: Epidemiology</a:t>
            </a:r>
            <a:r>
              <a:rPr lang="en-US" sz="1200" baseline="0" dirty="0">
                <a:latin typeface="Calibri Light" charset="0"/>
                <a:ea typeface="Calibri Light" charset="0"/>
                <a:cs typeface="Calibri Light" charset="0"/>
              </a:rPr>
              <a:t> draws conclusions based on population data, not on individual data. As more genetic data becomes available for analysis, this enables epidemiologists to identify trends and relationships between genetics factors and health that may not otherwise be detectable in a single individual. </a:t>
            </a:r>
            <a:endParaRPr lang="en-US" sz="1200" dirty="0">
              <a:latin typeface="Calibri Light" charset="0"/>
              <a:ea typeface="Calibri Light" charset="0"/>
              <a:cs typeface="Calibri Light" charset="0"/>
            </a:endParaRPr>
          </a:p>
          <a:p>
            <a:pPr marL="171450" indent="-171450">
              <a:buFont typeface="Arial"/>
              <a:buChar char="•"/>
            </a:pPr>
            <a:endParaRPr lang="en-US" sz="1200" dirty="0">
              <a:latin typeface="Calibri Light" charset="0"/>
              <a:ea typeface="Calibri Light" charset="0"/>
              <a:cs typeface="Calibri Light" charset="0"/>
            </a:endParaRPr>
          </a:p>
          <a:p>
            <a:pPr marL="171450" indent="-171450">
              <a:buFont typeface="Arial"/>
              <a:buChar char="•"/>
            </a:pPr>
            <a:r>
              <a:rPr lang="en-US" sz="1200" dirty="0">
                <a:latin typeface="Calibri Light" charset="0"/>
                <a:ea typeface="Calibri Light" charset="0"/>
                <a:cs typeface="Calibri Light" charset="0"/>
              </a:rPr>
              <a:t>Infectious disease outbreaks: Infectious disease outbreaks are ongoing; however,</a:t>
            </a:r>
            <a:r>
              <a:rPr lang="en-US" sz="1200" baseline="0" dirty="0">
                <a:latin typeface="Calibri Light" charset="0"/>
                <a:ea typeface="Calibri Light" charset="0"/>
                <a:cs typeface="Calibri Light" charset="0"/>
              </a:rPr>
              <a:t> the Ebola outbreak from 2013-2016 and the 2016 </a:t>
            </a:r>
            <a:r>
              <a:rPr lang="en-US" sz="1200" baseline="0" dirty="0" err="1">
                <a:latin typeface="Calibri Light" charset="0"/>
                <a:ea typeface="Calibri Light" charset="0"/>
                <a:cs typeface="Calibri Light" charset="0"/>
              </a:rPr>
              <a:t>Zika</a:t>
            </a:r>
            <a:r>
              <a:rPr lang="en-US" sz="1200" baseline="0" dirty="0">
                <a:latin typeface="Calibri Light" charset="0"/>
                <a:ea typeface="Calibri Light" charset="0"/>
                <a:cs typeface="Calibri Light" charset="0"/>
              </a:rPr>
              <a:t> outbreak gained international attention and response. The events increased discussion about the need to prevent and prepare for emerging infectious diseases. </a:t>
            </a:r>
            <a:endParaRPr lang="en-US" sz="1200" dirty="0">
              <a:latin typeface="Calibri Light" charset="0"/>
              <a:ea typeface="Calibri Light" charset="0"/>
              <a:cs typeface="Calibri Light" charset="0"/>
            </a:endParaRPr>
          </a:p>
          <a:p>
            <a:pPr marL="171450" indent="-171450">
              <a:buFont typeface="Arial"/>
              <a:buChar char="•"/>
            </a:pPr>
            <a:endParaRPr lang="en-US" sz="1200" dirty="0">
              <a:latin typeface="Calibri Light" charset="0"/>
              <a:ea typeface="Calibri Light" charset="0"/>
              <a:cs typeface="Calibri Light" charset="0"/>
            </a:endParaRPr>
          </a:p>
          <a:p>
            <a:pPr marL="171450" indent="-171450">
              <a:buFont typeface="Arial"/>
              <a:buChar char="•"/>
            </a:pPr>
            <a:r>
              <a:rPr lang="en-US" sz="1200" dirty="0">
                <a:latin typeface="Calibri Light" charset="0"/>
                <a:ea typeface="Calibri Light" charset="0"/>
                <a:cs typeface="Calibri Light" charset="0"/>
              </a:rPr>
              <a:t>Gun violence: Gun</a:t>
            </a:r>
            <a:r>
              <a:rPr lang="en-US" sz="1200" baseline="0" dirty="0">
                <a:latin typeface="Calibri Light" charset="0"/>
                <a:ea typeface="Calibri Light" charset="0"/>
                <a:cs typeface="Calibri Light" charset="0"/>
              </a:rPr>
              <a:t> violence in the United States is a key area of study in epidemiology due to the numbers of gun-related deaths and injuries as well as mass shootings, particularly in schools. </a:t>
            </a:r>
            <a:endParaRPr lang="en-US" sz="1200" dirty="0">
              <a:latin typeface="Calibri Light" charset="0"/>
              <a:ea typeface="Calibri Light" charset="0"/>
              <a:cs typeface="Calibri Light" charset="0"/>
            </a:endParaRPr>
          </a:p>
          <a:p>
            <a:pPr marL="171450" indent="-171450">
              <a:buFont typeface="Arial"/>
              <a:buChar char="•"/>
            </a:pPr>
            <a:endParaRPr lang="en-US" sz="1200" dirty="0">
              <a:latin typeface="Calibri Light" charset="0"/>
              <a:ea typeface="Calibri Light" charset="0"/>
              <a:cs typeface="Calibri Light" charset="0"/>
            </a:endParaRPr>
          </a:p>
          <a:p>
            <a:pPr marL="171450" indent="-171450">
              <a:buFont typeface="Arial"/>
              <a:buChar char="•"/>
            </a:pPr>
            <a:r>
              <a:rPr lang="en-US" sz="1200" dirty="0">
                <a:latin typeface="Calibri Light" charset="0"/>
                <a:ea typeface="Calibri Light" charset="0"/>
                <a:cs typeface="Calibri Light" charset="0"/>
              </a:rPr>
              <a:t>Suicide: In 2018, a study from the CDC </a:t>
            </a:r>
            <a:r>
              <a:rPr lang="en-US" sz="1200" baseline="0" dirty="0">
                <a:latin typeface="Calibri Light" charset="0"/>
                <a:ea typeface="Calibri Light" charset="0"/>
                <a:cs typeface="Calibri Light" charset="0"/>
              </a:rPr>
              <a:t>indicated that suicide has increased more than 30% in half of U.S. states since 1999 (Stone et al., 2018). Around the same time, two individuals with prominence in the public eye, fashion designer Kate Spade and chef and television star Anthony </a:t>
            </a:r>
            <a:r>
              <a:rPr lang="en-US" sz="1200" baseline="0" dirty="0" err="1">
                <a:latin typeface="Calibri Light" charset="0"/>
                <a:ea typeface="Calibri Light" charset="0"/>
                <a:cs typeface="Calibri Light" charset="0"/>
              </a:rPr>
              <a:t>Bourdain</a:t>
            </a:r>
            <a:r>
              <a:rPr lang="en-US" sz="1200" baseline="0" dirty="0">
                <a:latin typeface="Calibri Light" charset="0"/>
                <a:ea typeface="Calibri Light" charset="0"/>
                <a:cs typeface="Calibri Light" charset="0"/>
              </a:rPr>
              <a:t>, committed suicide. The events led to in increase in awareness and discussion of suicide as a public health problem. </a:t>
            </a:r>
            <a:endParaRPr lang="en-US" b="1" i="0" dirty="0"/>
          </a:p>
        </p:txBody>
      </p:sp>
      <p:sp>
        <p:nvSpPr>
          <p:cNvPr id="4" name="Slide Number Placeholder 3"/>
          <p:cNvSpPr>
            <a:spLocks noGrp="1"/>
          </p:cNvSpPr>
          <p:nvPr>
            <p:ph type="sldNum" sz="quarter" idx="10"/>
          </p:nvPr>
        </p:nvSpPr>
        <p:spPr/>
        <p:txBody>
          <a:bodyPr/>
          <a:lstStyle/>
          <a:p>
            <a:fld id="{F63CA381-2A39-6E40-8D1F-A29F7321DCB3}" type="slidenum">
              <a:rPr lang="en-US" smtClean="0"/>
              <a:t>9</a:t>
            </a:fld>
            <a:endParaRPr lang="en-US"/>
          </a:p>
        </p:txBody>
      </p:sp>
    </p:spTree>
    <p:extLst>
      <p:ext uri="{BB962C8B-B14F-4D97-AF65-F5344CB8AC3E}">
        <p14:creationId xmlns:p14="http://schemas.microsoft.com/office/powerpoint/2010/main" val="1176788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should social workers </a:t>
            </a:r>
            <a:r>
              <a:rPr lang="en-US" baseline="0" dirty="0"/>
              <a:t>care about theory?  Theory helps explain things! </a:t>
            </a:r>
          </a:p>
          <a:p>
            <a:endParaRPr lang="en-US" baseline="0" dirty="0"/>
          </a:p>
          <a:p>
            <a:r>
              <a:rPr lang="en-US" b="1" baseline="0" dirty="0"/>
              <a:t>INTERACTIVE ACTIVITY: </a:t>
            </a:r>
          </a:p>
          <a:p>
            <a:r>
              <a:rPr lang="en-US" b="0" baseline="0" dirty="0"/>
              <a:t>National data indicates that high school students with lower socioeconomic status have lower educational attainment than students with higher socioeconomic status. This remains the case when you compare just those students with the highest SAT math scores. Here is a 5-minute video from the National Center for Education Statistics that explains the findings in greater detail: </a:t>
            </a:r>
            <a:r>
              <a:rPr lang="en-US" b="0" dirty="0"/>
              <a:t>https://</a:t>
            </a:r>
            <a:r>
              <a:rPr lang="en-US" b="0" dirty="0" err="1"/>
              <a:t>youtu.be</a:t>
            </a:r>
            <a:r>
              <a:rPr lang="en-US" b="0" dirty="0"/>
              <a:t>/y5SujjW3nVk</a:t>
            </a:r>
          </a:p>
          <a:p>
            <a:endParaRPr lang="en-US" b="0" dirty="0"/>
          </a:p>
          <a:p>
            <a:r>
              <a:rPr lang="en-US" b="1" dirty="0"/>
              <a:t>ASK THE AUDIENCE:</a:t>
            </a:r>
            <a:r>
              <a:rPr lang="en-US" b="1" baseline="0" dirty="0"/>
              <a:t> </a:t>
            </a:r>
            <a:r>
              <a:rPr lang="en-US" b="0" baseline="0" dirty="0"/>
              <a:t>Why do you think that high school students with lower socioeconomic status have lower educational attainment than students with higher socioeconomic status? How would you test your hypothesis? </a:t>
            </a:r>
          </a:p>
          <a:p>
            <a:endParaRPr lang="en-US" b="0" baseline="0" dirty="0"/>
          </a:p>
          <a:p>
            <a:r>
              <a:rPr lang="en-US" b="0" baseline="0" dirty="0"/>
              <a:t>In her book, </a:t>
            </a:r>
            <a:r>
              <a:rPr lang="en-US" i="0" u="sng" dirty="0"/>
              <a:t>Epidemiology and the people's health: theory and context</a:t>
            </a:r>
            <a:r>
              <a:rPr lang="en-US" i="1" dirty="0"/>
              <a:t>, </a:t>
            </a:r>
            <a:r>
              <a:rPr lang="en-US" i="0" dirty="0"/>
              <a:t>Dr.</a:t>
            </a:r>
            <a:r>
              <a:rPr lang="en-US" i="0" baseline="0" dirty="0"/>
              <a:t> Krieger argues </a:t>
            </a:r>
          </a:p>
          <a:p>
            <a:pPr marL="171450" indent="-171450">
              <a:buFontTx/>
              <a:buChar char="•"/>
            </a:pPr>
            <a:r>
              <a:rPr lang="en-US" b="0" i="0" baseline="0" dirty="0"/>
              <a:t>theory is influenced by the person(s), place, and time in which the theory was developed </a:t>
            </a:r>
          </a:p>
          <a:p>
            <a:pPr marL="171450" indent="-171450">
              <a:buFontTx/>
              <a:buChar char="•"/>
            </a:pPr>
            <a:r>
              <a:rPr lang="en-US" b="0" i="0" baseline="0" dirty="0"/>
              <a:t>often the work of health professionals is guided by an underlining theory even if they do not explicitly identify the theory </a:t>
            </a:r>
          </a:p>
          <a:p>
            <a:pPr marL="171450" indent="-171450">
              <a:buFontTx/>
              <a:buChar char="•"/>
            </a:pPr>
            <a:r>
              <a:rPr lang="en-US" b="0" i="0" baseline="0" dirty="0"/>
              <a:t>being explicit about the theory that is guiding the work, even if it is not a formalized theory, is encouraged to improve the ability of those directly involved as well as peers to understand, inform, and evaluate the work</a:t>
            </a:r>
          </a:p>
          <a:p>
            <a:pPr marL="171450" indent="-171450">
              <a:buFontTx/>
              <a:buChar char="•"/>
            </a:pPr>
            <a:r>
              <a:rPr lang="en-US" b="0" i="0" baseline="0" dirty="0"/>
              <a:t>all theories have strengths and limitations</a:t>
            </a:r>
          </a:p>
          <a:p>
            <a:pPr marL="171450" indent="-171450">
              <a:buFontTx/>
              <a:buChar char="•"/>
            </a:pPr>
            <a:r>
              <a:rPr lang="en-US" b="0" i="0" baseline="0" dirty="0"/>
              <a:t>rarely is one theory or even theories from one field sufficient to explain all aspects of health </a:t>
            </a:r>
          </a:p>
          <a:p>
            <a:pPr marL="171450" indent="-171450">
              <a:buFontTx/>
              <a:buChar char="•"/>
            </a:pPr>
            <a:r>
              <a:rPr lang="en-US" b="0" i="0" baseline="0" dirty="0"/>
              <a:t>how a theory explains a problem influences the subsequent solutions generated</a:t>
            </a:r>
            <a:endParaRPr lang="en-US" b="1" dirty="0"/>
          </a:p>
        </p:txBody>
      </p:sp>
      <p:sp>
        <p:nvSpPr>
          <p:cNvPr id="4" name="Slide Number Placeholder 3"/>
          <p:cNvSpPr>
            <a:spLocks noGrp="1"/>
          </p:cNvSpPr>
          <p:nvPr>
            <p:ph type="sldNum" sz="quarter" idx="10"/>
          </p:nvPr>
        </p:nvSpPr>
        <p:spPr/>
        <p:txBody>
          <a:bodyPr/>
          <a:lstStyle/>
          <a:p>
            <a:fld id="{F63CA381-2A39-6E40-8D1F-A29F7321DCB3}" type="slidenum">
              <a:rPr lang="en-US" smtClean="0"/>
              <a:t>10</a:t>
            </a:fld>
            <a:endParaRPr lang="en-US"/>
          </a:p>
        </p:txBody>
      </p:sp>
    </p:spTree>
    <p:extLst>
      <p:ext uri="{BB962C8B-B14F-4D97-AF65-F5344CB8AC3E}">
        <p14:creationId xmlns:p14="http://schemas.microsoft.com/office/powerpoint/2010/main" val="4004081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Theories about what causes distribution of disease in a society changes</a:t>
            </a:r>
            <a:r>
              <a:rPr lang="en-US" baseline="0" dirty="0"/>
              <a:t> over space and time. The theories/models listed on this slide are not an exhaustive list; however; these are more commonly known theories/models and illustrate the large variation in explanations offered for disease distribution. </a:t>
            </a:r>
          </a:p>
          <a:p>
            <a:endParaRPr lang="en-US" baseline="0" dirty="0"/>
          </a:p>
          <a:p>
            <a:r>
              <a:rPr lang="en-US" b="1" baseline="0" dirty="0"/>
              <a:t>INTERACTIVE ACTIVITY: </a:t>
            </a:r>
            <a:r>
              <a:rPr lang="en-US" b="0" baseline="0" dirty="0"/>
              <a:t>Ask the audience to select a health outcome or ask them to choose from one of the following: generalized anxiety disorder, HIV/AIDs, heart disease. </a:t>
            </a:r>
          </a:p>
          <a:p>
            <a:endParaRPr lang="en-US" b="0" baseline="0" dirty="0"/>
          </a:p>
          <a:p>
            <a:r>
              <a:rPr lang="en-US" b="0" baseline="0" dirty="0"/>
              <a:t>Ask the audience to use one of the theories listed to explain the distribution of the health outcome among Americans or divide the audience into small groups and assign them different theories from the list. </a:t>
            </a:r>
          </a:p>
          <a:p>
            <a:endParaRPr lang="en-US" b="0" baseline="0" dirty="0"/>
          </a:p>
          <a:p>
            <a:r>
              <a:rPr lang="en-US" b="0" baseline="0" dirty="0"/>
              <a:t>Example: The following is an example of how an audience may use the theories listed above to explain the distribution of obesity in the U.S. population. </a:t>
            </a:r>
          </a:p>
          <a:p>
            <a:r>
              <a:rPr lang="en-US" b="0" baseline="0" dirty="0"/>
              <a:t>health outcome = obesity </a:t>
            </a:r>
          </a:p>
          <a:p>
            <a:r>
              <a:rPr lang="en-US" b="0" baseline="0" dirty="0"/>
              <a:t>Biomedical model: obesity is caused when the caloric consumption exceeds the caloric need or calories burned </a:t>
            </a:r>
          </a:p>
          <a:p>
            <a:endParaRPr lang="en-US" b="0" baseline="0" dirty="0"/>
          </a:p>
          <a:p>
            <a:r>
              <a:rPr lang="en-US" b="0" baseline="0" dirty="0"/>
              <a:t>Lifestyle: obesity is caused when individuals eat more food (especially foods high in calories, sugar, and fat) than their bodies need and/or when individuals do not engage in enough physical activity to use all the calories that they consumes  </a:t>
            </a:r>
          </a:p>
          <a:p>
            <a:endParaRPr lang="en-US" b="0" baseline="0" dirty="0"/>
          </a:p>
          <a:p>
            <a:r>
              <a:rPr lang="en-US" b="0" baseline="0" dirty="0"/>
              <a:t>Political economy of health: one example could be government corn subsidies which enable the food industry to produce beverages sweetened with high fructose corn syrup for low cost; these products are then sold to consumers for low prices; consumption of these products with low nutritional value and high calories increases risk of obesity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t>Social determinants of health: obesity is caused by qualities of the environment where individuals live, work, and play (e.g. few safe places like parks for physical activity; few affordable and conveniently located places to purchase nutritious food and an abundance of inexpensive, unhealthy food); some individuals are at greater risk of experiencing environment that fail to promote healthy living (e.g. individuals with lower income may not be able to afford to live in neighborhoods with safe outdoor space for physical activity)</a:t>
            </a:r>
          </a:p>
          <a:p>
            <a:endParaRPr lang="en-US" b="0" baseline="0" dirty="0"/>
          </a:p>
          <a:p>
            <a:r>
              <a:rPr lang="en-US" b="0" baseline="0" dirty="0"/>
              <a:t>Psychosocial theories: eating may be used as a coping mechanism by individuals experiencing stress; individuals with limited access to healthier coping mechanisms are particularly vulnerable; a vicious cycle can be created in which overweight/obese individuals may feel discrimination against them because of their weight and may suffer emotionally which leads to greater reliance on eating as a coping mechanism </a:t>
            </a:r>
            <a:endParaRPr lang="en-US" b="1" dirty="0"/>
          </a:p>
        </p:txBody>
      </p:sp>
      <p:sp>
        <p:nvSpPr>
          <p:cNvPr id="4" name="Slide Number Placeholder 3"/>
          <p:cNvSpPr>
            <a:spLocks noGrp="1"/>
          </p:cNvSpPr>
          <p:nvPr>
            <p:ph type="sldNum" sz="quarter" idx="10"/>
          </p:nvPr>
        </p:nvSpPr>
        <p:spPr/>
        <p:txBody>
          <a:bodyPr/>
          <a:lstStyle/>
          <a:p>
            <a:fld id="{F63CA381-2A39-6E40-8D1F-A29F7321DCB3}" type="slidenum">
              <a:rPr lang="en-US" smtClean="0"/>
              <a:t>11</a:t>
            </a:fld>
            <a:endParaRPr lang="en-US"/>
          </a:p>
        </p:txBody>
      </p:sp>
    </p:spTree>
    <p:extLst>
      <p:ext uri="{BB962C8B-B14F-4D97-AF65-F5344CB8AC3E}">
        <p14:creationId xmlns:p14="http://schemas.microsoft.com/office/powerpoint/2010/main" val="3318870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CB651F6-4F54-4CA8-9F9A-8BBDCF5B1587}" type="datetimeFigureOut">
              <a:rPr lang="en-US" smtClean="0"/>
              <a:t>7/9/19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B316F-2A5A-4219-A1FB-FBE340DEC137}" type="slidenum">
              <a:rPr lang="en-US" smtClean="0"/>
              <a:t>‹#›</a:t>
            </a:fld>
            <a:endParaRPr lang="en-US"/>
          </a:p>
        </p:txBody>
      </p:sp>
    </p:spTree>
    <p:extLst>
      <p:ext uri="{BB962C8B-B14F-4D97-AF65-F5344CB8AC3E}">
        <p14:creationId xmlns:p14="http://schemas.microsoft.com/office/powerpoint/2010/main" val="491178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B651F6-4F54-4CA8-9F9A-8BBDCF5B1587}" type="datetimeFigureOut">
              <a:rPr lang="en-US" smtClean="0"/>
              <a:t>7/9/19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B316F-2A5A-4219-A1FB-FBE340DEC137}" type="slidenum">
              <a:rPr lang="en-US" smtClean="0"/>
              <a:t>‹#›</a:t>
            </a:fld>
            <a:endParaRPr lang="en-US"/>
          </a:p>
        </p:txBody>
      </p:sp>
    </p:spTree>
    <p:extLst>
      <p:ext uri="{BB962C8B-B14F-4D97-AF65-F5344CB8AC3E}">
        <p14:creationId xmlns:p14="http://schemas.microsoft.com/office/powerpoint/2010/main" val="454600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B651F6-4F54-4CA8-9F9A-8BBDCF5B1587}" type="datetimeFigureOut">
              <a:rPr lang="en-US" smtClean="0"/>
              <a:t>7/9/19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B316F-2A5A-4219-A1FB-FBE340DEC137}" type="slidenum">
              <a:rPr lang="en-US" smtClean="0"/>
              <a:t>‹#›</a:t>
            </a:fld>
            <a:endParaRPr lang="en-US"/>
          </a:p>
        </p:txBody>
      </p:sp>
    </p:spTree>
    <p:extLst>
      <p:ext uri="{BB962C8B-B14F-4D97-AF65-F5344CB8AC3E}">
        <p14:creationId xmlns:p14="http://schemas.microsoft.com/office/powerpoint/2010/main" val="794683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2653" y="672197"/>
            <a:ext cx="7310510" cy="2394560"/>
          </a:xfrm>
        </p:spPr>
        <p:txBody>
          <a:bodyPr anchor="ctr">
            <a:normAutofit/>
          </a:bodyPr>
          <a:lstStyle>
            <a:lvl1pPr algn="l">
              <a:defRPr sz="5400"/>
            </a:lvl1pPr>
          </a:lstStyle>
          <a:p>
            <a:r>
              <a:rPr lang="en-US"/>
              <a:t>Click to edit Master title style</a:t>
            </a:r>
          </a:p>
        </p:txBody>
      </p:sp>
      <p:sp>
        <p:nvSpPr>
          <p:cNvPr id="3" name="Subtitle 2"/>
          <p:cNvSpPr>
            <a:spLocks noGrp="1"/>
          </p:cNvSpPr>
          <p:nvPr>
            <p:ph type="subTitle" idx="1"/>
          </p:nvPr>
        </p:nvSpPr>
        <p:spPr>
          <a:xfrm>
            <a:off x="412653" y="3391023"/>
            <a:ext cx="7310510" cy="14482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28498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7205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034488"/>
            <a:ext cx="6595892" cy="2852737"/>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831850" y="3914213"/>
            <a:ext cx="659589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23441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825625"/>
            <a:ext cx="6969369" cy="39139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p:cNvSpPr/>
          <p:nvPr userDrawn="1"/>
        </p:nvSpPr>
        <p:spPr>
          <a:xfrm flipV="1">
            <a:off x="10324676" y="-34290"/>
            <a:ext cx="1897380" cy="68922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23812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35150 w 3497580"/>
              <a:gd name="connsiteY3" fmla="*/ 368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479550 w 3497580"/>
              <a:gd name="connsiteY3" fmla="*/ 241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1885950"/>
              <a:gd name="connsiteY0" fmla="*/ 0 h 6892290"/>
              <a:gd name="connsiteX1" fmla="*/ 502920 w 1885950"/>
              <a:gd name="connsiteY1" fmla="*/ 6892290 h 6892290"/>
              <a:gd name="connsiteX2" fmla="*/ 1821180 w 1885950"/>
              <a:gd name="connsiteY2" fmla="*/ 6866890 h 6892290"/>
              <a:gd name="connsiteX3" fmla="*/ 1885950 w 1885950"/>
              <a:gd name="connsiteY3" fmla="*/ 11430 h 6892290"/>
              <a:gd name="connsiteX4" fmla="*/ 0 w 1885950"/>
              <a:gd name="connsiteY4" fmla="*/ 0 h 6892290"/>
              <a:gd name="connsiteX0" fmla="*/ 0 w 1885950"/>
              <a:gd name="connsiteY0" fmla="*/ 0 h 6892290"/>
              <a:gd name="connsiteX1" fmla="*/ 502920 w 1885950"/>
              <a:gd name="connsiteY1" fmla="*/ 6892290 h 6892290"/>
              <a:gd name="connsiteX2" fmla="*/ 1859280 w 1885950"/>
              <a:gd name="connsiteY2" fmla="*/ 6866890 h 6892290"/>
              <a:gd name="connsiteX3" fmla="*/ 1885950 w 1885950"/>
              <a:gd name="connsiteY3" fmla="*/ 11430 h 6892290"/>
              <a:gd name="connsiteX4" fmla="*/ 0 w 1885950"/>
              <a:gd name="connsiteY4" fmla="*/ 0 h 6892290"/>
              <a:gd name="connsiteX0" fmla="*/ 0 w 1885950"/>
              <a:gd name="connsiteY0" fmla="*/ 0 h 6892290"/>
              <a:gd name="connsiteX1" fmla="*/ 502920 w 1885950"/>
              <a:gd name="connsiteY1" fmla="*/ 6892290 h 6892290"/>
              <a:gd name="connsiteX2" fmla="*/ 1846580 w 1885950"/>
              <a:gd name="connsiteY2" fmla="*/ 6879590 h 6892290"/>
              <a:gd name="connsiteX3" fmla="*/ 1885950 w 1885950"/>
              <a:gd name="connsiteY3" fmla="*/ 11430 h 6892290"/>
              <a:gd name="connsiteX4" fmla="*/ 0 w 1885950"/>
              <a:gd name="connsiteY4" fmla="*/ 0 h 6892290"/>
              <a:gd name="connsiteX0" fmla="*/ 0 w 1897380"/>
              <a:gd name="connsiteY0" fmla="*/ 0 h 6892290"/>
              <a:gd name="connsiteX1" fmla="*/ 502920 w 1897380"/>
              <a:gd name="connsiteY1" fmla="*/ 6892290 h 6892290"/>
              <a:gd name="connsiteX2" fmla="*/ 1897380 w 1897380"/>
              <a:gd name="connsiteY2" fmla="*/ 6866890 h 6892290"/>
              <a:gd name="connsiteX3" fmla="*/ 1885950 w 1897380"/>
              <a:gd name="connsiteY3" fmla="*/ 11430 h 6892290"/>
              <a:gd name="connsiteX4" fmla="*/ 0 w 1897380"/>
              <a:gd name="connsiteY4" fmla="*/ 0 h 689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7380" h="6892290">
                <a:moveTo>
                  <a:pt x="0" y="0"/>
                </a:moveTo>
                <a:lnTo>
                  <a:pt x="502920" y="6892290"/>
                </a:lnTo>
                <a:lnTo>
                  <a:pt x="1897380" y="6866890"/>
                </a:lnTo>
                <a:lnTo>
                  <a:pt x="1885950" y="11430"/>
                </a:lnTo>
                <a:lnTo>
                  <a:pt x="0" y="0"/>
                </a:lnTo>
                <a:close/>
              </a:path>
            </a:pathLst>
          </a:custGeom>
          <a:pattFill prst="pct5">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61160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6967781"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68130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6813037" cy="31220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1006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Freeform 7"/>
          <p:cNvSpPr/>
          <p:nvPr userDrawn="1"/>
        </p:nvSpPr>
        <p:spPr>
          <a:xfrm flipV="1">
            <a:off x="10324676" y="-34290"/>
            <a:ext cx="1897380" cy="68922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23812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35150 w 3497580"/>
              <a:gd name="connsiteY3" fmla="*/ 368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479550 w 3497580"/>
              <a:gd name="connsiteY3" fmla="*/ 241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1885950"/>
              <a:gd name="connsiteY0" fmla="*/ 0 h 6892290"/>
              <a:gd name="connsiteX1" fmla="*/ 502920 w 1885950"/>
              <a:gd name="connsiteY1" fmla="*/ 6892290 h 6892290"/>
              <a:gd name="connsiteX2" fmla="*/ 1821180 w 1885950"/>
              <a:gd name="connsiteY2" fmla="*/ 6866890 h 6892290"/>
              <a:gd name="connsiteX3" fmla="*/ 1885950 w 1885950"/>
              <a:gd name="connsiteY3" fmla="*/ 11430 h 6892290"/>
              <a:gd name="connsiteX4" fmla="*/ 0 w 1885950"/>
              <a:gd name="connsiteY4" fmla="*/ 0 h 6892290"/>
              <a:gd name="connsiteX0" fmla="*/ 0 w 1885950"/>
              <a:gd name="connsiteY0" fmla="*/ 0 h 6892290"/>
              <a:gd name="connsiteX1" fmla="*/ 502920 w 1885950"/>
              <a:gd name="connsiteY1" fmla="*/ 6892290 h 6892290"/>
              <a:gd name="connsiteX2" fmla="*/ 1859280 w 1885950"/>
              <a:gd name="connsiteY2" fmla="*/ 6866890 h 6892290"/>
              <a:gd name="connsiteX3" fmla="*/ 1885950 w 1885950"/>
              <a:gd name="connsiteY3" fmla="*/ 11430 h 6892290"/>
              <a:gd name="connsiteX4" fmla="*/ 0 w 1885950"/>
              <a:gd name="connsiteY4" fmla="*/ 0 h 6892290"/>
              <a:gd name="connsiteX0" fmla="*/ 0 w 1885950"/>
              <a:gd name="connsiteY0" fmla="*/ 0 h 6892290"/>
              <a:gd name="connsiteX1" fmla="*/ 502920 w 1885950"/>
              <a:gd name="connsiteY1" fmla="*/ 6892290 h 6892290"/>
              <a:gd name="connsiteX2" fmla="*/ 1846580 w 1885950"/>
              <a:gd name="connsiteY2" fmla="*/ 6879590 h 6892290"/>
              <a:gd name="connsiteX3" fmla="*/ 1885950 w 1885950"/>
              <a:gd name="connsiteY3" fmla="*/ 11430 h 6892290"/>
              <a:gd name="connsiteX4" fmla="*/ 0 w 1885950"/>
              <a:gd name="connsiteY4" fmla="*/ 0 h 6892290"/>
              <a:gd name="connsiteX0" fmla="*/ 0 w 1897380"/>
              <a:gd name="connsiteY0" fmla="*/ 0 h 6892290"/>
              <a:gd name="connsiteX1" fmla="*/ 502920 w 1897380"/>
              <a:gd name="connsiteY1" fmla="*/ 6892290 h 6892290"/>
              <a:gd name="connsiteX2" fmla="*/ 1897380 w 1897380"/>
              <a:gd name="connsiteY2" fmla="*/ 6866890 h 6892290"/>
              <a:gd name="connsiteX3" fmla="*/ 1885950 w 1897380"/>
              <a:gd name="connsiteY3" fmla="*/ 11430 h 6892290"/>
              <a:gd name="connsiteX4" fmla="*/ 0 w 1897380"/>
              <a:gd name="connsiteY4" fmla="*/ 0 h 689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7380" h="6892290">
                <a:moveTo>
                  <a:pt x="0" y="0"/>
                </a:moveTo>
                <a:lnTo>
                  <a:pt x="502920" y="6892290"/>
                </a:lnTo>
                <a:lnTo>
                  <a:pt x="1897380" y="6866890"/>
                </a:lnTo>
                <a:lnTo>
                  <a:pt x="1885950" y="11430"/>
                </a:lnTo>
                <a:lnTo>
                  <a:pt x="0" y="0"/>
                </a:lnTo>
                <a:close/>
              </a:path>
            </a:pathLst>
          </a:custGeom>
          <a:pattFill prst="pct5">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userDrawn="1"/>
        </p:nvSpPr>
        <p:spPr>
          <a:xfrm>
            <a:off x="30056" y="5502442"/>
            <a:ext cx="12192000" cy="1355558"/>
          </a:xfrm>
          <a:prstGeom prst="rect">
            <a:avLst/>
          </a:prstGeom>
          <a:solidFill>
            <a:srgbClr val="53C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850" y="5972198"/>
            <a:ext cx="1511610" cy="679268"/>
          </a:xfrm>
          <a:prstGeom prst="rect">
            <a:avLst/>
          </a:prstGeom>
        </p:spPr>
      </p:pic>
    </p:spTree>
    <p:extLst>
      <p:ext uri="{BB962C8B-B14F-4D97-AF65-F5344CB8AC3E}">
        <p14:creationId xmlns:p14="http://schemas.microsoft.com/office/powerpoint/2010/main" val="3244776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userDrawn="1"/>
        </p:nvSpPr>
        <p:spPr>
          <a:xfrm>
            <a:off x="8721090" y="-22860"/>
            <a:ext cx="3497580" cy="68922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580" h="6892290">
                <a:moveTo>
                  <a:pt x="0" y="0"/>
                </a:moveTo>
                <a:lnTo>
                  <a:pt x="502920" y="6892290"/>
                </a:lnTo>
                <a:lnTo>
                  <a:pt x="3497580" y="6892290"/>
                </a:lnTo>
                <a:lnTo>
                  <a:pt x="3486150" y="11430"/>
                </a:lnTo>
                <a:lnTo>
                  <a:pt x="0" y="0"/>
                </a:lnTo>
                <a:close/>
              </a:path>
            </a:pathLst>
          </a:custGeom>
          <a:pattFill prst="pct5">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17411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7963" y="365125"/>
            <a:ext cx="7377137" cy="1325563"/>
          </a:xfrm>
        </p:spPr>
        <p:txBody>
          <a:bodyPr anchor="b"/>
          <a:lstStyle/>
          <a:p>
            <a:r>
              <a:rPr lang="en-US"/>
              <a:t>Click to edit Master title style</a:t>
            </a:r>
          </a:p>
        </p:txBody>
      </p:sp>
      <p:sp>
        <p:nvSpPr>
          <p:cNvPr id="3" name="Freeform 2"/>
          <p:cNvSpPr/>
          <p:nvPr userDrawn="1"/>
        </p:nvSpPr>
        <p:spPr>
          <a:xfrm>
            <a:off x="8721090" y="-22860"/>
            <a:ext cx="3497580" cy="68922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580" h="6892290">
                <a:moveTo>
                  <a:pt x="0" y="0"/>
                </a:moveTo>
                <a:lnTo>
                  <a:pt x="502920" y="6892290"/>
                </a:lnTo>
                <a:lnTo>
                  <a:pt x="3497580" y="6892290"/>
                </a:lnTo>
                <a:lnTo>
                  <a:pt x="3486150" y="11430"/>
                </a:lnTo>
                <a:lnTo>
                  <a:pt x="0" y="0"/>
                </a:lnTo>
                <a:close/>
              </a:path>
            </a:pathLst>
          </a:custGeom>
          <a:pattFill prst="pct5">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Picture Placeholder 7"/>
          <p:cNvSpPr>
            <a:spLocks noGrp="1"/>
          </p:cNvSpPr>
          <p:nvPr>
            <p:ph type="pic" sz="quarter" idx="10"/>
          </p:nvPr>
        </p:nvSpPr>
        <p:spPr>
          <a:xfrm>
            <a:off x="8721232" y="-11660"/>
            <a:ext cx="3470768" cy="686965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1694"/>
              <a:gd name="connsiteY0" fmla="*/ 0 h 10017"/>
              <a:gd name="connsiteX1" fmla="*/ 11694 w 11694"/>
              <a:gd name="connsiteY1" fmla="*/ 17 h 10017"/>
              <a:gd name="connsiteX2" fmla="*/ 11694 w 11694"/>
              <a:gd name="connsiteY2" fmla="*/ 10017 h 10017"/>
              <a:gd name="connsiteX3" fmla="*/ 1694 w 11694"/>
              <a:gd name="connsiteY3" fmla="*/ 10017 h 10017"/>
              <a:gd name="connsiteX4" fmla="*/ 0 w 11694"/>
              <a:gd name="connsiteY4" fmla="*/ 0 h 10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4" h="10017">
                <a:moveTo>
                  <a:pt x="0" y="0"/>
                </a:moveTo>
                <a:lnTo>
                  <a:pt x="11694" y="17"/>
                </a:lnTo>
                <a:lnTo>
                  <a:pt x="11694" y="10017"/>
                </a:lnTo>
                <a:lnTo>
                  <a:pt x="1694" y="10017"/>
                </a:lnTo>
                <a:lnTo>
                  <a:pt x="0" y="0"/>
                </a:lnTo>
                <a:close/>
              </a:path>
            </a:pathLst>
          </a:custGeom>
        </p:spPr>
        <p:txBody>
          <a:bodyPr/>
          <a:lstStyle/>
          <a:p>
            <a:endParaRPr lang="en-US"/>
          </a:p>
        </p:txBody>
      </p:sp>
      <p:cxnSp>
        <p:nvCxnSpPr>
          <p:cNvPr id="5" name="Straight Connector 4"/>
          <p:cNvCxnSpPr/>
          <p:nvPr userDrawn="1"/>
        </p:nvCxnSpPr>
        <p:spPr>
          <a:xfrm>
            <a:off x="482622" y="1665288"/>
            <a:ext cx="654296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2866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B651F6-4F54-4CA8-9F9A-8BBDCF5B1587}" type="datetimeFigureOut">
              <a:rPr lang="en-US" smtClean="0"/>
              <a:t>7/9/19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B316F-2A5A-4219-A1FB-FBE340DEC137}" type="slidenum">
              <a:rPr lang="en-US" smtClean="0"/>
              <a:t>‹#›</a:t>
            </a:fld>
            <a:endParaRPr lang="en-US"/>
          </a:p>
        </p:txBody>
      </p:sp>
    </p:spTree>
    <p:extLst>
      <p:ext uri="{BB962C8B-B14F-4D97-AF65-F5344CB8AC3E}">
        <p14:creationId xmlns:p14="http://schemas.microsoft.com/office/powerpoint/2010/main" val="1325795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09600" y="18288"/>
            <a:ext cx="3860800" cy="329184"/>
          </a:xfrm>
          <a:prstGeom prst="rect">
            <a:avLst/>
          </a:prstGeom>
        </p:spPr>
        <p:txBody>
          <a:bodyPr/>
          <a:lstStyle/>
          <a:p>
            <a:fld id="{5894802A-E210-47F0-ADDA-D11043F2EF18}" type="datetimeFigureOut">
              <a:rPr lang="en-US" smtClean="0">
                <a:solidFill>
                  <a:prstClr val="black"/>
                </a:solidFill>
              </a:rPr>
              <a:pPr/>
              <a:t>7/9/19</a:t>
            </a:fld>
            <a:endParaRPr lang="en-US">
              <a:solidFill>
                <a:prstClr val="black"/>
              </a:solidFill>
            </a:endParaRPr>
          </a:p>
        </p:txBody>
      </p:sp>
      <p:sp>
        <p:nvSpPr>
          <p:cNvPr id="6" name="Footer Placeholder 5"/>
          <p:cNvSpPr>
            <a:spLocks noGrp="1"/>
          </p:cNvSpPr>
          <p:nvPr>
            <p:ph type="ftr" sz="quarter" idx="11"/>
          </p:nvPr>
        </p:nvSpPr>
        <p:spPr>
          <a:xfrm>
            <a:off x="4572000" y="18288"/>
            <a:ext cx="5486400" cy="32918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10160000" y="18288"/>
            <a:ext cx="1422400" cy="329184"/>
          </a:xfrm>
          <a:prstGeom prst="rect">
            <a:avLst/>
          </a:prstGeom>
        </p:spPr>
        <p:txBody>
          <a:bodyPr/>
          <a:lstStyle/>
          <a:p>
            <a:fld id="{C29BB42C-B35C-488D-9469-98925DFEAAA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15847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a:xfrm>
            <a:off x="8782048" y="612648"/>
            <a:ext cx="1276352" cy="457200"/>
          </a:xfrm>
          <a:prstGeom prst="rect">
            <a:avLst/>
          </a:prstGeom>
        </p:spPr>
        <p:txBody>
          <a:bodyPr rtlCol="0"/>
          <a:lstStyle/>
          <a:p>
            <a:fld id="{21395DB6-ABC2-4076-988F-D944CD41BFBE}" type="datetimeFigureOut">
              <a:rPr lang="en-US" smtClean="0">
                <a:solidFill>
                  <a:prstClr val="black"/>
                </a:solidFill>
              </a:rPr>
              <a:pPr/>
              <a:t>7/9/19</a:t>
            </a:fld>
            <a:endParaRPr lang="en-US">
              <a:solidFill>
                <a:prstClr val="black"/>
              </a:solidFill>
            </a:endParaRPr>
          </a:p>
        </p:txBody>
      </p:sp>
      <p:sp>
        <p:nvSpPr>
          <p:cNvPr id="27" name="Slide Number Placeholder 26"/>
          <p:cNvSpPr>
            <a:spLocks noGrp="1"/>
          </p:cNvSpPr>
          <p:nvPr>
            <p:ph type="sldNum" sz="quarter" idx="11"/>
          </p:nvPr>
        </p:nvSpPr>
        <p:spPr>
          <a:xfrm>
            <a:off x="10899648" y="2272"/>
            <a:ext cx="1016000" cy="365760"/>
          </a:xfrm>
          <a:prstGeom prst="rect">
            <a:avLst/>
          </a:prstGeom>
        </p:spPr>
        <p:txBody>
          <a:bodyPr rtlCol="0"/>
          <a:lstStyle/>
          <a:p>
            <a:fld id="{36700C84-5BDA-4178-842E-290D25B2E907}" type="slidenum">
              <a:rPr lang="en-US" smtClean="0">
                <a:solidFill>
                  <a:prstClr val="black"/>
                </a:solidFill>
              </a:rPr>
              <a:pPr/>
              <a:t>‹#›</a:t>
            </a:fld>
            <a:endParaRPr lang="en-US">
              <a:solidFill>
                <a:prstClr val="black"/>
              </a:solidFill>
            </a:endParaRPr>
          </a:p>
        </p:txBody>
      </p:sp>
      <p:sp>
        <p:nvSpPr>
          <p:cNvPr id="28" name="Footer Placeholder 27"/>
          <p:cNvSpPr>
            <a:spLocks noGrp="1"/>
          </p:cNvSpPr>
          <p:nvPr>
            <p:ph type="ftr" sz="quarter" idx="12"/>
          </p:nvPr>
        </p:nvSpPr>
        <p:spPr>
          <a:xfrm>
            <a:off x="7010400" y="612648"/>
            <a:ext cx="1767840" cy="457200"/>
          </a:xfrm>
          <a:prstGeom prst="rect">
            <a:avLst/>
          </a:prstGeom>
        </p:spPr>
        <p:txBody>
          <a:bodyPr rtlCol="0"/>
          <a:lstStyle/>
          <a:p>
            <a:endParaRPr lang="en-US">
              <a:solidFill>
                <a:prstClr val="black"/>
              </a:solidFill>
            </a:endParaRPr>
          </a:p>
        </p:txBody>
      </p:sp>
    </p:spTree>
    <p:extLst>
      <p:ext uri="{BB962C8B-B14F-4D97-AF65-F5344CB8AC3E}">
        <p14:creationId xmlns:p14="http://schemas.microsoft.com/office/powerpoint/2010/main" val="3509932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651F6-4F54-4CA8-9F9A-8BBDCF5B1587}" type="datetimeFigureOut">
              <a:rPr lang="en-US" smtClean="0"/>
              <a:t>7/9/19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B316F-2A5A-4219-A1FB-FBE340DEC137}" type="slidenum">
              <a:rPr lang="en-US" smtClean="0"/>
              <a:t>‹#›</a:t>
            </a:fld>
            <a:endParaRPr lang="en-US"/>
          </a:p>
        </p:txBody>
      </p:sp>
    </p:spTree>
    <p:extLst>
      <p:ext uri="{BB962C8B-B14F-4D97-AF65-F5344CB8AC3E}">
        <p14:creationId xmlns:p14="http://schemas.microsoft.com/office/powerpoint/2010/main" val="1290552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B651F6-4F54-4CA8-9F9A-8BBDCF5B1587}" type="datetimeFigureOut">
              <a:rPr lang="en-US" smtClean="0"/>
              <a:t>7/9/19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B316F-2A5A-4219-A1FB-FBE340DEC137}" type="slidenum">
              <a:rPr lang="en-US" smtClean="0"/>
              <a:t>‹#›</a:t>
            </a:fld>
            <a:endParaRPr lang="en-US"/>
          </a:p>
        </p:txBody>
      </p:sp>
    </p:spTree>
    <p:extLst>
      <p:ext uri="{BB962C8B-B14F-4D97-AF65-F5344CB8AC3E}">
        <p14:creationId xmlns:p14="http://schemas.microsoft.com/office/powerpoint/2010/main" val="629386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B651F6-4F54-4CA8-9F9A-8BBDCF5B1587}" type="datetimeFigureOut">
              <a:rPr lang="en-US" smtClean="0"/>
              <a:t>7/9/19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EB316F-2A5A-4219-A1FB-FBE340DEC137}" type="slidenum">
              <a:rPr lang="en-US" smtClean="0"/>
              <a:t>‹#›</a:t>
            </a:fld>
            <a:endParaRPr lang="en-US"/>
          </a:p>
        </p:txBody>
      </p:sp>
    </p:spTree>
    <p:extLst>
      <p:ext uri="{BB962C8B-B14F-4D97-AF65-F5344CB8AC3E}">
        <p14:creationId xmlns:p14="http://schemas.microsoft.com/office/powerpoint/2010/main" val="790154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B651F6-4F54-4CA8-9F9A-8BBDCF5B1587}" type="datetimeFigureOut">
              <a:rPr lang="en-US" smtClean="0"/>
              <a:t>7/9/19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EB316F-2A5A-4219-A1FB-FBE340DEC137}" type="slidenum">
              <a:rPr lang="en-US" smtClean="0"/>
              <a:t>‹#›</a:t>
            </a:fld>
            <a:endParaRPr lang="en-US"/>
          </a:p>
        </p:txBody>
      </p:sp>
    </p:spTree>
    <p:extLst>
      <p:ext uri="{BB962C8B-B14F-4D97-AF65-F5344CB8AC3E}">
        <p14:creationId xmlns:p14="http://schemas.microsoft.com/office/powerpoint/2010/main" val="1179801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651F6-4F54-4CA8-9F9A-8BBDCF5B1587}" type="datetimeFigureOut">
              <a:rPr lang="en-US" smtClean="0"/>
              <a:t>7/9/19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EB316F-2A5A-4219-A1FB-FBE340DEC137}" type="slidenum">
              <a:rPr lang="en-US" smtClean="0"/>
              <a:t>‹#›</a:t>
            </a:fld>
            <a:endParaRPr lang="en-US"/>
          </a:p>
        </p:txBody>
      </p:sp>
    </p:spTree>
    <p:extLst>
      <p:ext uri="{BB962C8B-B14F-4D97-AF65-F5344CB8AC3E}">
        <p14:creationId xmlns:p14="http://schemas.microsoft.com/office/powerpoint/2010/main" val="687487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B651F6-4F54-4CA8-9F9A-8BBDCF5B1587}" type="datetimeFigureOut">
              <a:rPr lang="en-US" smtClean="0"/>
              <a:t>7/9/19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B316F-2A5A-4219-A1FB-FBE340DEC137}" type="slidenum">
              <a:rPr lang="en-US" smtClean="0"/>
              <a:t>‹#›</a:t>
            </a:fld>
            <a:endParaRPr lang="en-US"/>
          </a:p>
        </p:txBody>
      </p:sp>
    </p:spTree>
    <p:extLst>
      <p:ext uri="{BB962C8B-B14F-4D97-AF65-F5344CB8AC3E}">
        <p14:creationId xmlns:p14="http://schemas.microsoft.com/office/powerpoint/2010/main" val="2786096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B651F6-4F54-4CA8-9F9A-8BBDCF5B1587}" type="datetimeFigureOut">
              <a:rPr lang="en-US" smtClean="0"/>
              <a:t>7/9/19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B316F-2A5A-4219-A1FB-FBE340DEC137}" type="slidenum">
              <a:rPr lang="en-US" smtClean="0"/>
              <a:t>‹#›</a:t>
            </a:fld>
            <a:endParaRPr lang="en-US"/>
          </a:p>
        </p:txBody>
      </p:sp>
    </p:spTree>
    <p:extLst>
      <p:ext uri="{BB962C8B-B14F-4D97-AF65-F5344CB8AC3E}">
        <p14:creationId xmlns:p14="http://schemas.microsoft.com/office/powerpoint/2010/main" val="2167024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651F6-4F54-4CA8-9F9A-8BBDCF5B1587}" type="datetimeFigureOut">
              <a:rPr lang="en-US" smtClean="0"/>
              <a:t>7/9/19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EB316F-2A5A-4219-A1FB-FBE340DEC137}" type="slidenum">
              <a:rPr lang="en-US" smtClean="0"/>
              <a:t>‹#›</a:t>
            </a:fld>
            <a:endParaRPr lang="en-US"/>
          </a:p>
        </p:txBody>
      </p:sp>
    </p:spTree>
    <p:extLst>
      <p:ext uri="{BB962C8B-B14F-4D97-AF65-F5344CB8AC3E}">
        <p14:creationId xmlns:p14="http://schemas.microsoft.com/office/powerpoint/2010/main" val="2420174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2">
            <a:extLst>
              <a:ext uri="{28A0092B-C50C-407E-A947-70E740481C1C}">
                <a14:useLocalDpi xmlns:a14="http://schemas.microsoft.com/office/drawing/2010/main" val="0"/>
              </a:ext>
            </a:extLst>
          </a:blip>
          <a:srcRect r="21677"/>
          <a:stretch/>
        </p:blipFill>
        <p:spPr>
          <a:xfrm>
            <a:off x="2645923" y="0"/>
            <a:ext cx="9546077" cy="6858000"/>
          </a:xfrm>
          <a:prstGeom prst="rect">
            <a:avLst/>
          </a:prstGeom>
        </p:spPr>
      </p:pic>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22794" y="5972198"/>
            <a:ext cx="1511610" cy="679268"/>
          </a:xfrm>
          <a:prstGeom prst="rect">
            <a:avLst/>
          </a:prstGeom>
        </p:spPr>
      </p:pic>
      <p:sp>
        <p:nvSpPr>
          <p:cNvPr id="2" name="Title Placeholder 1"/>
          <p:cNvSpPr>
            <a:spLocks noGrp="1"/>
          </p:cNvSpPr>
          <p:nvPr>
            <p:ph type="title"/>
          </p:nvPr>
        </p:nvSpPr>
        <p:spPr>
          <a:xfrm>
            <a:off x="407963" y="365125"/>
            <a:ext cx="858039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07964" y="1825626"/>
            <a:ext cx="8424751" cy="38014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5685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b="1" kern="1200">
          <a:solidFill>
            <a:srgbClr val="C00000"/>
          </a:solidFill>
          <a:latin typeface="Trajan Pro" charset="0"/>
          <a:ea typeface="Trajan Pro" charset="0"/>
          <a:cs typeface="Trajan Pro"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g"/><Relationship Id="rId7"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hyperlink" Target="https://www.gapminder.org/answers/how-does-income-relate-to-life-expectancy/" TargetMode="External"/><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bu.edu/igsw/online-courses/substanceabuse/AddictionSeverityIndex,5thedition.pdf" TargetMode="External"/><Relationship Id="rId5" Type="http://schemas.openxmlformats.org/officeDocument/2006/relationships/hyperlink" Target="http://www.chcr.brown.edu/pcoc/cesdscale.pdf" TargetMode="External"/><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30.png"/><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g"/><Relationship Id="rId7"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hyperlink" Target="https://www.childtrends.org/wp-content/uploads/2016/09/40_Child_Maltreatment.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2.emf"/></Relationships>
</file>

<file path=ppt/slides/_rels/slide34.xml.rels><?xml version="1.0" encoding="UTF-8" standalone="yes"?>
<Relationships xmlns="http://schemas.openxmlformats.org/package/2006/relationships"><Relationship Id="rId8" Type="http://schemas.openxmlformats.org/officeDocument/2006/relationships/hyperlink" Target="mailto:jamiewyatt1@gmail.com" TargetMode="External"/><Relationship Id="rId3" Type="http://schemas.openxmlformats.org/officeDocument/2006/relationships/image" Target="../media/image26.jpg"/><Relationship Id="rId7" Type="http://schemas.openxmlformats.org/officeDocument/2006/relationships/hyperlink" Target="mailto:nschoud@bu.edu"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mailto:alexis_marbach@abtassoc.com" TargetMode="External"/><Relationship Id="rId5" Type="http://schemas.openxmlformats.org/officeDocument/2006/relationships/hyperlink" Target="mailto:madi@bu.edu" TargetMode="External"/><Relationship Id="rId4" Type="http://schemas.openxmlformats.org/officeDocument/2006/relationships/hyperlink" Target="mailto:bjruth@bu.edu" TargetMode="External"/><Relationship Id="rId9"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052" cy="6858000"/>
          </a:xfrm>
          <a:prstGeom prst="rect">
            <a:avLst/>
          </a:prstGeom>
        </p:spPr>
      </p:pic>
      <p:sp>
        <p:nvSpPr>
          <p:cNvPr id="7" name="Title 1">
            <a:extLst>
              <a:ext uri="{FF2B5EF4-FFF2-40B4-BE49-F238E27FC236}">
                <a16:creationId xmlns:a16="http://schemas.microsoft.com/office/drawing/2014/main" id="{7AB9C04B-6CA8-43D7-9BEF-59F57228B933}"/>
              </a:ext>
            </a:extLst>
          </p:cNvPr>
          <p:cNvSpPr txBox="1">
            <a:spLocks/>
          </p:cNvSpPr>
          <p:nvPr/>
        </p:nvSpPr>
        <p:spPr>
          <a:xfrm>
            <a:off x="328246" y="1041400"/>
            <a:ext cx="7451188" cy="2387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500" b="1" dirty="0">
                <a:solidFill>
                  <a:schemeClr val="bg1"/>
                </a:solidFill>
                <a:latin typeface="Trajan Pro" charset="0"/>
                <a:ea typeface="Trajan Pro" charset="0"/>
                <a:cs typeface="Trajan Pro" charset="0"/>
              </a:rPr>
              <a:t>Epidemiology for Public Health Social Work</a:t>
            </a:r>
            <a:endParaRPr lang="en-US" sz="2900" b="1" i="1" spc="120" dirty="0">
              <a:solidFill>
                <a:schemeClr val="bg1"/>
              </a:solidFill>
              <a:latin typeface="Calibri" charset="0"/>
              <a:ea typeface="Calibri" charset="0"/>
              <a:cs typeface="Calibri" charset="0"/>
            </a:endParaRPr>
          </a:p>
        </p:txBody>
      </p:sp>
      <p:sp>
        <p:nvSpPr>
          <p:cNvPr id="3" name="Subtitle 2"/>
          <p:cNvSpPr>
            <a:spLocks noGrp="1"/>
          </p:cNvSpPr>
          <p:nvPr>
            <p:ph type="subTitle" idx="1"/>
          </p:nvPr>
        </p:nvSpPr>
        <p:spPr>
          <a:xfrm>
            <a:off x="497059" y="4070282"/>
            <a:ext cx="7915421" cy="1695382"/>
          </a:xfrm>
        </p:spPr>
        <p:txBody>
          <a:bodyPr>
            <a:normAutofit/>
          </a:bodyPr>
          <a:lstStyle/>
          <a:p>
            <a:pPr algn="l"/>
            <a:r>
              <a:rPr lang="en-US" sz="2800" dirty="0">
                <a:latin typeface="+mj-lt"/>
              </a:rPr>
              <a:t>Esther Velásquez, ScD, MSW, MPH</a:t>
            </a:r>
          </a:p>
          <a:p>
            <a:pPr algn="l"/>
            <a:r>
              <a:rPr lang="en-US" dirty="0"/>
              <a:t>Social Epidemiologist &amp; Public Health Social Worker </a:t>
            </a:r>
          </a:p>
          <a:p>
            <a:pPr algn="l"/>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794" y="5972198"/>
            <a:ext cx="1511610" cy="679268"/>
          </a:xfrm>
          <a:prstGeom prst="rect">
            <a:avLst/>
          </a:prstGeom>
        </p:spPr>
      </p:pic>
    </p:spTree>
    <p:extLst>
      <p:ext uri="{BB962C8B-B14F-4D97-AF65-F5344CB8AC3E}">
        <p14:creationId xmlns:p14="http://schemas.microsoft.com/office/powerpoint/2010/main" val="2230219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8" y="0"/>
            <a:ext cx="12188052" cy="6858000"/>
          </a:xfrm>
          <a:prstGeom prst="rect">
            <a:avLst/>
          </a:prstGeom>
        </p:spPr>
      </p:pic>
      <p:sp>
        <p:nvSpPr>
          <p:cNvPr id="5" name="Title 1">
            <a:extLst>
              <a:ext uri="{FF2B5EF4-FFF2-40B4-BE49-F238E27FC236}">
                <a16:creationId xmlns:a16="http://schemas.microsoft.com/office/drawing/2014/main" id="{7DC85C36-5F29-4C64-9839-48CB44022FE8}"/>
              </a:ext>
            </a:extLst>
          </p:cNvPr>
          <p:cNvSpPr>
            <a:spLocks noGrp="1"/>
          </p:cNvSpPr>
          <p:nvPr>
            <p:ph type="title"/>
          </p:nvPr>
        </p:nvSpPr>
        <p:spPr>
          <a:xfrm>
            <a:off x="4149218" y="1319349"/>
            <a:ext cx="8261628" cy="5332117"/>
          </a:xfrm>
        </p:spPr>
        <p:txBody>
          <a:bodyPr>
            <a:normAutofit fontScale="90000"/>
          </a:bodyPr>
          <a:lstStyle/>
          <a:p>
            <a:r>
              <a:rPr lang="en-US" sz="3000" b="1" dirty="0">
                <a:solidFill>
                  <a:schemeClr val="bg1"/>
                </a:solidFill>
                <a:latin typeface="Trajan Pro" charset="0"/>
                <a:ea typeface="Trajan Pro" charset="0"/>
                <a:cs typeface="Trajan Pro" charset="0"/>
              </a:rPr>
              <a:t>Epidemiology assists us in theorizing about </a:t>
            </a:r>
            <a:br>
              <a:rPr lang="en-US" sz="3000" b="1" dirty="0">
                <a:solidFill>
                  <a:schemeClr val="bg1"/>
                </a:solidFill>
                <a:latin typeface="Trajan Pro" charset="0"/>
                <a:ea typeface="Trajan Pro" charset="0"/>
                <a:cs typeface="Trajan Pro" charset="0"/>
              </a:rPr>
            </a:br>
            <a:r>
              <a:rPr lang="en-US" sz="3000" b="1" dirty="0">
                <a:solidFill>
                  <a:schemeClr val="bg1"/>
                </a:solidFill>
                <a:latin typeface="Trajan Pro" charset="0"/>
                <a:ea typeface="Trajan Pro" charset="0"/>
                <a:cs typeface="Trajan Pro" charset="0"/>
              </a:rPr>
              <a:t>what helps people stay or get well and what causes illness or social problems…</a:t>
            </a:r>
            <a:br>
              <a:rPr lang="en-US" sz="3000" b="1" dirty="0">
                <a:solidFill>
                  <a:schemeClr val="bg1"/>
                </a:solidFill>
                <a:latin typeface="Trajan Pro" charset="0"/>
                <a:ea typeface="Trajan Pro" charset="0"/>
                <a:cs typeface="Trajan Pro" charset="0"/>
              </a:rPr>
            </a:br>
            <a:br>
              <a:rPr lang="en-US" sz="3000" b="1" dirty="0">
                <a:solidFill>
                  <a:schemeClr val="bg1"/>
                </a:solidFill>
                <a:latin typeface="Trajan Pro" charset="0"/>
                <a:ea typeface="Trajan Pro" charset="0"/>
                <a:cs typeface="Trajan Pro" charset="0"/>
              </a:rPr>
            </a:br>
            <a:r>
              <a:rPr lang="en-US" sz="3000" b="1" dirty="0">
                <a:solidFill>
                  <a:schemeClr val="bg1"/>
                </a:solidFill>
                <a:latin typeface="Trajan Pro" charset="0"/>
                <a:ea typeface="Trajan Pro" charset="0"/>
                <a:cs typeface="Trajan Pro" charset="0"/>
              </a:rPr>
              <a:t>“Theory is essential for formulating, testing, and assessing competing explanations—in other words, for good science. </a:t>
            </a:r>
            <a:br>
              <a:rPr lang="en-US" sz="3000" b="1" dirty="0">
                <a:solidFill>
                  <a:schemeClr val="bg1"/>
                </a:solidFill>
                <a:latin typeface="Trajan Pro" charset="0"/>
                <a:ea typeface="Trajan Pro" charset="0"/>
                <a:cs typeface="Trajan Pro" charset="0"/>
              </a:rPr>
            </a:br>
            <a:br>
              <a:rPr lang="en-US" sz="3000" b="1" dirty="0">
                <a:solidFill>
                  <a:schemeClr val="bg1"/>
                </a:solidFill>
                <a:latin typeface="Trajan Pro" charset="0"/>
                <a:ea typeface="Trajan Pro" charset="0"/>
                <a:cs typeface="Trajan Pro" charset="0"/>
              </a:rPr>
            </a:br>
            <a:r>
              <a:rPr lang="en-US" sz="3000" b="1" dirty="0">
                <a:solidFill>
                  <a:schemeClr val="bg1"/>
                </a:solidFill>
                <a:latin typeface="Trajan Pro" charset="0"/>
                <a:ea typeface="Trajan Pro" charset="0"/>
                <a:cs typeface="Trajan Pro" charset="0"/>
              </a:rPr>
              <a:t>And good science in turn is a precondition for science that can make a difference for the good.”</a:t>
            </a:r>
            <a:br>
              <a:rPr lang="en-US" sz="3000" b="1" dirty="0">
                <a:solidFill>
                  <a:schemeClr val="bg1"/>
                </a:solidFill>
                <a:latin typeface="Trajan Pro" charset="0"/>
                <a:ea typeface="Trajan Pro" charset="0"/>
                <a:cs typeface="Trajan Pro" charset="0"/>
              </a:rPr>
            </a:br>
            <a:br>
              <a:rPr lang="en-US" sz="3000" b="1" dirty="0">
                <a:solidFill>
                  <a:schemeClr val="bg1"/>
                </a:solidFill>
                <a:latin typeface="Trajan Pro" charset="0"/>
                <a:ea typeface="Trajan Pro" charset="0"/>
                <a:cs typeface="Trajan Pro" charset="0"/>
              </a:rPr>
            </a:br>
            <a:r>
              <a:rPr lang="en-US" sz="3000" b="1" dirty="0">
                <a:solidFill>
                  <a:schemeClr val="bg1"/>
                </a:solidFill>
                <a:latin typeface="Trajan Pro" charset="0"/>
                <a:ea typeface="Trajan Pro" charset="0"/>
                <a:cs typeface="Trajan Pro" charset="0"/>
              </a:rPr>
              <a:t>													</a:t>
            </a:r>
            <a:r>
              <a:rPr lang="en-US" sz="1800" b="1" dirty="0">
                <a:solidFill>
                  <a:schemeClr val="bg1"/>
                </a:solidFill>
                <a:latin typeface="Trajan Pro" charset="0"/>
                <a:ea typeface="Trajan Pro" charset="0"/>
                <a:cs typeface="Trajan Pro" charset="0"/>
              </a:rPr>
              <a:t>-Krieger, 2011, p. viii</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794" y="5972198"/>
            <a:ext cx="1511610" cy="679268"/>
          </a:xfrm>
          <a:prstGeom prst="rect">
            <a:avLst/>
          </a:prstGeom>
        </p:spPr>
      </p:pic>
      <p:sp>
        <p:nvSpPr>
          <p:cNvPr id="2" name="TextBox 1"/>
          <p:cNvSpPr txBox="1"/>
          <p:nvPr/>
        </p:nvSpPr>
        <p:spPr>
          <a:xfrm>
            <a:off x="3814355" y="293881"/>
            <a:ext cx="7036393" cy="861774"/>
          </a:xfrm>
          <a:prstGeom prst="rect">
            <a:avLst/>
          </a:prstGeom>
          <a:noFill/>
        </p:spPr>
        <p:txBody>
          <a:bodyPr wrap="square" rtlCol="0" anchor="t">
            <a:spAutoFit/>
          </a:bodyPr>
          <a:lstStyle/>
          <a:p>
            <a:pPr algn="ctr"/>
            <a:r>
              <a:rPr lang="en-US" sz="5000" b="1" dirty="0">
                <a:solidFill>
                  <a:schemeClr val="bg1"/>
                </a:solidFill>
                <a:latin typeface="Calibri" panose="020F0502020204030204" pitchFamily="34" charset="0"/>
                <a:cs typeface="Calibri"/>
              </a:rPr>
              <a:t>Theories of Health</a:t>
            </a:r>
            <a:endParaRPr lang="en-US" b="1" dirty="0">
              <a:latin typeface="Calibri" panose="020F0502020204030204" pitchFamily="34" charset="0"/>
            </a:endParaRPr>
          </a:p>
        </p:txBody>
      </p:sp>
    </p:spTree>
    <p:extLst>
      <p:ext uri="{BB962C8B-B14F-4D97-AF65-F5344CB8AC3E}">
        <p14:creationId xmlns:p14="http://schemas.microsoft.com/office/powerpoint/2010/main" val="729700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052" cy="6858000"/>
          </a:xfrm>
          <a:prstGeom prst="rect">
            <a:avLst/>
          </a:prstGeom>
        </p:spPr>
      </p:pic>
      <p:sp>
        <p:nvSpPr>
          <p:cNvPr id="4" name="Title 3"/>
          <p:cNvSpPr>
            <a:spLocks noGrp="1"/>
          </p:cNvSpPr>
          <p:nvPr>
            <p:ph type="title"/>
          </p:nvPr>
        </p:nvSpPr>
        <p:spPr>
          <a:xfrm>
            <a:off x="4504267" y="193760"/>
            <a:ext cx="8607994" cy="1325563"/>
          </a:xfrm>
          <a:noFill/>
        </p:spPr>
        <p:txBody>
          <a:bodyPr>
            <a:normAutofit/>
          </a:bodyPr>
          <a:lstStyle/>
          <a:p>
            <a:r>
              <a:rPr lang="en-US" sz="3600" b="1" dirty="0">
                <a:solidFill>
                  <a:srgbClr val="C00000"/>
                </a:solidFill>
                <a:latin typeface="Calibri" panose="020F0502020204030204" pitchFamily="34" charset="0"/>
                <a:ea typeface="Trajan Pro" charset="0"/>
                <a:cs typeface="Calibri" panose="020F0502020204030204" pitchFamily="34" charset="0"/>
              </a:rPr>
              <a:t>Many Theories of Health and Disease</a:t>
            </a:r>
          </a:p>
        </p:txBody>
      </p:sp>
      <p:sp>
        <p:nvSpPr>
          <p:cNvPr id="5" name="Content Placeholder 4"/>
          <p:cNvSpPr>
            <a:spLocks noGrp="1"/>
          </p:cNvSpPr>
          <p:nvPr>
            <p:ph idx="1"/>
          </p:nvPr>
        </p:nvSpPr>
        <p:spPr>
          <a:xfrm>
            <a:off x="4546470" y="1620860"/>
            <a:ext cx="7538089" cy="5075191"/>
          </a:xfrm>
        </p:spPr>
        <p:txBody>
          <a:bodyPr>
            <a:normAutofit lnSpcReduction="10000"/>
          </a:bodyPr>
          <a:lstStyle/>
          <a:p>
            <a:pPr marL="0" lvl="0" indent="0">
              <a:buNone/>
            </a:pPr>
            <a:r>
              <a:rPr lang="en-US" sz="2000" b="1" dirty="0">
                <a:solidFill>
                  <a:srgbClr val="C00000"/>
                </a:solidFill>
                <a:ea typeface="Calibri" charset="0"/>
                <a:cs typeface="Calibri" charset="0"/>
              </a:rPr>
              <a:t>Biomedical model </a:t>
            </a:r>
          </a:p>
          <a:p>
            <a:r>
              <a:rPr lang="en-US" sz="1800" dirty="0">
                <a:ea typeface="Calibri Light" charset="0"/>
                <a:cs typeface="Calibri Light" charset="0"/>
              </a:rPr>
              <a:t>Disease is explained solely by biological, chemical, and physical phenomena; focus on the individual; societal health dependent upon medical knowledge</a:t>
            </a:r>
          </a:p>
          <a:p>
            <a:pPr marL="0" lvl="0" indent="0">
              <a:buNone/>
            </a:pPr>
            <a:r>
              <a:rPr lang="en-US" sz="2000" b="1" dirty="0">
                <a:solidFill>
                  <a:srgbClr val="C00000"/>
                </a:solidFill>
                <a:ea typeface="Calibri" charset="0"/>
                <a:cs typeface="Calibri" charset="0"/>
              </a:rPr>
              <a:t>Lifestyle or Individual behavior science </a:t>
            </a:r>
          </a:p>
          <a:p>
            <a:r>
              <a:rPr lang="en-US" sz="1800" dirty="0">
                <a:ea typeface="Calibri Light" charset="0"/>
                <a:cs typeface="Calibri Light" charset="0"/>
              </a:rPr>
              <a:t>Individual risk factors drive disease; emphasizes individual responsibility and implies that individuals have choice; a “lifestyle” is a set of behaviors shared by a social group over time</a:t>
            </a:r>
          </a:p>
          <a:p>
            <a:pPr marL="0" lvl="0" indent="0">
              <a:buNone/>
            </a:pPr>
            <a:r>
              <a:rPr lang="en-US" sz="2000" b="1" dirty="0">
                <a:solidFill>
                  <a:srgbClr val="C00000"/>
                </a:solidFill>
                <a:ea typeface="Calibri" charset="0"/>
                <a:cs typeface="Calibri" charset="0"/>
              </a:rPr>
              <a:t>Political economy of health </a:t>
            </a:r>
          </a:p>
          <a:p>
            <a:r>
              <a:rPr lang="en-US" sz="1800" dirty="0">
                <a:ea typeface="Calibri Light" charset="0"/>
                <a:cs typeface="Calibri Light" charset="0"/>
              </a:rPr>
              <a:t>Societal health is produced by the structure, values, and priorities of the political and economic systems</a:t>
            </a:r>
          </a:p>
          <a:p>
            <a:pPr marL="0" lvl="0" indent="0">
              <a:buNone/>
            </a:pPr>
            <a:r>
              <a:rPr lang="en-US" sz="2000" b="1" dirty="0">
                <a:solidFill>
                  <a:srgbClr val="C00000"/>
                </a:solidFill>
                <a:ea typeface="Calibri" charset="0"/>
                <a:cs typeface="Calibri" charset="0"/>
              </a:rPr>
              <a:t>Social determinants of health</a:t>
            </a:r>
          </a:p>
          <a:p>
            <a:r>
              <a:rPr lang="en-US" sz="1800" dirty="0">
                <a:ea typeface="Calibri Light" charset="0"/>
                <a:cs typeface="Calibri Light" charset="0"/>
              </a:rPr>
              <a:t>Health is influenced by social factors such as socioeconomic status, race, gender, social and physical qualities of the lived environment</a:t>
            </a:r>
          </a:p>
          <a:p>
            <a:pPr marL="0" lvl="0" indent="0">
              <a:buNone/>
            </a:pPr>
            <a:r>
              <a:rPr lang="en-US" sz="2000" b="1" dirty="0">
                <a:solidFill>
                  <a:srgbClr val="C00000"/>
                </a:solidFill>
                <a:ea typeface="Calibri" charset="0"/>
                <a:cs typeface="Calibri" charset="0"/>
              </a:rPr>
              <a:t>Psychosocial theories </a:t>
            </a:r>
          </a:p>
          <a:p>
            <a:r>
              <a:rPr lang="en-US" sz="1800" dirty="0">
                <a:ea typeface="Calibri Light" charset="0"/>
                <a:cs typeface="Calibri Light" charset="0"/>
              </a:rPr>
              <a:t>The distribution of adverse psychological stressors is socially patterned and adverse psychological stress can harm somatic and mental health</a:t>
            </a:r>
          </a:p>
          <a:p>
            <a:endParaRPr lang="en-US" sz="1800" dirty="0">
              <a:latin typeface="Calibri Light" charset="0"/>
              <a:ea typeface="Calibri Light" charset="0"/>
              <a:cs typeface="Calibri Light"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794" y="5972198"/>
            <a:ext cx="1511610" cy="679268"/>
          </a:xfrm>
          <a:prstGeom prst="rect">
            <a:avLst/>
          </a:prstGeom>
        </p:spPr>
      </p:pic>
      <p:cxnSp>
        <p:nvCxnSpPr>
          <p:cNvPr id="11" name="Straight Connector 10"/>
          <p:cNvCxnSpPr/>
          <p:nvPr/>
        </p:nvCxnSpPr>
        <p:spPr>
          <a:xfrm flipH="1">
            <a:off x="4504267" y="1286933"/>
            <a:ext cx="768773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4873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052" cy="6858000"/>
          </a:xfrm>
          <a:prstGeom prst="rect">
            <a:avLst/>
          </a:prstGeom>
        </p:spPr>
      </p:pic>
      <p:sp>
        <p:nvSpPr>
          <p:cNvPr id="4" name="Title 3"/>
          <p:cNvSpPr>
            <a:spLocks noGrp="1"/>
          </p:cNvSpPr>
          <p:nvPr>
            <p:ph type="title"/>
          </p:nvPr>
        </p:nvSpPr>
        <p:spPr>
          <a:xfrm>
            <a:off x="4504267" y="193760"/>
            <a:ext cx="8607994" cy="1325563"/>
          </a:xfrm>
          <a:noFill/>
        </p:spPr>
        <p:txBody>
          <a:bodyPr>
            <a:normAutofit/>
          </a:bodyPr>
          <a:lstStyle/>
          <a:p>
            <a:r>
              <a:rPr lang="en-US" sz="3600" b="1" dirty="0">
                <a:solidFill>
                  <a:srgbClr val="C00000"/>
                </a:solidFill>
                <a:latin typeface="+mn-lt"/>
                <a:ea typeface="Trajan Pro" charset="0"/>
                <a:cs typeface="Trajan Pro" charset="0"/>
              </a:rPr>
              <a:t>What Predicts What? X’s and Y’s</a:t>
            </a:r>
          </a:p>
        </p:txBody>
      </p:sp>
      <p:sp>
        <p:nvSpPr>
          <p:cNvPr id="5" name="Content Placeholder 4"/>
          <p:cNvSpPr>
            <a:spLocks noGrp="1"/>
          </p:cNvSpPr>
          <p:nvPr>
            <p:ph idx="1"/>
          </p:nvPr>
        </p:nvSpPr>
        <p:spPr>
          <a:xfrm>
            <a:off x="4546470" y="1620860"/>
            <a:ext cx="7864375" cy="5030606"/>
          </a:xfrm>
        </p:spPr>
        <p:txBody>
          <a:bodyPr>
            <a:normAutofit/>
          </a:bodyPr>
          <a:lstStyle/>
          <a:p>
            <a:pPr marL="0" lvl="0" indent="0">
              <a:buNone/>
            </a:pPr>
            <a:r>
              <a:rPr lang="en-US" sz="2000" b="1" dirty="0">
                <a:ea typeface="Calibri" charset="0"/>
                <a:cs typeface="Calibri" charset="0"/>
              </a:rPr>
              <a:t>To better understand root causes, epidemiologists have created: </a:t>
            </a:r>
          </a:p>
          <a:p>
            <a:pPr marL="0" lvl="0" indent="0">
              <a:buNone/>
            </a:pPr>
            <a:r>
              <a:rPr lang="en-US" sz="2000" b="1" dirty="0">
                <a:solidFill>
                  <a:srgbClr val="C00000"/>
                </a:solidFill>
                <a:ea typeface="Calibri" charset="0"/>
                <a:cs typeface="Calibri" charset="0"/>
              </a:rPr>
              <a:t>Predictor/Explanatory/Exposure Variables </a:t>
            </a:r>
          </a:p>
          <a:p>
            <a:r>
              <a:rPr lang="en-US" sz="1800" dirty="0">
                <a:ea typeface="Calibri Light" charset="0"/>
                <a:cs typeface="Calibri Light" charset="0"/>
              </a:rPr>
              <a:t>“X” variables that predict or explain the outcome </a:t>
            </a:r>
          </a:p>
          <a:p>
            <a:r>
              <a:rPr lang="en-US" sz="1800" b="1" u="sng" dirty="0">
                <a:ea typeface="Calibri Light" charset="0"/>
                <a:cs typeface="Calibri Light" charset="0"/>
              </a:rPr>
              <a:t>Risk factors </a:t>
            </a:r>
            <a:r>
              <a:rPr lang="en-US" sz="1800" dirty="0">
                <a:ea typeface="Calibri Light" charset="0"/>
                <a:cs typeface="Calibri Light" charset="0"/>
              </a:rPr>
              <a:t>are predictor variables that increase risk of a negative health outcome</a:t>
            </a:r>
          </a:p>
          <a:p>
            <a:r>
              <a:rPr lang="en-US" sz="1800" b="1" u="sng" dirty="0">
                <a:ea typeface="Calibri Light" charset="0"/>
                <a:cs typeface="Calibri Light" charset="0"/>
              </a:rPr>
              <a:t>Protective factors </a:t>
            </a:r>
            <a:r>
              <a:rPr lang="en-US" sz="1800" dirty="0">
                <a:ea typeface="Calibri Light" charset="0"/>
                <a:cs typeface="Calibri Light" charset="0"/>
              </a:rPr>
              <a:t>are predictor variables that decrease risk of a negative health outcome</a:t>
            </a:r>
            <a:endParaRPr lang="en-US" sz="1800" b="1" u="sng" dirty="0">
              <a:ea typeface="Calibri Light" charset="0"/>
              <a:cs typeface="Calibri Light" charset="0"/>
            </a:endParaRPr>
          </a:p>
          <a:p>
            <a:pPr marL="0" lvl="0" indent="0">
              <a:buNone/>
            </a:pPr>
            <a:r>
              <a:rPr lang="en-US" sz="2000" b="1" dirty="0">
                <a:solidFill>
                  <a:srgbClr val="C00000"/>
                </a:solidFill>
                <a:ea typeface="Calibri" charset="0"/>
                <a:cs typeface="Calibri" charset="0"/>
              </a:rPr>
              <a:t>Outcome Variables </a:t>
            </a:r>
          </a:p>
          <a:p>
            <a:r>
              <a:rPr lang="en-US" sz="1800" dirty="0">
                <a:ea typeface="Calibri Light" charset="0"/>
                <a:cs typeface="Calibri Light" charset="0"/>
              </a:rPr>
              <a:t>“Y” variables that are the health or social outcome of interest</a:t>
            </a:r>
          </a:p>
          <a:p>
            <a:pPr marL="0" lvl="0" indent="0">
              <a:buNone/>
            </a:pPr>
            <a:r>
              <a:rPr lang="en-US" sz="2000" b="1" dirty="0">
                <a:solidFill>
                  <a:srgbClr val="C00000"/>
                </a:solidFill>
                <a:ea typeface="Calibri" charset="0"/>
                <a:cs typeface="Calibri" charset="0"/>
              </a:rPr>
              <a:t>Example </a:t>
            </a:r>
          </a:p>
          <a:p>
            <a:r>
              <a:rPr lang="en-US" sz="1800" dirty="0">
                <a:ea typeface="Calibri Light" charset="0"/>
                <a:cs typeface="Calibri Light" charset="0"/>
              </a:rPr>
              <a:t>Smoking increases the risk of heart disease (risk factor—an X). </a:t>
            </a:r>
          </a:p>
          <a:p>
            <a:r>
              <a:rPr lang="en-US" sz="1800" dirty="0">
                <a:ea typeface="Calibri Light" charset="0"/>
                <a:cs typeface="Calibri Light" charset="0"/>
              </a:rPr>
              <a:t>Exercise decreases the risk of heart disease (protective factor—also an X). </a:t>
            </a:r>
          </a:p>
          <a:p>
            <a:r>
              <a:rPr lang="en-US" sz="1800" dirty="0">
                <a:ea typeface="Calibri Light" charset="0"/>
                <a:cs typeface="Calibri Light" charset="0"/>
              </a:rPr>
              <a:t>Heart disease is the outcome of interest (the Y” </a:t>
            </a:r>
          </a:p>
          <a:p>
            <a:pPr marL="0" lvl="0" indent="0">
              <a:buNone/>
            </a:pPr>
            <a:endParaRPr lang="en-US" sz="1800" dirty="0">
              <a:latin typeface="Calibri Light" charset="0"/>
              <a:ea typeface="Calibri Light" charset="0"/>
              <a:cs typeface="Calibri Light" charset="0"/>
            </a:endParaRPr>
          </a:p>
          <a:p>
            <a:endParaRPr lang="en-US" sz="1800" dirty="0">
              <a:latin typeface="Calibri Light" charset="0"/>
              <a:ea typeface="Calibri Light" charset="0"/>
              <a:cs typeface="Calibri Light"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794" y="5972198"/>
            <a:ext cx="1511610" cy="679268"/>
          </a:xfrm>
          <a:prstGeom prst="rect">
            <a:avLst/>
          </a:prstGeom>
        </p:spPr>
      </p:pic>
      <p:cxnSp>
        <p:nvCxnSpPr>
          <p:cNvPr id="11" name="Straight Connector 10"/>
          <p:cNvCxnSpPr/>
          <p:nvPr/>
        </p:nvCxnSpPr>
        <p:spPr>
          <a:xfrm flipH="1">
            <a:off x="4504267" y="1286933"/>
            <a:ext cx="768773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808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052" cy="6858000"/>
          </a:xfrm>
          <a:prstGeom prst="rect">
            <a:avLst/>
          </a:prstGeom>
        </p:spPr>
      </p:pic>
      <p:sp>
        <p:nvSpPr>
          <p:cNvPr id="4" name="Title 3"/>
          <p:cNvSpPr>
            <a:spLocks noGrp="1"/>
          </p:cNvSpPr>
          <p:nvPr>
            <p:ph type="title"/>
          </p:nvPr>
        </p:nvSpPr>
        <p:spPr>
          <a:xfrm>
            <a:off x="4504267" y="193760"/>
            <a:ext cx="8607994" cy="1093173"/>
          </a:xfrm>
          <a:noFill/>
        </p:spPr>
        <p:txBody>
          <a:bodyPr>
            <a:normAutofit/>
          </a:bodyPr>
          <a:lstStyle/>
          <a:p>
            <a:r>
              <a:rPr lang="en-US" sz="3600" b="1" dirty="0">
                <a:solidFill>
                  <a:srgbClr val="C00000"/>
                </a:solidFill>
                <a:latin typeface="Calibri" panose="020F0502020204030204" pitchFamily="34" charset="0"/>
                <a:ea typeface="Trajan Pro" charset="0"/>
                <a:cs typeface="Calibri" panose="020F0502020204030204" pitchFamily="34" charset="0"/>
              </a:rPr>
              <a:t>Relationships between X’s and Y’s</a:t>
            </a:r>
          </a:p>
        </p:txBody>
      </p:sp>
      <p:sp>
        <p:nvSpPr>
          <p:cNvPr id="5" name="Content Placeholder 4"/>
          <p:cNvSpPr>
            <a:spLocks noGrp="1"/>
          </p:cNvSpPr>
          <p:nvPr>
            <p:ph idx="1"/>
          </p:nvPr>
        </p:nvSpPr>
        <p:spPr>
          <a:xfrm>
            <a:off x="4546470" y="1620859"/>
            <a:ext cx="7645529" cy="5237141"/>
          </a:xfrm>
          <a:noFill/>
        </p:spPr>
        <p:txBody>
          <a:bodyPr>
            <a:normAutofit lnSpcReduction="10000"/>
          </a:bodyPr>
          <a:lstStyle/>
          <a:p>
            <a:pPr marL="0" lvl="0" indent="0">
              <a:buNone/>
            </a:pPr>
            <a:r>
              <a:rPr lang="en-US" sz="1800" b="1" dirty="0">
                <a:solidFill>
                  <a:srgbClr val="C00000"/>
                </a:solidFill>
                <a:latin typeface="Calibri" panose="020F0502020204030204" pitchFamily="34" charset="0"/>
                <a:ea typeface="Calibri" charset="0"/>
                <a:cs typeface="Calibri" panose="020F0502020204030204" pitchFamily="34" charset="0"/>
              </a:rPr>
              <a:t>Correlations</a:t>
            </a:r>
          </a:p>
          <a:p>
            <a:r>
              <a:rPr lang="en-US" sz="1800" dirty="0">
                <a:latin typeface="Calibri" panose="020F0502020204030204" pitchFamily="34" charset="0"/>
                <a:ea typeface="Calibri Light" charset="0"/>
                <a:cs typeface="Calibri" panose="020F0502020204030204" pitchFamily="34" charset="0"/>
              </a:rPr>
              <a:t>Statistical strength of the relationship between two variables (As garbage proliferated, morbidity/mortality increased…) </a:t>
            </a:r>
          </a:p>
          <a:p>
            <a:r>
              <a:rPr lang="en-US" sz="1800" dirty="0">
                <a:latin typeface="Calibri" panose="020F0502020204030204" pitchFamily="34" charset="0"/>
                <a:ea typeface="Calibri Light" charset="0"/>
                <a:cs typeface="Calibri" panose="020F0502020204030204" pitchFamily="34" charset="0"/>
              </a:rPr>
              <a:t>Values range from -1 to 1 where 0 indicates no relationship</a:t>
            </a:r>
            <a:endParaRPr lang="en-US" sz="1500" b="1" dirty="0">
              <a:latin typeface="Calibri" panose="020F0502020204030204" pitchFamily="34" charset="0"/>
              <a:ea typeface="Calibri" charset="0"/>
              <a:cs typeface="Calibri" panose="020F0502020204030204" pitchFamily="34" charset="0"/>
            </a:endParaRPr>
          </a:p>
          <a:p>
            <a:pPr marL="0" lvl="0" indent="0">
              <a:buNone/>
            </a:pPr>
            <a:r>
              <a:rPr lang="en-US" sz="1800" b="1" dirty="0">
                <a:solidFill>
                  <a:srgbClr val="C00000"/>
                </a:solidFill>
                <a:latin typeface="Calibri" panose="020F0502020204030204" pitchFamily="34" charset="0"/>
                <a:ea typeface="Calibri" charset="0"/>
                <a:cs typeface="Calibri" panose="020F0502020204030204" pitchFamily="34" charset="0"/>
              </a:rPr>
              <a:t>Confounding</a:t>
            </a:r>
          </a:p>
          <a:p>
            <a:r>
              <a:rPr lang="en-US" sz="1800" dirty="0">
                <a:solidFill>
                  <a:srgbClr val="000000"/>
                </a:solidFill>
                <a:latin typeface="Calibri" panose="020F0502020204030204" pitchFamily="34" charset="0"/>
                <a:ea typeface="Calibri" charset="0"/>
                <a:cs typeface="Calibri" panose="020F0502020204030204" pitchFamily="34" charset="0"/>
              </a:rPr>
              <a:t>A common cause of two variables that appear to be associated (Perhaps hot weather created both increased garbage and increased illness?)</a:t>
            </a:r>
            <a:endParaRPr lang="en-US" sz="1500" dirty="0">
              <a:solidFill>
                <a:srgbClr val="000000"/>
              </a:solidFill>
              <a:latin typeface="Calibri" panose="020F0502020204030204" pitchFamily="34" charset="0"/>
              <a:ea typeface="Calibri" charset="0"/>
              <a:cs typeface="Calibri" panose="020F0502020204030204" pitchFamily="34" charset="0"/>
            </a:endParaRPr>
          </a:p>
          <a:p>
            <a:pPr marL="0" lvl="0" indent="0">
              <a:buNone/>
            </a:pPr>
            <a:r>
              <a:rPr lang="en-US" sz="1800" b="1" dirty="0">
                <a:solidFill>
                  <a:srgbClr val="C00000"/>
                </a:solidFill>
                <a:latin typeface="Calibri" panose="020F0502020204030204" pitchFamily="34" charset="0"/>
                <a:ea typeface="Calibri" charset="0"/>
                <a:cs typeface="Calibri" panose="020F0502020204030204" pitchFamily="34" charset="0"/>
              </a:rPr>
              <a:t>Causal Direction </a:t>
            </a:r>
            <a:endParaRPr lang="en-US" sz="1800" dirty="0">
              <a:latin typeface="Calibri" panose="020F0502020204030204" pitchFamily="34" charset="0"/>
              <a:ea typeface="Calibri Light" charset="0"/>
              <a:cs typeface="Calibri" panose="020F0502020204030204" pitchFamily="34" charset="0"/>
            </a:endParaRPr>
          </a:p>
          <a:p>
            <a:r>
              <a:rPr lang="en-US" sz="1800" dirty="0">
                <a:latin typeface="Calibri" panose="020F0502020204030204" pitchFamily="34" charset="0"/>
                <a:ea typeface="Calibri Light" charset="0"/>
                <a:cs typeface="Calibri" panose="020F0502020204030204" pitchFamily="34" charset="0"/>
              </a:rPr>
              <a:t>Does X cause Y or does Y cause X? (Did increased garbage on streets CAUSE illness/death or did those deaths somehow increase garbage proliferation?)</a:t>
            </a:r>
          </a:p>
          <a:p>
            <a:pPr marL="0" lvl="0" indent="0">
              <a:buNone/>
            </a:pPr>
            <a:r>
              <a:rPr lang="en-US" sz="1800" b="1" dirty="0">
                <a:solidFill>
                  <a:srgbClr val="C00000"/>
                </a:solidFill>
                <a:latin typeface="Calibri" panose="020F0502020204030204" pitchFamily="34" charset="0"/>
                <a:ea typeface="Calibri" charset="0"/>
                <a:cs typeface="Calibri" panose="020F0502020204030204" pitchFamily="34" charset="0"/>
              </a:rPr>
              <a:t>Ecological Fallacy</a:t>
            </a:r>
          </a:p>
          <a:p>
            <a:r>
              <a:rPr lang="en-US" sz="1800" dirty="0">
                <a:latin typeface="Calibri" panose="020F0502020204030204" pitchFamily="34" charset="0"/>
                <a:ea typeface="Calibri" charset="0"/>
                <a:cs typeface="Calibri" panose="020F0502020204030204" pitchFamily="34" charset="0"/>
              </a:rPr>
              <a:t>making an inference about an individual based on aggregate data for a group (Not every person living in the 19</a:t>
            </a:r>
            <a:r>
              <a:rPr lang="en-US" sz="1800" baseline="30000" dirty="0">
                <a:latin typeface="Calibri" panose="020F0502020204030204" pitchFamily="34" charset="0"/>
                <a:ea typeface="Calibri" charset="0"/>
                <a:cs typeface="Calibri" panose="020F0502020204030204" pitchFamily="34" charset="0"/>
              </a:rPr>
              <a:t>th</a:t>
            </a:r>
            <a:r>
              <a:rPr lang="en-US" sz="1800" dirty="0">
                <a:latin typeface="Calibri" panose="020F0502020204030204" pitchFamily="34" charset="0"/>
                <a:ea typeface="Calibri" charset="0"/>
                <a:cs typeface="Calibri" panose="020F0502020204030204" pitchFamily="34" charset="0"/>
              </a:rPr>
              <a:t> ward got sick or died…) </a:t>
            </a:r>
            <a:endParaRPr lang="en-US" sz="1500" b="1" dirty="0">
              <a:solidFill>
                <a:srgbClr val="C00000"/>
              </a:solidFill>
              <a:latin typeface="Calibri" panose="020F0502020204030204" pitchFamily="34" charset="0"/>
              <a:ea typeface="Calibri" charset="0"/>
              <a:cs typeface="Calibri" panose="020F0502020204030204" pitchFamily="34" charset="0"/>
            </a:endParaRPr>
          </a:p>
          <a:p>
            <a:pPr marL="0" indent="0">
              <a:buNone/>
            </a:pPr>
            <a:r>
              <a:rPr lang="en-US" sz="1800" b="1" dirty="0">
                <a:solidFill>
                  <a:srgbClr val="C00000"/>
                </a:solidFill>
                <a:latin typeface="Calibri" panose="020F0502020204030204" pitchFamily="34" charset="0"/>
                <a:ea typeface="Calibri" charset="0"/>
                <a:cs typeface="Calibri" panose="020F0502020204030204" pitchFamily="34" charset="0"/>
              </a:rPr>
              <a:t>Contextual versus Compositional</a:t>
            </a:r>
          </a:p>
          <a:p>
            <a:r>
              <a:rPr lang="en-US" sz="1800" dirty="0">
                <a:solidFill>
                  <a:srgbClr val="000000"/>
                </a:solidFill>
                <a:latin typeface="Calibri" panose="020F0502020204030204" pitchFamily="34" charset="0"/>
                <a:ea typeface="Calibri" charset="0"/>
                <a:cs typeface="Calibri" panose="020F0502020204030204" pitchFamily="34" charset="0"/>
              </a:rPr>
              <a:t>Is the relationship a result of the context or the composition of the group? (Maybe sick people are drawn to living together? Or perhaps the “context of garbage” would sicken everyone? </a:t>
            </a:r>
          </a:p>
          <a:p>
            <a:pPr marL="0" indent="0">
              <a:buNone/>
            </a:pPr>
            <a:endParaRPr lang="en-US" sz="1800" dirty="0">
              <a:latin typeface="Calibri Light"/>
              <a:ea typeface="Calibri Light" charset="0"/>
              <a:cs typeface="Calibri Ligh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794" y="5972198"/>
            <a:ext cx="1511610" cy="679268"/>
          </a:xfrm>
          <a:prstGeom prst="rect">
            <a:avLst/>
          </a:prstGeom>
        </p:spPr>
      </p:pic>
      <p:cxnSp>
        <p:nvCxnSpPr>
          <p:cNvPr id="11" name="Straight Connector 10"/>
          <p:cNvCxnSpPr/>
          <p:nvPr/>
        </p:nvCxnSpPr>
        <p:spPr>
          <a:xfrm flipH="1">
            <a:off x="4504267" y="1286933"/>
            <a:ext cx="768773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4371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052" cy="6858000"/>
          </a:xfrm>
          <a:prstGeom prst="rect">
            <a:avLst/>
          </a:prstGeom>
        </p:spPr>
      </p:pic>
      <p:sp>
        <p:nvSpPr>
          <p:cNvPr id="4" name="Title 3"/>
          <p:cNvSpPr>
            <a:spLocks noGrp="1"/>
          </p:cNvSpPr>
          <p:nvPr>
            <p:ph type="title"/>
          </p:nvPr>
        </p:nvSpPr>
        <p:spPr>
          <a:xfrm>
            <a:off x="4504267" y="193760"/>
            <a:ext cx="8607994" cy="1325563"/>
          </a:xfrm>
          <a:noFill/>
        </p:spPr>
        <p:txBody>
          <a:bodyPr>
            <a:normAutofit/>
          </a:bodyPr>
          <a:lstStyle/>
          <a:p>
            <a:r>
              <a:rPr lang="en-US" sz="3600" b="1" dirty="0">
                <a:solidFill>
                  <a:srgbClr val="C00000"/>
                </a:solidFill>
                <a:latin typeface="Calibri" panose="020F0502020204030204" pitchFamily="34" charset="0"/>
                <a:ea typeface="Trajan Pro" charset="0"/>
                <a:cs typeface="Calibri" panose="020F0502020204030204" pitchFamily="34" charset="0"/>
              </a:rPr>
              <a:t>Epidemiology and the Lifecourse</a:t>
            </a:r>
          </a:p>
        </p:txBody>
      </p:sp>
      <p:sp>
        <p:nvSpPr>
          <p:cNvPr id="5" name="Content Placeholder 4"/>
          <p:cNvSpPr>
            <a:spLocks noGrp="1"/>
          </p:cNvSpPr>
          <p:nvPr>
            <p:ph idx="1"/>
          </p:nvPr>
        </p:nvSpPr>
        <p:spPr>
          <a:xfrm>
            <a:off x="4546470" y="1397001"/>
            <a:ext cx="7371317" cy="1382888"/>
          </a:xfrm>
          <a:ln>
            <a:noFill/>
          </a:ln>
        </p:spPr>
        <p:txBody>
          <a:bodyPr>
            <a:normAutofit fontScale="40000" lnSpcReduction="20000"/>
          </a:bodyPr>
          <a:lstStyle/>
          <a:p>
            <a:pPr marL="0" lvl="1" indent="0">
              <a:buNone/>
            </a:pPr>
            <a:r>
              <a:rPr lang="en-US" sz="5100" dirty="0">
                <a:latin typeface="Calibri"/>
                <a:ea typeface="Calibri Light" charset="0"/>
                <a:cs typeface="Calibri"/>
              </a:rPr>
              <a:t>Life course epidemiology considers the impact &amp; variation of exposure to risk factors &amp; protective factors across the life course. Social workers work with people of all ages and appreciate concepts of life course  </a:t>
            </a:r>
          </a:p>
          <a:p>
            <a:pPr marL="0" lvl="1" indent="0">
              <a:buNone/>
            </a:pPr>
            <a:endParaRPr lang="en-US" sz="1800" dirty="0">
              <a:latin typeface="Calibri"/>
              <a:ea typeface="Calibri Light" charset="0"/>
              <a:cs typeface="Calibri"/>
            </a:endParaRPr>
          </a:p>
          <a:p>
            <a:pPr marL="0" indent="0">
              <a:buNone/>
            </a:pPr>
            <a:r>
              <a:rPr lang="en-US" sz="1800" u="sng" dirty="0">
                <a:latin typeface="Calibri"/>
                <a:cs typeface="Calibri"/>
              </a:rPr>
              <a:t>Key Concepts (</a:t>
            </a:r>
            <a:r>
              <a:rPr lang="en-US" sz="1800" u="sng" dirty="0" err="1">
                <a:latin typeface="Calibri"/>
                <a:cs typeface="Calibri"/>
              </a:rPr>
              <a:t>Kuh</a:t>
            </a:r>
            <a:r>
              <a:rPr lang="en-US" sz="1800" u="sng" dirty="0">
                <a:latin typeface="Calibri"/>
                <a:cs typeface="Calibri"/>
              </a:rPr>
              <a:t> et al., 2003; </a:t>
            </a:r>
            <a:r>
              <a:rPr lang="en-US" sz="1800" u="sng" dirty="0" err="1">
                <a:latin typeface="Calibri"/>
                <a:cs typeface="Calibri"/>
              </a:rPr>
              <a:t>Glymour</a:t>
            </a:r>
            <a:r>
              <a:rPr lang="en-US" sz="1800" u="sng" dirty="0">
                <a:latin typeface="Calibri"/>
                <a:cs typeface="Calibri"/>
              </a:rPr>
              <a:t>, </a:t>
            </a:r>
            <a:r>
              <a:rPr lang="en-US" sz="1800" u="sng" dirty="0" err="1">
                <a:latin typeface="Calibri"/>
                <a:cs typeface="Calibri"/>
              </a:rPr>
              <a:t>Ertel</a:t>
            </a:r>
            <a:r>
              <a:rPr lang="en-US" sz="1800" u="sng" dirty="0">
                <a:latin typeface="Calibri"/>
                <a:cs typeface="Calibri"/>
              </a:rPr>
              <a:t>, &amp; </a:t>
            </a:r>
            <a:r>
              <a:rPr lang="en-US" sz="1800" u="sng" dirty="0" err="1">
                <a:latin typeface="Calibri"/>
                <a:cs typeface="Calibri"/>
              </a:rPr>
              <a:t>Berkman</a:t>
            </a:r>
            <a:r>
              <a:rPr lang="en-US" sz="1800" u="sng" dirty="0">
                <a:latin typeface="Calibri"/>
                <a:cs typeface="Calibri"/>
              </a:rPr>
              <a:t>; 2009) </a:t>
            </a:r>
          </a:p>
          <a:p>
            <a:endParaRPr lang="en-US" sz="1800" dirty="0">
              <a:latin typeface="Calibri Light" charset="0"/>
              <a:ea typeface="Calibri Light" charset="0"/>
              <a:cs typeface="Calibri Light"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794" y="5972198"/>
            <a:ext cx="1511610" cy="679268"/>
          </a:xfrm>
          <a:prstGeom prst="rect">
            <a:avLst/>
          </a:prstGeom>
        </p:spPr>
      </p:pic>
      <p:cxnSp>
        <p:nvCxnSpPr>
          <p:cNvPr id="11" name="Straight Connector 10"/>
          <p:cNvCxnSpPr/>
          <p:nvPr/>
        </p:nvCxnSpPr>
        <p:spPr>
          <a:xfrm flipH="1">
            <a:off x="4504267" y="1286933"/>
            <a:ext cx="768773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43779" y="2779889"/>
            <a:ext cx="7408332" cy="1477328"/>
          </a:xfrm>
          <a:prstGeom prst="rect">
            <a:avLst/>
          </a:prstGeom>
          <a:noFill/>
          <a:ln>
            <a:solidFill>
              <a:srgbClr val="5B9BD5"/>
            </a:solidFill>
          </a:ln>
        </p:spPr>
        <p:txBody>
          <a:bodyPr wrap="square" rtlCol="0">
            <a:spAutoFit/>
          </a:bodyPr>
          <a:lstStyle/>
          <a:p>
            <a:r>
              <a:rPr lang="en-US" b="1" dirty="0">
                <a:cs typeface="Calibri"/>
              </a:rPr>
              <a:t>age effect: </a:t>
            </a:r>
            <a:r>
              <a:rPr lang="en-US" dirty="0">
                <a:cs typeface="Calibri"/>
              </a:rPr>
              <a:t>the effect of an exposure at a particular biological age </a:t>
            </a:r>
          </a:p>
          <a:p>
            <a:r>
              <a:rPr lang="en-US" b="1" dirty="0">
                <a:cs typeface="Calibri"/>
              </a:rPr>
              <a:t>period effect: </a:t>
            </a:r>
            <a:r>
              <a:rPr lang="en-US" dirty="0">
                <a:cs typeface="Calibri"/>
              </a:rPr>
              <a:t>the effect of an exposure at a particular historical time</a:t>
            </a:r>
          </a:p>
          <a:p>
            <a:r>
              <a:rPr lang="en-US" b="1" dirty="0">
                <a:cs typeface="Calibri"/>
              </a:rPr>
              <a:t>cohort effect:  </a:t>
            </a:r>
            <a:r>
              <a:rPr lang="en-US" dirty="0">
                <a:cs typeface="Calibri"/>
              </a:rPr>
              <a:t>a cohort is a group of people that share a common attribute or experience; a cohort effect is the effect of this common attribute or experience at a particular historical time </a:t>
            </a:r>
            <a:r>
              <a:rPr lang="en-US" dirty="0">
                <a:ea typeface="Calibri Light" charset="0"/>
                <a:cs typeface="Calibri"/>
              </a:rPr>
              <a:t>critical period:  </a:t>
            </a:r>
          </a:p>
        </p:txBody>
      </p:sp>
      <p:sp>
        <p:nvSpPr>
          <p:cNvPr id="8" name="TextBox 7"/>
          <p:cNvSpPr txBox="1"/>
          <p:nvPr/>
        </p:nvSpPr>
        <p:spPr>
          <a:xfrm>
            <a:off x="4543778" y="4416778"/>
            <a:ext cx="7380111" cy="1200329"/>
          </a:xfrm>
          <a:prstGeom prst="rect">
            <a:avLst/>
          </a:prstGeom>
          <a:noFill/>
          <a:ln>
            <a:solidFill>
              <a:srgbClr val="5B9BD5"/>
            </a:solidFill>
          </a:ln>
        </p:spPr>
        <p:txBody>
          <a:bodyPr wrap="square" rtlCol="0">
            <a:spAutoFit/>
          </a:bodyPr>
          <a:lstStyle/>
          <a:p>
            <a:r>
              <a:rPr lang="en-US" b="1" dirty="0">
                <a:ea typeface="Calibri Light" charset="0"/>
                <a:cs typeface="Calibri"/>
              </a:rPr>
              <a:t>sensitive period: </a:t>
            </a:r>
            <a:r>
              <a:rPr lang="en-US" dirty="0">
                <a:ea typeface="Calibri Light" charset="0"/>
                <a:cs typeface="Calibri"/>
              </a:rPr>
              <a:t>a period during life in which an exposure has a stronger impact on health than it would during another point in life</a:t>
            </a:r>
          </a:p>
          <a:p>
            <a:r>
              <a:rPr lang="en-US" b="1" dirty="0">
                <a:ea typeface="Calibri Light" charset="0"/>
                <a:cs typeface="Calibri"/>
              </a:rPr>
              <a:t>critical period: </a:t>
            </a:r>
            <a:r>
              <a:rPr lang="en-US" dirty="0">
                <a:ea typeface="Calibri Light" charset="0"/>
                <a:cs typeface="Calibri"/>
              </a:rPr>
              <a:t>a specific period of time during which an exposure can have a negative or positive impact on health</a:t>
            </a:r>
          </a:p>
        </p:txBody>
      </p:sp>
      <p:sp>
        <p:nvSpPr>
          <p:cNvPr id="9" name="TextBox 8"/>
          <p:cNvSpPr txBox="1"/>
          <p:nvPr/>
        </p:nvSpPr>
        <p:spPr>
          <a:xfrm>
            <a:off x="4543778" y="5771444"/>
            <a:ext cx="7366000" cy="923330"/>
          </a:xfrm>
          <a:prstGeom prst="rect">
            <a:avLst/>
          </a:prstGeom>
          <a:noFill/>
          <a:ln>
            <a:solidFill>
              <a:srgbClr val="5B9BD5"/>
            </a:solidFill>
          </a:ln>
        </p:spPr>
        <p:txBody>
          <a:bodyPr wrap="square" rtlCol="0">
            <a:spAutoFit/>
          </a:bodyPr>
          <a:lstStyle/>
          <a:p>
            <a:r>
              <a:rPr lang="en-US" b="1" dirty="0">
                <a:ea typeface="Calibri Light" charset="0"/>
                <a:cs typeface="Calibri"/>
              </a:rPr>
              <a:t>accumulation: </a:t>
            </a:r>
            <a:r>
              <a:rPr lang="en-US" dirty="0">
                <a:ea typeface="Calibri Light" charset="0"/>
                <a:cs typeface="Calibri"/>
              </a:rPr>
              <a:t>the idea that multiple or chronic exposures throughout life to harmful factors has a greater impact on health; that is the impact is greater than the sum of its parts; could be true for protective factors too</a:t>
            </a:r>
            <a:endParaRPr lang="en-US" dirty="0">
              <a:latin typeface="Calibri Light" charset="0"/>
              <a:ea typeface="Calibri Light" charset="0"/>
              <a:cs typeface="Calibri Light" charset="0"/>
            </a:endParaRPr>
          </a:p>
        </p:txBody>
      </p:sp>
    </p:spTree>
    <p:extLst>
      <p:ext uri="{BB962C8B-B14F-4D97-AF65-F5344CB8AC3E}">
        <p14:creationId xmlns:p14="http://schemas.microsoft.com/office/powerpoint/2010/main" val="201219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29" y="0"/>
            <a:ext cx="12188052" cy="6858000"/>
          </a:xfrm>
          <a:prstGeom prst="rect">
            <a:avLst/>
          </a:prstGeom>
        </p:spPr>
      </p:pic>
      <p:sp>
        <p:nvSpPr>
          <p:cNvPr id="2" name="Title 1">
            <a:extLst>
              <a:ext uri="{FF2B5EF4-FFF2-40B4-BE49-F238E27FC236}">
                <a16:creationId xmlns:a16="http://schemas.microsoft.com/office/drawing/2014/main" id="{8621F00E-5E19-4AEA-A858-EBCBC28C5FCC}"/>
              </a:ext>
            </a:extLst>
          </p:cNvPr>
          <p:cNvSpPr>
            <a:spLocks noGrp="1"/>
          </p:cNvSpPr>
          <p:nvPr>
            <p:ph type="title"/>
          </p:nvPr>
        </p:nvSpPr>
        <p:spPr>
          <a:xfrm>
            <a:off x="222794" y="192027"/>
            <a:ext cx="7401338" cy="1904086"/>
          </a:xfrm>
        </p:spPr>
        <p:txBody>
          <a:bodyPr>
            <a:normAutofit/>
          </a:bodyPr>
          <a:lstStyle/>
          <a:p>
            <a:r>
              <a:rPr lang="en-US" sz="3600" b="1" dirty="0">
                <a:solidFill>
                  <a:srgbClr val="C00000"/>
                </a:solidFill>
                <a:latin typeface="Calibri "/>
                <a:ea typeface="Trajan Pro" charset="0"/>
                <a:cs typeface="Trajan Pro" charset="0"/>
              </a:rPr>
              <a:t>Prevalence and Incidence</a:t>
            </a:r>
          </a:p>
        </p:txBody>
      </p:sp>
      <p:sp>
        <p:nvSpPr>
          <p:cNvPr id="3" name="Content Placeholder 2">
            <a:extLst>
              <a:ext uri="{FF2B5EF4-FFF2-40B4-BE49-F238E27FC236}">
                <a16:creationId xmlns:a16="http://schemas.microsoft.com/office/drawing/2014/main" id="{3C1881C5-A28C-4770-B9CB-3A99E5229DF6}"/>
              </a:ext>
            </a:extLst>
          </p:cNvPr>
          <p:cNvSpPr>
            <a:spLocks noGrp="1"/>
          </p:cNvSpPr>
          <p:nvPr>
            <p:ph idx="1"/>
          </p:nvPr>
        </p:nvSpPr>
        <p:spPr>
          <a:xfrm>
            <a:off x="204614" y="2464696"/>
            <a:ext cx="7106195" cy="1061267"/>
          </a:xfrm>
        </p:spPr>
        <p:txBody>
          <a:bodyPr>
            <a:normAutofit/>
          </a:bodyPr>
          <a:lstStyle/>
          <a:p>
            <a:pPr marL="0" indent="0">
              <a:buNone/>
            </a:pPr>
            <a:r>
              <a:rPr lang="en-US" sz="2000" b="1" dirty="0">
                <a:solidFill>
                  <a:srgbClr val="53C2CA"/>
                </a:solidFill>
                <a:latin typeface="Calibri" charset="0"/>
                <a:ea typeface="Calibri" charset="0"/>
                <a:cs typeface="Calibri" charset="0"/>
              </a:rPr>
              <a:t>Prevalence and incidence are two fundamental epidemiologic concepts to understanding the burden of a health outcome in a population </a:t>
            </a:r>
          </a:p>
        </p:txBody>
      </p:sp>
      <p:sp>
        <p:nvSpPr>
          <p:cNvPr id="7" name="Rectangle 6"/>
          <p:cNvSpPr/>
          <p:nvPr/>
        </p:nvSpPr>
        <p:spPr>
          <a:xfrm>
            <a:off x="4091672" y="3527111"/>
            <a:ext cx="3940629" cy="1348985"/>
          </a:xfrm>
          <a:prstGeom prst="rect">
            <a:avLst/>
          </a:prstGeom>
        </p:spPr>
        <p:txBody>
          <a:bodyPr wrap="square">
            <a:spAutoFit/>
          </a:bodyPr>
          <a:lstStyle/>
          <a:p>
            <a:pPr marL="285750" indent="-285750">
              <a:lnSpc>
                <a:spcPct val="114000"/>
              </a:lnSpc>
              <a:spcAft>
                <a:spcPts val="600"/>
              </a:spcAft>
              <a:buFont typeface="Arial" charset="0"/>
              <a:buChar char="•"/>
            </a:pPr>
            <a:r>
              <a:rPr lang="en-US" b="1" u="sng" dirty="0">
                <a:latin typeface="Calibri Light" charset="0"/>
                <a:ea typeface="Calibri Light" charset="0"/>
                <a:cs typeface="Calibri Light" charset="0"/>
              </a:rPr>
              <a:t>Incidence</a:t>
            </a:r>
            <a:r>
              <a:rPr lang="en-US" b="1" dirty="0">
                <a:latin typeface="Calibri Light" charset="0"/>
                <a:ea typeface="Calibri Light" charset="0"/>
                <a:cs typeface="Calibri Light" charset="0"/>
              </a:rPr>
              <a:t> </a:t>
            </a:r>
            <a:r>
              <a:rPr lang="en-US" dirty="0">
                <a:latin typeface="Calibri Light" charset="0"/>
                <a:ea typeface="Calibri Light" charset="0"/>
                <a:cs typeface="Calibri Light" charset="0"/>
              </a:rPr>
              <a:t>refers to the new cases of a disease or health condition that occur in a population over a defined period of time</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5690" y="5959370"/>
            <a:ext cx="1511610" cy="679268"/>
          </a:xfrm>
          <a:prstGeom prst="rect">
            <a:avLst/>
          </a:prstGeom>
        </p:spPr>
      </p:pic>
      <p:cxnSp>
        <p:nvCxnSpPr>
          <p:cNvPr id="13" name="Straight Connector 12"/>
          <p:cNvCxnSpPr/>
          <p:nvPr/>
        </p:nvCxnSpPr>
        <p:spPr>
          <a:xfrm flipH="1">
            <a:off x="1" y="2096113"/>
            <a:ext cx="740061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450613" y="2142319"/>
            <a:ext cx="3590820" cy="2862323"/>
          </a:xfrm>
          <a:prstGeom prst="rect">
            <a:avLst/>
          </a:prstGeom>
          <a:solidFill>
            <a:srgbClr val="FFFFFF"/>
          </a:solidFill>
          <a:ln>
            <a:solidFill>
              <a:schemeClr val="tx1"/>
            </a:solidFill>
          </a:ln>
        </p:spPr>
        <p:txBody>
          <a:bodyPr wrap="square" rtlCol="0">
            <a:spAutoFit/>
          </a:bodyPr>
          <a:lstStyle/>
          <a:p>
            <a:endParaRPr lang="en-US" dirty="0"/>
          </a:p>
          <a:p>
            <a:pPr algn="ctr"/>
            <a:endParaRPr lang="en-US" dirty="0"/>
          </a:p>
          <a:p>
            <a:pPr algn="ctr"/>
            <a:r>
              <a:rPr lang="en-US" dirty="0"/>
              <a:t>[INSERT PICTURE OF FAUCET WITH RUNNING WATER]</a:t>
            </a:r>
          </a:p>
          <a:p>
            <a:endParaRPr lang="en-US" dirty="0"/>
          </a:p>
          <a:p>
            <a:endParaRPr lang="en-US" dirty="0"/>
          </a:p>
          <a:p>
            <a:endParaRPr lang="en-US" dirty="0"/>
          </a:p>
          <a:p>
            <a:endParaRPr lang="en-US" dirty="0"/>
          </a:p>
          <a:p>
            <a:endParaRPr lang="en-US" dirty="0"/>
          </a:p>
          <a:p>
            <a:endParaRPr lang="en-US" dirty="0"/>
          </a:p>
        </p:txBody>
      </p:sp>
      <p:pic>
        <p:nvPicPr>
          <p:cNvPr id="4" name="Picture 3"/>
          <p:cNvPicPr>
            <a:picLocks noChangeAspect="1"/>
          </p:cNvPicPr>
          <p:nvPr/>
        </p:nvPicPr>
        <p:blipFill>
          <a:blip r:embed="rId5"/>
          <a:stretch>
            <a:fillRect/>
          </a:stretch>
        </p:blipFill>
        <p:spPr>
          <a:xfrm>
            <a:off x="635101" y="4923674"/>
            <a:ext cx="6805505" cy="1408390"/>
          </a:xfrm>
          <a:prstGeom prst="rect">
            <a:avLst/>
          </a:prstGeom>
        </p:spPr>
      </p:pic>
      <p:sp>
        <p:nvSpPr>
          <p:cNvPr id="10" name="Rectangle 9"/>
          <p:cNvSpPr/>
          <p:nvPr/>
        </p:nvSpPr>
        <p:spPr>
          <a:xfrm>
            <a:off x="203072" y="3512751"/>
            <a:ext cx="3760972" cy="1033206"/>
          </a:xfrm>
          <a:prstGeom prst="rect">
            <a:avLst/>
          </a:prstGeom>
        </p:spPr>
        <p:txBody>
          <a:bodyPr wrap="square">
            <a:spAutoFit/>
          </a:bodyPr>
          <a:lstStyle/>
          <a:p>
            <a:pPr marL="285750" indent="-285750">
              <a:lnSpc>
                <a:spcPct val="114000"/>
              </a:lnSpc>
              <a:spcAft>
                <a:spcPts val="600"/>
              </a:spcAft>
              <a:buFont typeface="Arial" charset="0"/>
              <a:buChar char="•"/>
            </a:pPr>
            <a:r>
              <a:rPr lang="en-US" b="1" u="sng" dirty="0">
                <a:latin typeface="Calibri Light" charset="0"/>
                <a:ea typeface="Calibri Light" charset="0"/>
                <a:cs typeface="Calibri Light" charset="0"/>
              </a:rPr>
              <a:t>Prevalence</a:t>
            </a:r>
            <a:r>
              <a:rPr lang="en-US" dirty="0">
                <a:latin typeface="Calibri Light" charset="0"/>
                <a:ea typeface="Calibri Light" charset="0"/>
                <a:cs typeface="Calibri Light" charset="0"/>
              </a:rPr>
              <a:t> refers to the proportion of a population that has a health condition</a:t>
            </a:r>
            <a:endParaRPr lang="en-US" b="1" u="sng" dirty="0">
              <a:latin typeface="Calibri Light" charset="0"/>
              <a:ea typeface="Calibri Light" charset="0"/>
              <a:cs typeface="Calibri Light"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0614" y="1403350"/>
            <a:ext cx="3724610" cy="4051300"/>
          </a:xfrm>
          <a:prstGeom prst="rect">
            <a:avLst/>
          </a:prstGeom>
        </p:spPr>
      </p:pic>
    </p:spTree>
    <p:extLst>
      <p:ext uri="{BB962C8B-B14F-4D97-AF65-F5344CB8AC3E}">
        <p14:creationId xmlns:p14="http://schemas.microsoft.com/office/powerpoint/2010/main" val="333375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29" y="0"/>
            <a:ext cx="12188052" cy="6858000"/>
          </a:xfrm>
          <a:prstGeom prst="rect">
            <a:avLst/>
          </a:prstGeom>
        </p:spPr>
      </p:pic>
      <p:sp>
        <p:nvSpPr>
          <p:cNvPr id="2" name="Title 1">
            <a:extLst>
              <a:ext uri="{FF2B5EF4-FFF2-40B4-BE49-F238E27FC236}">
                <a16:creationId xmlns:a16="http://schemas.microsoft.com/office/drawing/2014/main" id="{8621F00E-5E19-4AEA-A858-EBCBC28C5FCC}"/>
              </a:ext>
            </a:extLst>
          </p:cNvPr>
          <p:cNvSpPr>
            <a:spLocks noGrp="1"/>
          </p:cNvSpPr>
          <p:nvPr>
            <p:ph type="title"/>
          </p:nvPr>
        </p:nvSpPr>
        <p:spPr>
          <a:xfrm>
            <a:off x="222794" y="192027"/>
            <a:ext cx="7401338" cy="1904086"/>
          </a:xfrm>
        </p:spPr>
        <p:txBody>
          <a:bodyPr>
            <a:normAutofit/>
          </a:bodyPr>
          <a:lstStyle/>
          <a:p>
            <a:r>
              <a:rPr lang="en-US" sz="3600" b="1" dirty="0">
                <a:solidFill>
                  <a:srgbClr val="C00000"/>
                </a:solidFill>
                <a:latin typeface="Calibri "/>
                <a:ea typeface="Trajan Pro" charset="0"/>
                <a:cs typeface="Trajan Pro" charset="0"/>
              </a:rPr>
              <a:t>Prevalence and Incidence Applied to Jane Addams and the 19</a:t>
            </a:r>
            <a:r>
              <a:rPr lang="en-US" sz="3600" b="1" baseline="30000" dirty="0">
                <a:solidFill>
                  <a:srgbClr val="C00000"/>
                </a:solidFill>
                <a:latin typeface="Calibri "/>
                <a:ea typeface="Trajan Pro" charset="0"/>
                <a:cs typeface="Trajan Pro" charset="0"/>
              </a:rPr>
              <a:t>th</a:t>
            </a:r>
            <a:r>
              <a:rPr lang="en-US" sz="3600" b="1" dirty="0">
                <a:solidFill>
                  <a:srgbClr val="C00000"/>
                </a:solidFill>
                <a:latin typeface="Calibri "/>
                <a:ea typeface="Trajan Pro" charset="0"/>
                <a:cs typeface="Trajan Pro" charset="0"/>
              </a:rPr>
              <a:t> Ward </a:t>
            </a:r>
          </a:p>
        </p:txBody>
      </p:sp>
      <p:sp>
        <p:nvSpPr>
          <p:cNvPr id="3" name="Content Placeholder 2">
            <a:extLst>
              <a:ext uri="{FF2B5EF4-FFF2-40B4-BE49-F238E27FC236}">
                <a16:creationId xmlns:a16="http://schemas.microsoft.com/office/drawing/2014/main" id="{3C1881C5-A28C-4770-B9CB-3A99E5229DF6}"/>
              </a:ext>
            </a:extLst>
          </p:cNvPr>
          <p:cNvSpPr>
            <a:spLocks noGrp="1"/>
          </p:cNvSpPr>
          <p:nvPr>
            <p:ph idx="1"/>
          </p:nvPr>
        </p:nvSpPr>
        <p:spPr>
          <a:xfrm>
            <a:off x="204614" y="2464696"/>
            <a:ext cx="7106195" cy="1061267"/>
          </a:xfrm>
        </p:spPr>
        <p:txBody>
          <a:bodyPr>
            <a:normAutofit/>
          </a:bodyPr>
          <a:lstStyle/>
          <a:p>
            <a:pPr marL="0" indent="0">
              <a:buNone/>
            </a:pPr>
            <a:r>
              <a:rPr lang="en-US" sz="2000" b="1" dirty="0">
                <a:solidFill>
                  <a:srgbClr val="53C2CA"/>
                </a:solidFill>
                <a:latin typeface="Calibri" charset="0"/>
                <a:ea typeface="Calibri" charset="0"/>
                <a:cs typeface="Calibri" charset="0"/>
              </a:rPr>
              <a:t>Addams used both prevalence and incidence, before and after,  in her PHSW efforts to remove the “risk factor” of garbage. </a:t>
            </a:r>
          </a:p>
        </p:txBody>
      </p:sp>
      <p:sp>
        <p:nvSpPr>
          <p:cNvPr id="7" name="Rectangle 6"/>
          <p:cNvSpPr/>
          <p:nvPr/>
        </p:nvSpPr>
        <p:spPr>
          <a:xfrm>
            <a:off x="4091672" y="3527111"/>
            <a:ext cx="3940629" cy="2600648"/>
          </a:xfrm>
          <a:prstGeom prst="rect">
            <a:avLst/>
          </a:prstGeom>
        </p:spPr>
        <p:txBody>
          <a:bodyPr wrap="square">
            <a:spAutoFit/>
          </a:bodyPr>
          <a:lstStyle/>
          <a:p>
            <a:pPr>
              <a:lnSpc>
                <a:spcPct val="114000"/>
              </a:lnSpc>
              <a:spcAft>
                <a:spcPts val="600"/>
              </a:spcAft>
            </a:pPr>
            <a:r>
              <a:rPr lang="en-US" b="1" u="sng" dirty="0">
                <a:latin typeface="Calibri Light" charset="0"/>
                <a:ea typeface="Calibri Light" charset="0"/>
                <a:cs typeface="Calibri Light" charset="0"/>
              </a:rPr>
              <a:t>Incidence:  </a:t>
            </a:r>
            <a:r>
              <a:rPr lang="en-US" b="1" dirty="0">
                <a:latin typeface="Calibri Light" charset="0"/>
                <a:ea typeface="Calibri Light" charset="0"/>
                <a:cs typeface="Calibri Light" charset="0"/>
              </a:rPr>
              <a:t>How many new people are getting sick or dying each day, week, month or year prior to our PHSW intervention? How many new cases of illness are there once we have begun the intervention of collecting garbage, training garbage collectors, and regular inspections? </a:t>
            </a:r>
            <a:endParaRPr lang="en-US" dirty="0">
              <a:latin typeface="Calibri Light" charset="0"/>
              <a:ea typeface="Calibri Light" charset="0"/>
              <a:cs typeface="Calibri Light"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5690" y="5959370"/>
            <a:ext cx="1511610" cy="679268"/>
          </a:xfrm>
          <a:prstGeom prst="rect">
            <a:avLst/>
          </a:prstGeom>
        </p:spPr>
      </p:pic>
      <p:cxnSp>
        <p:nvCxnSpPr>
          <p:cNvPr id="13" name="Straight Connector 12"/>
          <p:cNvCxnSpPr/>
          <p:nvPr/>
        </p:nvCxnSpPr>
        <p:spPr>
          <a:xfrm flipH="1">
            <a:off x="1" y="2096113"/>
            <a:ext cx="740061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03072" y="3512751"/>
            <a:ext cx="3760972" cy="2284856"/>
          </a:xfrm>
          <a:prstGeom prst="rect">
            <a:avLst/>
          </a:prstGeom>
        </p:spPr>
        <p:txBody>
          <a:bodyPr wrap="square">
            <a:spAutoFit/>
          </a:bodyPr>
          <a:lstStyle/>
          <a:p>
            <a:pPr>
              <a:lnSpc>
                <a:spcPct val="114000"/>
              </a:lnSpc>
              <a:spcAft>
                <a:spcPts val="600"/>
              </a:spcAft>
            </a:pPr>
            <a:r>
              <a:rPr lang="en-US" b="1" u="sng" dirty="0">
                <a:latin typeface="Calibri Light" charset="0"/>
                <a:ea typeface="Calibri Light" charset="0"/>
                <a:cs typeface="Calibri Light" charset="0"/>
              </a:rPr>
              <a:t>Prevalence: </a:t>
            </a:r>
            <a:r>
              <a:rPr lang="en-US" b="1" dirty="0">
                <a:latin typeface="Calibri Light" charset="0"/>
                <a:ea typeface="Calibri Light" charset="0"/>
                <a:cs typeface="Calibri Light" charset="0"/>
              </a:rPr>
              <a:t>what proportion of the population of the 19</a:t>
            </a:r>
            <a:r>
              <a:rPr lang="en-US" b="1" baseline="30000" dirty="0">
                <a:latin typeface="Calibri Light" charset="0"/>
                <a:ea typeface="Calibri Light" charset="0"/>
                <a:cs typeface="Calibri Light" charset="0"/>
              </a:rPr>
              <a:t>th</a:t>
            </a:r>
            <a:r>
              <a:rPr lang="en-US" b="1" dirty="0">
                <a:latin typeface="Calibri Light" charset="0"/>
                <a:ea typeface="Calibri Light" charset="0"/>
                <a:cs typeface="Calibri Light" charset="0"/>
              </a:rPr>
              <a:t> ward is sick on any given day, week, month or year, prior to our intervention to remove garbage? Does the prevalence of illness/death go down after a period of time following the intervention? </a:t>
            </a:r>
          </a:p>
        </p:txBody>
      </p:sp>
      <p:pic>
        <p:nvPicPr>
          <p:cNvPr id="3078" name="Picture 6" descr="Related image">
            <a:extLst>
              <a:ext uri="{FF2B5EF4-FFF2-40B4-BE49-F238E27FC236}">
                <a16:creationId xmlns:a16="http://schemas.microsoft.com/office/drawing/2014/main" id="{32F65A7C-DA86-4616-864E-96FB37AEC4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1154" y="969608"/>
            <a:ext cx="4125647" cy="4722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9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484"/>
            <a:ext cx="12188052" cy="6858000"/>
          </a:xfrm>
          <a:prstGeom prst="rect">
            <a:avLst/>
          </a:prstGeom>
        </p:spPr>
      </p:pic>
      <p:sp>
        <p:nvSpPr>
          <p:cNvPr id="2" name="Title 1">
            <a:extLst>
              <a:ext uri="{FF2B5EF4-FFF2-40B4-BE49-F238E27FC236}">
                <a16:creationId xmlns:a16="http://schemas.microsoft.com/office/drawing/2014/main" id="{8621F00E-5E19-4AEA-A858-EBCBC28C5FCC}"/>
              </a:ext>
            </a:extLst>
          </p:cNvPr>
          <p:cNvSpPr>
            <a:spLocks noGrp="1"/>
          </p:cNvSpPr>
          <p:nvPr>
            <p:ph type="title"/>
          </p:nvPr>
        </p:nvSpPr>
        <p:spPr>
          <a:xfrm>
            <a:off x="222794" y="192027"/>
            <a:ext cx="7401338" cy="1223747"/>
          </a:xfrm>
          <a:noFill/>
        </p:spPr>
        <p:txBody>
          <a:bodyPr>
            <a:normAutofit/>
          </a:bodyPr>
          <a:lstStyle/>
          <a:p>
            <a:r>
              <a:rPr lang="en-US" sz="3600" b="1" dirty="0">
                <a:solidFill>
                  <a:srgbClr val="C00000"/>
                </a:solidFill>
                <a:latin typeface="Trajan Pro" charset="0"/>
                <a:ea typeface="Trajan Pro" charset="0"/>
                <a:cs typeface="Trajan Pro" charset="0"/>
              </a:rPr>
              <a:t>Risk Ratio</a:t>
            </a:r>
          </a:p>
        </p:txBody>
      </p:sp>
      <p:sp>
        <p:nvSpPr>
          <p:cNvPr id="3" name="Content Placeholder 2">
            <a:extLst>
              <a:ext uri="{FF2B5EF4-FFF2-40B4-BE49-F238E27FC236}">
                <a16:creationId xmlns:a16="http://schemas.microsoft.com/office/drawing/2014/main" id="{3C1881C5-A28C-4770-B9CB-3A99E5229DF6}"/>
              </a:ext>
            </a:extLst>
          </p:cNvPr>
          <p:cNvSpPr>
            <a:spLocks noGrp="1"/>
          </p:cNvSpPr>
          <p:nvPr>
            <p:ph idx="1"/>
          </p:nvPr>
        </p:nvSpPr>
        <p:spPr>
          <a:xfrm>
            <a:off x="294417" y="1591451"/>
            <a:ext cx="7106195" cy="988798"/>
          </a:xfrm>
        </p:spPr>
        <p:txBody>
          <a:bodyPr>
            <a:normAutofit/>
          </a:bodyPr>
          <a:lstStyle/>
          <a:p>
            <a:pPr marL="0" indent="0">
              <a:buNone/>
            </a:pPr>
            <a:r>
              <a:rPr lang="en-US" sz="2000" b="1" dirty="0">
                <a:solidFill>
                  <a:srgbClr val="53C2CA"/>
                </a:solidFill>
                <a:latin typeface="Calibri" charset="0"/>
                <a:ea typeface="Calibri" charset="0"/>
                <a:cs typeface="Calibri" charset="0"/>
              </a:rPr>
              <a:t>Heavy Drinking Behavior among U.S. Women and Men, BRFSS 2015</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794" y="5972198"/>
            <a:ext cx="1511610" cy="679268"/>
          </a:xfrm>
          <a:prstGeom prst="rect">
            <a:avLst/>
          </a:prstGeom>
        </p:spPr>
      </p:pic>
      <p:cxnSp>
        <p:nvCxnSpPr>
          <p:cNvPr id="13" name="Straight Connector 12"/>
          <p:cNvCxnSpPr/>
          <p:nvPr/>
        </p:nvCxnSpPr>
        <p:spPr>
          <a:xfrm flipH="1">
            <a:off x="1" y="1247027"/>
            <a:ext cx="740061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1484353498"/>
              </p:ext>
            </p:extLst>
          </p:nvPr>
        </p:nvGraphicFramePr>
        <p:xfrm>
          <a:off x="165101" y="2148030"/>
          <a:ext cx="7251700" cy="1973364"/>
        </p:xfrm>
        <a:graphic>
          <a:graphicData uri="http://schemas.openxmlformats.org/drawingml/2006/table">
            <a:tbl>
              <a:tblPr firstRow="1" bandRow="1">
                <a:tableStyleId>{2D5ABB26-0587-4C30-8999-92F81FD0307C}</a:tableStyleId>
              </a:tblPr>
              <a:tblGrid>
                <a:gridCol w="1812925">
                  <a:extLst>
                    <a:ext uri="{9D8B030D-6E8A-4147-A177-3AD203B41FA5}">
                      <a16:colId xmlns:a16="http://schemas.microsoft.com/office/drawing/2014/main" val="20000"/>
                    </a:ext>
                  </a:extLst>
                </a:gridCol>
                <a:gridCol w="1812925">
                  <a:extLst>
                    <a:ext uri="{9D8B030D-6E8A-4147-A177-3AD203B41FA5}">
                      <a16:colId xmlns:a16="http://schemas.microsoft.com/office/drawing/2014/main" val="20001"/>
                    </a:ext>
                  </a:extLst>
                </a:gridCol>
                <a:gridCol w="1812925">
                  <a:extLst>
                    <a:ext uri="{9D8B030D-6E8A-4147-A177-3AD203B41FA5}">
                      <a16:colId xmlns:a16="http://schemas.microsoft.com/office/drawing/2014/main" val="20002"/>
                    </a:ext>
                  </a:extLst>
                </a:gridCol>
                <a:gridCol w="1812925">
                  <a:extLst>
                    <a:ext uri="{9D8B030D-6E8A-4147-A177-3AD203B41FA5}">
                      <a16:colId xmlns:a16="http://schemas.microsoft.com/office/drawing/2014/main" val="20003"/>
                    </a:ext>
                  </a:extLst>
                </a:gridCol>
              </a:tblGrid>
              <a:tr h="914132">
                <a:tc>
                  <a:txBody>
                    <a:bodyPr/>
                    <a:lstStyle/>
                    <a:p>
                      <a:endParaRPr lang="en-US" dirty="0"/>
                    </a:p>
                  </a:txBody>
                  <a:tcPr/>
                </a:tc>
                <a:tc>
                  <a:txBody>
                    <a:bodyPr/>
                    <a:lstStyle/>
                    <a:p>
                      <a:pPr algn="ctr"/>
                      <a:r>
                        <a:rPr lang="en-US" dirty="0"/>
                        <a:t>Heavy</a:t>
                      </a:r>
                      <a:r>
                        <a:rPr lang="en-US" baseline="0" dirty="0"/>
                        <a:t> Drinker</a:t>
                      </a:r>
                    </a:p>
                    <a:p>
                      <a:pPr algn="ctr"/>
                      <a:endParaRPr lang="en-US" dirty="0"/>
                    </a:p>
                  </a:txBody>
                  <a:tcPr>
                    <a:lnB w="12700" cap="flat" cmpd="sng" algn="ctr">
                      <a:solidFill>
                        <a:scrgbClr r="0" g="0" b="0"/>
                      </a:solidFill>
                      <a:prstDash val="solid"/>
                      <a:round/>
                      <a:headEnd type="none" w="med" len="med"/>
                      <a:tailEnd type="none" w="med" len="med"/>
                    </a:lnB>
                  </a:tcPr>
                </a:tc>
                <a:tc>
                  <a:txBody>
                    <a:bodyPr/>
                    <a:lstStyle/>
                    <a:p>
                      <a:pPr algn="ctr"/>
                      <a:r>
                        <a:rPr lang="en-US" dirty="0"/>
                        <a:t>Not a Heavy Drinker</a:t>
                      </a:r>
                    </a:p>
                  </a:txBody>
                  <a:tcPr>
                    <a:lnB w="12700" cap="flat" cmpd="sng" algn="ctr">
                      <a:solidFill>
                        <a:scrgbClr r="0" g="0" b="0"/>
                      </a:solidFill>
                      <a:prstDash val="solid"/>
                      <a:round/>
                      <a:headEnd type="none" w="med" len="med"/>
                      <a:tailEnd type="none" w="med" len="med"/>
                    </a:lnB>
                  </a:tcPr>
                </a:tc>
                <a:tc>
                  <a:txBody>
                    <a:bodyPr/>
                    <a:lstStyle/>
                    <a:p>
                      <a:pPr algn="ctr"/>
                      <a:r>
                        <a:rPr lang="en-US" dirty="0"/>
                        <a:t>Total </a:t>
                      </a:r>
                    </a:p>
                  </a:txBody>
                  <a:tcP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529616">
                <a:tc>
                  <a:txBody>
                    <a:bodyPr/>
                    <a:lstStyle/>
                    <a:p>
                      <a:pPr algn="ctr"/>
                      <a:r>
                        <a:rPr lang="en-US" dirty="0"/>
                        <a:t>Men</a:t>
                      </a:r>
                    </a:p>
                  </a:txBody>
                  <a:tcPr>
                    <a:lnR w="12700" cap="flat" cmpd="sng" algn="ctr">
                      <a:solidFill>
                        <a:scrgbClr r="0" g="0" b="0"/>
                      </a:solidFill>
                      <a:prstDash val="solid"/>
                      <a:round/>
                      <a:headEnd type="none" w="med" len="med"/>
                      <a:tailEnd type="none" w="med" len="med"/>
                    </a:lnR>
                  </a:tcPr>
                </a:tc>
                <a:tc>
                  <a:txBody>
                    <a:bodyPr/>
                    <a:lstStyle/>
                    <a:p>
                      <a:pPr algn="ctr"/>
                      <a:r>
                        <a:rPr lang="is-IS" dirty="0"/>
                        <a:t>10,362 </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s-IS" dirty="0"/>
                        <a:t>164,608</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174,970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529616">
                <a:tc>
                  <a:txBody>
                    <a:bodyPr/>
                    <a:lstStyle/>
                    <a:p>
                      <a:pPr algn="ctr"/>
                      <a:r>
                        <a:rPr lang="en-US" dirty="0"/>
                        <a:t>Women</a:t>
                      </a:r>
                    </a:p>
                  </a:txBody>
                  <a:tcPr>
                    <a:lnR w="12700" cap="flat" cmpd="sng" algn="ctr">
                      <a:solidFill>
                        <a:scrgbClr r="0" g="0" b="0"/>
                      </a:solidFill>
                      <a:prstDash val="solid"/>
                      <a:round/>
                      <a:headEnd type="none" w="med" len="med"/>
                      <a:tailEnd type="none" w="med" len="med"/>
                    </a:lnR>
                  </a:tcPr>
                </a:tc>
                <a:tc>
                  <a:txBody>
                    <a:bodyPr/>
                    <a:lstStyle/>
                    <a:p>
                      <a:pPr algn="ctr"/>
                      <a:r>
                        <a:rPr lang="fi-FI" dirty="0"/>
                        <a:t>11,703 </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s-IS" dirty="0"/>
                        <a:t>229,050 </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240,753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TextBox 7"/>
          <p:cNvSpPr txBox="1"/>
          <p:nvPr/>
        </p:nvSpPr>
        <p:spPr>
          <a:xfrm>
            <a:off x="1962712" y="4199523"/>
            <a:ext cx="5657488" cy="646331"/>
          </a:xfrm>
          <a:prstGeom prst="rect">
            <a:avLst/>
          </a:prstGeom>
          <a:noFill/>
        </p:spPr>
        <p:txBody>
          <a:bodyPr wrap="square" rtlCol="0">
            <a:spAutoFit/>
          </a:bodyPr>
          <a:lstStyle/>
          <a:p>
            <a:r>
              <a:rPr lang="en-US" dirty="0"/>
              <a:t>Heavy drinker is defined as &gt;14 drinks per week for men and &gt;7 drinks per week for women.</a:t>
            </a:r>
          </a:p>
        </p:txBody>
      </p:sp>
      <p:sp>
        <p:nvSpPr>
          <p:cNvPr id="10" name="TextBox 9"/>
          <p:cNvSpPr txBox="1"/>
          <p:nvPr/>
        </p:nvSpPr>
        <p:spPr>
          <a:xfrm>
            <a:off x="1957197" y="6372818"/>
            <a:ext cx="6101922" cy="461665"/>
          </a:xfrm>
          <a:prstGeom prst="rect">
            <a:avLst/>
          </a:prstGeom>
          <a:noFill/>
        </p:spPr>
        <p:txBody>
          <a:bodyPr wrap="square" rtlCol="0">
            <a:spAutoFit/>
          </a:bodyPr>
          <a:lstStyle/>
          <a:p>
            <a:r>
              <a:rPr lang="en-US" sz="1200" dirty="0"/>
              <a:t>Source: Centers for Disease Control and Prevention. (2015). Behavioral Risk Factor Surveillance System.  Available from https://</a:t>
            </a:r>
            <a:r>
              <a:rPr lang="en-US" sz="1200" dirty="0" err="1"/>
              <a:t>www.cdc.gov</a:t>
            </a:r>
            <a:r>
              <a:rPr lang="en-US" sz="1200" dirty="0"/>
              <a:t>/</a:t>
            </a:r>
            <a:r>
              <a:rPr lang="en-US" sz="1200" dirty="0" err="1"/>
              <a:t>brfss</a:t>
            </a:r>
            <a:r>
              <a:rPr lang="en-US" sz="1200" dirty="0"/>
              <a:t>/</a:t>
            </a:r>
            <a:r>
              <a:rPr lang="en-US" sz="1200" dirty="0" err="1"/>
              <a:t>annual_data</a:t>
            </a:r>
            <a:r>
              <a:rPr lang="en-US" sz="1200" dirty="0"/>
              <a:t>/annual_2015.html</a:t>
            </a:r>
          </a:p>
        </p:txBody>
      </p:sp>
      <p:pic>
        <p:nvPicPr>
          <p:cNvPr id="15" name="Picture 14"/>
          <p:cNvPicPr>
            <a:picLocks noChangeAspect="1"/>
          </p:cNvPicPr>
          <p:nvPr/>
        </p:nvPicPr>
        <p:blipFill>
          <a:blip r:embed="rId5"/>
          <a:stretch>
            <a:fillRect/>
          </a:stretch>
        </p:blipFill>
        <p:spPr>
          <a:xfrm>
            <a:off x="8398018" y="1778383"/>
            <a:ext cx="3657600" cy="3365500"/>
          </a:xfrm>
          <a:prstGeom prst="rect">
            <a:avLst/>
          </a:prstGeom>
        </p:spPr>
      </p:pic>
      <p:sp>
        <p:nvSpPr>
          <p:cNvPr id="16" name="TextBox 15"/>
          <p:cNvSpPr txBox="1"/>
          <p:nvPr/>
        </p:nvSpPr>
        <p:spPr>
          <a:xfrm>
            <a:off x="1957198" y="4923983"/>
            <a:ext cx="5695908" cy="1200329"/>
          </a:xfrm>
          <a:prstGeom prst="rect">
            <a:avLst/>
          </a:prstGeom>
          <a:noFill/>
        </p:spPr>
        <p:txBody>
          <a:bodyPr wrap="square" rtlCol="0">
            <a:spAutoFit/>
          </a:bodyPr>
          <a:lstStyle/>
          <a:p>
            <a:r>
              <a:rPr lang="en-US" dirty="0"/>
              <a:t>Result: Men have 1.22 times the risk of heavy drinking as compared to women. A risk ratio &gt; 1 indicates an increased risk of the outcome. </a:t>
            </a:r>
            <a:r>
              <a:rPr lang="en-US" i="1" dirty="0"/>
              <a:t>Being male increases your risk </a:t>
            </a:r>
            <a:r>
              <a:rPr lang="en-US" dirty="0"/>
              <a:t>of heavy drinking! </a:t>
            </a:r>
          </a:p>
        </p:txBody>
      </p:sp>
    </p:spTree>
    <p:extLst>
      <p:ext uri="{BB962C8B-B14F-4D97-AF65-F5344CB8AC3E}">
        <p14:creationId xmlns:p14="http://schemas.microsoft.com/office/powerpoint/2010/main" val="361429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484"/>
            <a:ext cx="12188052" cy="6858000"/>
          </a:xfrm>
          <a:prstGeom prst="rect">
            <a:avLst/>
          </a:prstGeom>
        </p:spPr>
      </p:pic>
      <p:sp>
        <p:nvSpPr>
          <p:cNvPr id="2" name="Title 1">
            <a:extLst>
              <a:ext uri="{FF2B5EF4-FFF2-40B4-BE49-F238E27FC236}">
                <a16:creationId xmlns:a16="http://schemas.microsoft.com/office/drawing/2014/main" id="{8621F00E-5E19-4AEA-A858-EBCBC28C5FCC}"/>
              </a:ext>
            </a:extLst>
          </p:cNvPr>
          <p:cNvSpPr>
            <a:spLocks noGrp="1"/>
          </p:cNvSpPr>
          <p:nvPr>
            <p:ph type="title"/>
          </p:nvPr>
        </p:nvSpPr>
        <p:spPr>
          <a:xfrm>
            <a:off x="222794" y="192027"/>
            <a:ext cx="7401338" cy="1904086"/>
          </a:xfrm>
          <a:noFill/>
        </p:spPr>
        <p:txBody>
          <a:bodyPr>
            <a:normAutofit/>
          </a:bodyPr>
          <a:lstStyle/>
          <a:p>
            <a:r>
              <a:rPr lang="en-US" sz="3600" b="1" dirty="0">
                <a:solidFill>
                  <a:srgbClr val="C00000"/>
                </a:solidFill>
                <a:latin typeface="Trajan Pro" charset="0"/>
                <a:ea typeface="Trajan Pro" charset="0"/>
                <a:cs typeface="Trajan Pro" charset="0"/>
              </a:rPr>
              <a:t>Odds Ratio</a:t>
            </a:r>
          </a:p>
        </p:txBody>
      </p:sp>
      <p:sp>
        <p:nvSpPr>
          <p:cNvPr id="3" name="Content Placeholder 2">
            <a:extLst>
              <a:ext uri="{FF2B5EF4-FFF2-40B4-BE49-F238E27FC236}">
                <a16:creationId xmlns:a16="http://schemas.microsoft.com/office/drawing/2014/main" id="{3C1881C5-A28C-4770-B9CB-3A99E5229DF6}"/>
              </a:ext>
            </a:extLst>
          </p:cNvPr>
          <p:cNvSpPr>
            <a:spLocks noGrp="1"/>
          </p:cNvSpPr>
          <p:nvPr>
            <p:ph idx="1"/>
          </p:nvPr>
        </p:nvSpPr>
        <p:spPr>
          <a:xfrm>
            <a:off x="217446" y="2246620"/>
            <a:ext cx="7106195" cy="1061267"/>
          </a:xfrm>
        </p:spPr>
        <p:txBody>
          <a:bodyPr>
            <a:normAutofit/>
          </a:bodyPr>
          <a:lstStyle/>
          <a:p>
            <a:pPr marL="0" indent="0">
              <a:buNone/>
            </a:pPr>
            <a:r>
              <a:rPr lang="en-US" sz="2000" b="1" dirty="0">
                <a:solidFill>
                  <a:srgbClr val="53C2CA"/>
                </a:solidFill>
                <a:latin typeface="Calibri" charset="0"/>
                <a:ea typeface="Calibri" charset="0"/>
                <a:cs typeface="Calibri" charset="0"/>
              </a:rPr>
              <a:t>Heavy Drinking Behavior among U.S. Women and Men, BRFSS 2015</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0033" y="5920888"/>
            <a:ext cx="1511610" cy="679268"/>
          </a:xfrm>
          <a:prstGeom prst="rect">
            <a:avLst/>
          </a:prstGeom>
        </p:spPr>
      </p:pic>
      <p:cxnSp>
        <p:nvCxnSpPr>
          <p:cNvPr id="13" name="Straight Connector 12"/>
          <p:cNvCxnSpPr/>
          <p:nvPr/>
        </p:nvCxnSpPr>
        <p:spPr>
          <a:xfrm flipH="1">
            <a:off x="1" y="2096113"/>
            <a:ext cx="740061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2276746752"/>
              </p:ext>
            </p:extLst>
          </p:nvPr>
        </p:nvGraphicFramePr>
        <p:xfrm>
          <a:off x="-89802" y="2990279"/>
          <a:ext cx="5477823" cy="1381760"/>
        </p:xfrm>
        <a:graphic>
          <a:graphicData uri="http://schemas.openxmlformats.org/drawingml/2006/table">
            <a:tbl>
              <a:tblPr firstRow="1" bandRow="1">
                <a:tableStyleId>{2D5ABB26-0587-4C30-8999-92F81FD0307C}</a:tableStyleId>
              </a:tblPr>
              <a:tblGrid>
                <a:gridCol w="1825941">
                  <a:extLst>
                    <a:ext uri="{9D8B030D-6E8A-4147-A177-3AD203B41FA5}">
                      <a16:colId xmlns:a16="http://schemas.microsoft.com/office/drawing/2014/main" val="20000"/>
                    </a:ext>
                  </a:extLst>
                </a:gridCol>
                <a:gridCol w="1825941">
                  <a:extLst>
                    <a:ext uri="{9D8B030D-6E8A-4147-A177-3AD203B41FA5}">
                      <a16:colId xmlns:a16="http://schemas.microsoft.com/office/drawing/2014/main" val="20001"/>
                    </a:ext>
                  </a:extLst>
                </a:gridCol>
                <a:gridCol w="1825941">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pPr algn="ctr"/>
                      <a:r>
                        <a:rPr lang="en-US" dirty="0"/>
                        <a:t>Heavy</a:t>
                      </a:r>
                      <a:r>
                        <a:rPr lang="en-US" baseline="0" dirty="0"/>
                        <a:t> Drinker</a:t>
                      </a:r>
                    </a:p>
                    <a:p>
                      <a:pPr algn="ctr"/>
                      <a:endParaRPr lang="en-US" dirty="0"/>
                    </a:p>
                  </a:txBody>
                  <a:tcPr>
                    <a:lnB w="12700" cap="flat" cmpd="sng" algn="ctr">
                      <a:solidFill>
                        <a:scrgbClr r="0" g="0" b="0"/>
                      </a:solidFill>
                      <a:prstDash val="solid"/>
                      <a:round/>
                      <a:headEnd type="none" w="med" len="med"/>
                      <a:tailEnd type="none" w="med" len="med"/>
                    </a:lnB>
                  </a:tcPr>
                </a:tc>
                <a:tc>
                  <a:txBody>
                    <a:bodyPr/>
                    <a:lstStyle/>
                    <a:p>
                      <a:pPr algn="ctr"/>
                      <a:r>
                        <a:rPr lang="en-US" dirty="0"/>
                        <a:t>Not a Heavy Drinker</a:t>
                      </a:r>
                    </a:p>
                  </a:txBody>
                  <a:tcP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dirty="0"/>
                        <a:t>Men</a:t>
                      </a:r>
                    </a:p>
                  </a:txBody>
                  <a:tcPr>
                    <a:lnR w="12700" cap="flat" cmpd="sng" algn="ctr">
                      <a:solidFill>
                        <a:scrgbClr r="0" g="0" b="0"/>
                      </a:solidFill>
                      <a:prstDash val="solid"/>
                      <a:round/>
                      <a:headEnd type="none" w="med" len="med"/>
                      <a:tailEnd type="none" w="med" len="med"/>
                    </a:lnR>
                  </a:tcPr>
                </a:tc>
                <a:tc>
                  <a:txBody>
                    <a:bodyPr/>
                    <a:lstStyle/>
                    <a:p>
                      <a:pPr algn="ctr"/>
                      <a:r>
                        <a:rPr lang="is-IS" dirty="0"/>
                        <a:t>10,362         </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s-IS" dirty="0"/>
                        <a:t>164,608         </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dirty="0"/>
                        <a:t>Women</a:t>
                      </a:r>
                    </a:p>
                  </a:txBody>
                  <a:tcPr>
                    <a:lnR w="12700" cap="flat" cmpd="sng" algn="ctr">
                      <a:solidFill>
                        <a:scrgbClr r="0" g="0" b="0"/>
                      </a:solidFill>
                      <a:prstDash val="solid"/>
                      <a:round/>
                      <a:headEnd type="none" w="med" len="med"/>
                      <a:tailEnd type="none" w="med" len="med"/>
                    </a:lnR>
                  </a:tcPr>
                </a:tc>
                <a:tc>
                  <a:txBody>
                    <a:bodyPr/>
                    <a:lstStyle/>
                    <a:p>
                      <a:pPr algn="ctr"/>
                      <a:r>
                        <a:rPr lang="fi-FI" dirty="0"/>
                        <a:t>11,703         </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s-IS" dirty="0"/>
                        <a:t>229,050          </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TextBox 7"/>
          <p:cNvSpPr txBox="1"/>
          <p:nvPr/>
        </p:nvSpPr>
        <p:spPr>
          <a:xfrm>
            <a:off x="1693311" y="4462995"/>
            <a:ext cx="4682513" cy="646331"/>
          </a:xfrm>
          <a:prstGeom prst="rect">
            <a:avLst/>
          </a:prstGeom>
          <a:noFill/>
        </p:spPr>
        <p:txBody>
          <a:bodyPr wrap="square" rtlCol="0">
            <a:spAutoFit/>
          </a:bodyPr>
          <a:lstStyle/>
          <a:p>
            <a:r>
              <a:rPr lang="en-US" dirty="0"/>
              <a:t>Heavy drinker is defined as &gt;14 drinks per week for men &amp; &gt;7 drinks per week for women.</a:t>
            </a:r>
          </a:p>
        </p:txBody>
      </p:sp>
      <p:sp>
        <p:nvSpPr>
          <p:cNvPr id="10" name="TextBox 9"/>
          <p:cNvSpPr txBox="1"/>
          <p:nvPr/>
        </p:nvSpPr>
        <p:spPr>
          <a:xfrm>
            <a:off x="223808" y="6211669"/>
            <a:ext cx="7400324" cy="415498"/>
          </a:xfrm>
          <a:prstGeom prst="rect">
            <a:avLst/>
          </a:prstGeom>
          <a:noFill/>
        </p:spPr>
        <p:txBody>
          <a:bodyPr wrap="square" rtlCol="0">
            <a:spAutoFit/>
          </a:bodyPr>
          <a:lstStyle/>
          <a:p>
            <a:r>
              <a:rPr lang="en-US" sz="1050" dirty="0"/>
              <a:t>Source: Centers for Disease Control and Prevention. (2015). Behavioral Risk Factor Surveillance System.  Available from https://</a:t>
            </a:r>
            <a:r>
              <a:rPr lang="en-US" sz="1050" dirty="0" err="1"/>
              <a:t>www.cdc.gov</a:t>
            </a:r>
            <a:r>
              <a:rPr lang="en-US" sz="1050" dirty="0"/>
              <a:t>/</a:t>
            </a:r>
            <a:r>
              <a:rPr lang="en-US" sz="1050" dirty="0" err="1"/>
              <a:t>brfss</a:t>
            </a:r>
            <a:r>
              <a:rPr lang="en-US" sz="1050" dirty="0"/>
              <a:t>/</a:t>
            </a:r>
            <a:r>
              <a:rPr lang="en-US" sz="1050" dirty="0" err="1"/>
              <a:t>annual_data</a:t>
            </a:r>
            <a:r>
              <a:rPr lang="en-US" sz="1050" dirty="0"/>
              <a:t>/annual_2015.html</a:t>
            </a:r>
          </a:p>
        </p:txBody>
      </p:sp>
      <p:sp>
        <p:nvSpPr>
          <p:cNvPr id="16" name="TextBox 15"/>
          <p:cNvSpPr txBox="1"/>
          <p:nvPr/>
        </p:nvSpPr>
        <p:spPr>
          <a:xfrm>
            <a:off x="218085" y="5336316"/>
            <a:ext cx="7671516" cy="646331"/>
          </a:xfrm>
          <a:prstGeom prst="rect">
            <a:avLst/>
          </a:prstGeom>
          <a:noFill/>
        </p:spPr>
        <p:txBody>
          <a:bodyPr wrap="square" rtlCol="0">
            <a:spAutoFit/>
          </a:bodyPr>
          <a:lstStyle/>
          <a:p>
            <a:r>
              <a:rPr lang="en-US" dirty="0"/>
              <a:t>Result: Men have 1.23 times the odds of heavy drinking as compared to women. Men have an increased odds of heavy drinking as compared to women. </a:t>
            </a:r>
          </a:p>
        </p:txBody>
      </p:sp>
      <p:pic>
        <p:nvPicPr>
          <p:cNvPr id="7" name="Picture 6"/>
          <p:cNvPicPr>
            <a:picLocks noChangeAspect="1"/>
          </p:cNvPicPr>
          <p:nvPr/>
        </p:nvPicPr>
        <p:blipFill rotWithShape="1">
          <a:blip r:embed="rId5"/>
          <a:srcRect t="5818" r="2890" b="65621"/>
          <a:stretch/>
        </p:blipFill>
        <p:spPr>
          <a:xfrm>
            <a:off x="5544372" y="3060391"/>
            <a:ext cx="6573455" cy="710946"/>
          </a:xfrm>
          <a:prstGeom prst="rect">
            <a:avLst/>
          </a:prstGeom>
        </p:spPr>
      </p:pic>
      <p:pic>
        <p:nvPicPr>
          <p:cNvPr id="17" name="Picture 16"/>
          <p:cNvPicPr>
            <a:picLocks noChangeAspect="1"/>
          </p:cNvPicPr>
          <p:nvPr/>
        </p:nvPicPr>
        <p:blipFill rotWithShape="1">
          <a:blip r:embed="rId5"/>
          <a:srcRect t="41140" r="47266"/>
          <a:stretch/>
        </p:blipFill>
        <p:spPr>
          <a:xfrm>
            <a:off x="8548188" y="3771336"/>
            <a:ext cx="3569639" cy="1465147"/>
          </a:xfrm>
          <a:prstGeom prst="rect">
            <a:avLst/>
          </a:prstGeom>
        </p:spPr>
      </p:pic>
    </p:spTree>
    <p:extLst>
      <p:ext uri="{BB962C8B-B14F-4D97-AF65-F5344CB8AC3E}">
        <p14:creationId xmlns:p14="http://schemas.microsoft.com/office/powerpoint/2010/main" val="239550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9" y="6479"/>
            <a:ext cx="12188052" cy="6858000"/>
          </a:xfrm>
          <a:prstGeom prst="rect">
            <a:avLst/>
          </a:prstGeom>
        </p:spPr>
      </p:pic>
      <p:sp>
        <p:nvSpPr>
          <p:cNvPr id="2" name="Title 1">
            <a:extLst>
              <a:ext uri="{FF2B5EF4-FFF2-40B4-BE49-F238E27FC236}">
                <a16:creationId xmlns:a16="http://schemas.microsoft.com/office/drawing/2014/main" id="{8621F00E-5E19-4AEA-A858-EBCBC28C5FCC}"/>
              </a:ext>
            </a:extLst>
          </p:cNvPr>
          <p:cNvSpPr>
            <a:spLocks noGrp="1"/>
          </p:cNvSpPr>
          <p:nvPr>
            <p:ph type="title"/>
          </p:nvPr>
        </p:nvSpPr>
        <p:spPr>
          <a:xfrm>
            <a:off x="216952" y="37864"/>
            <a:ext cx="7401338" cy="1904086"/>
          </a:xfrm>
          <a:noFill/>
        </p:spPr>
        <p:txBody>
          <a:bodyPr>
            <a:normAutofit/>
          </a:bodyPr>
          <a:lstStyle/>
          <a:p>
            <a:r>
              <a:rPr lang="en-US" sz="3600" b="1" dirty="0">
                <a:solidFill>
                  <a:srgbClr val="C00000"/>
                </a:solidFill>
                <a:latin typeface="+mn-lt"/>
                <a:ea typeface="Trajan Pro" charset="0"/>
                <a:cs typeface="Trajan Pro" charset="0"/>
              </a:rPr>
              <a:t>Effect Measure Modification</a:t>
            </a:r>
          </a:p>
        </p:txBody>
      </p:sp>
      <p:sp>
        <p:nvSpPr>
          <p:cNvPr id="3" name="Content Placeholder 2">
            <a:extLst>
              <a:ext uri="{FF2B5EF4-FFF2-40B4-BE49-F238E27FC236}">
                <a16:creationId xmlns:a16="http://schemas.microsoft.com/office/drawing/2014/main" id="{3C1881C5-A28C-4770-B9CB-3A99E5229DF6}"/>
              </a:ext>
            </a:extLst>
          </p:cNvPr>
          <p:cNvSpPr>
            <a:spLocks noGrp="1"/>
          </p:cNvSpPr>
          <p:nvPr>
            <p:ph idx="1"/>
          </p:nvPr>
        </p:nvSpPr>
        <p:spPr>
          <a:xfrm>
            <a:off x="-4099" y="2072442"/>
            <a:ext cx="7106195" cy="1061267"/>
          </a:xfrm>
        </p:spPr>
        <p:txBody>
          <a:bodyPr>
            <a:normAutofit/>
          </a:bodyPr>
          <a:lstStyle/>
          <a:p>
            <a:pPr marL="0" indent="0">
              <a:buNone/>
            </a:pPr>
            <a:r>
              <a:rPr lang="en-US" sz="2000" b="1" dirty="0">
                <a:solidFill>
                  <a:srgbClr val="53C2CA"/>
                </a:solidFill>
                <a:latin typeface="Calibri" charset="0"/>
                <a:ea typeface="Calibri" charset="0"/>
                <a:cs typeface="Calibri" charset="0"/>
              </a:rPr>
              <a:t>Heavy Drinking Behavior among U.S. Women and Men Modified by Self-reported Mental Health, BRFSS 2015</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1347" y="5959371"/>
            <a:ext cx="1511610" cy="679268"/>
          </a:xfrm>
          <a:prstGeom prst="rect">
            <a:avLst/>
          </a:prstGeom>
        </p:spPr>
      </p:pic>
      <p:cxnSp>
        <p:nvCxnSpPr>
          <p:cNvPr id="13" name="Straight Connector 12"/>
          <p:cNvCxnSpPr/>
          <p:nvPr/>
        </p:nvCxnSpPr>
        <p:spPr>
          <a:xfrm flipH="1">
            <a:off x="217679" y="1706646"/>
            <a:ext cx="740061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2821065848"/>
              </p:ext>
            </p:extLst>
          </p:nvPr>
        </p:nvGraphicFramePr>
        <p:xfrm>
          <a:off x="169784" y="2770527"/>
          <a:ext cx="7609045" cy="2397760"/>
        </p:xfrm>
        <a:graphic>
          <a:graphicData uri="http://schemas.openxmlformats.org/drawingml/2006/table">
            <a:tbl>
              <a:tblPr firstRow="1" bandRow="1">
                <a:tableStyleId>{2D5ABB26-0587-4C30-8999-92F81FD0307C}</a:tableStyleId>
              </a:tblPr>
              <a:tblGrid>
                <a:gridCol w="1130592">
                  <a:extLst>
                    <a:ext uri="{9D8B030D-6E8A-4147-A177-3AD203B41FA5}">
                      <a16:colId xmlns:a16="http://schemas.microsoft.com/office/drawing/2014/main" val="20000"/>
                    </a:ext>
                  </a:extLst>
                </a:gridCol>
                <a:gridCol w="944074">
                  <a:extLst>
                    <a:ext uri="{9D8B030D-6E8A-4147-A177-3AD203B41FA5}">
                      <a16:colId xmlns:a16="http://schemas.microsoft.com/office/drawing/2014/main" val="20001"/>
                    </a:ext>
                  </a:extLst>
                </a:gridCol>
                <a:gridCol w="1037333">
                  <a:extLst>
                    <a:ext uri="{9D8B030D-6E8A-4147-A177-3AD203B41FA5}">
                      <a16:colId xmlns:a16="http://schemas.microsoft.com/office/drawing/2014/main" val="20002"/>
                    </a:ext>
                  </a:extLst>
                </a:gridCol>
                <a:gridCol w="1264234">
                  <a:extLst>
                    <a:ext uri="{9D8B030D-6E8A-4147-A177-3AD203B41FA5}">
                      <a16:colId xmlns:a16="http://schemas.microsoft.com/office/drawing/2014/main" val="20003"/>
                    </a:ext>
                  </a:extLst>
                </a:gridCol>
                <a:gridCol w="901116">
                  <a:extLst>
                    <a:ext uri="{9D8B030D-6E8A-4147-A177-3AD203B41FA5}">
                      <a16:colId xmlns:a16="http://schemas.microsoft.com/office/drawing/2014/main" val="20004"/>
                    </a:ext>
                  </a:extLst>
                </a:gridCol>
                <a:gridCol w="1023177">
                  <a:extLst>
                    <a:ext uri="{9D8B030D-6E8A-4147-A177-3AD203B41FA5}">
                      <a16:colId xmlns:a16="http://schemas.microsoft.com/office/drawing/2014/main" val="20005"/>
                    </a:ext>
                  </a:extLst>
                </a:gridCol>
                <a:gridCol w="1308519">
                  <a:extLst>
                    <a:ext uri="{9D8B030D-6E8A-4147-A177-3AD203B41FA5}">
                      <a16:colId xmlns:a16="http://schemas.microsoft.com/office/drawing/2014/main" val="20006"/>
                    </a:ext>
                  </a:extLst>
                </a:gridCol>
              </a:tblGrid>
              <a:tr h="370840">
                <a:tc>
                  <a:txBody>
                    <a:bodyPr/>
                    <a:lstStyle/>
                    <a:p>
                      <a:pPr algn="ct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gridSpan="3">
                  <a:txBody>
                    <a:bodyPr/>
                    <a:lstStyle/>
                    <a:p>
                      <a:pPr algn="ctr"/>
                      <a:r>
                        <a:rPr lang="en-US" dirty="0"/>
                        <a:t>Bad Mental Health</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ct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hMerge="1">
                  <a:txBody>
                    <a:bodyPr/>
                    <a:lstStyle/>
                    <a:p>
                      <a:pPr algn="ct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3">
                  <a:txBody>
                    <a:bodyPr/>
                    <a:lstStyle/>
                    <a:p>
                      <a:pPr algn="ctr"/>
                      <a:r>
                        <a:rPr lang="en-US" dirty="0"/>
                        <a:t>Good</a:t>
                      </a:r>
                      <a:r>
                        <a:rPr lang="en-US" baseline="0" dirty="0"/>
                        <a:t> Mental Health</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ctr"/>
                      <a:endParaRPr lang="en-US" dirty="0"/>
                    </a:p>
                  </a:txBody>
                  <a:tcPr>
                    <a:lnB w="12700" cap="flat" cmpd="sng" algn="ctr">
                      <a:solidFill>
                        <a:scrgbClr r="0" g="0" b="0"/>
                      </a:solidFill>
                      <a:prstDash val="solid"/>
                      <a:round/>
                      <a:headEnd type="none" w="med" len="med"/>
                      <a:tailEnd type="none" w="med" len="med"/>
                    </a:lnB>
                  </a:tcPr>
                </a:tc>
                <a:tc hMerge="1">
                  <a:txBody>
                    <a:bodyPr/>
                    <a:lstStyle/>
                    <a:p>
                      <a:pPr algn="ct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dirty="0"/>
                        <a:t>Heavy</a:t>
                      </a:r>
                      <a:r>
                        <a:rPr lang="en-US" baseline="0" dirty="0"/>
                        <a:t> Drinker</a:t>
                      </a:r>
                    </a:p>
                    <a:p>
                      <a:pPr algn="ct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Not a Heavy Drinker</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Prevalence</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Heavy</a:t>
                      </a:r>
                      <a:r>
                        <a:rPr lang="en-US" baseline="0" dirty="0"/>
                        <a:t> Drinker</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Not a Heavy Drinker</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dirty="0"/>
                        <a:t>Prevalence</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dirty="0"/>
                        <a:t>Men</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dirty="0"/>
                        <a:t>1,345</a:t>
                      </a:r>
                    </a:p>
                  </a:txBody>
                  <a:tcPr>
                    <a:lnL w="12700" cap="flat" cmpd="sng" algn="ctr">
                      <a:solidFill>
                        <a:prstClr val="black"/>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13,110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9.3%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8,872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149,200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5.6%</a:t>
                      </a:r>
                    </a:p>
                  </a:txBody>
                  <a:tcPr>
                    <a:lnL w="12700" cap="flat" cmpd="sng" algn="ctr">
                      <a:solidFill>
                        <a:scrgbClr r="0" g="0" b="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dirty="0"/>
                        <a:t>Women</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dirty="0"/>
                        <a:t>1,659</a:t>
                      </a:r>
                    </a:p>
                  </a:txBody>
                  <a:tcPr>
                    <a:lnL w="12700" cap="flat" cmpd="sng" algn="ctr">
                      <a:solidFill>
                        <a:prstClr val="black"/>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25,850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6.0%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9,931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199,273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a:t>4.7%</a:t>
                      </a:r>
                      <a:endParaRPr lang="en-US" dirty="0"/>
                    </a:p>
                  </a:txBody>
                  <a:tcPr>
                    <a:lnL w="12700" cap="flat" cmpd="sng" algn="ctr">
                      <a:solidFill>
                        <a:scrgbClr r="0" g="0" b="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en-US" dirty="0"/>
                        <a:t>Risk Ratio</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gridSpan="3">
                  <a:txBody>
                    <a:bodyPr/>
                    <a:lstStyle/>
                    <a:p>
                      <a:pPr algn="ctr"/>
                      <a:r>
                        <a:rPr lang="en-US" dirty="0"/>
                        <a:t>1.54</a:t>
                      </a:r>
                    </a:p>
                  </a:txBody>
                  <a:tcPr>
                    <a:lnL w="12700" cap="flat" cmpd="sng" algn="ctr">
                      <a:solidFill>
                        <a:prstClr val="black"/>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hMerge="1">
                  <a:txBody>
                    <a:bodyPr/>
                    <a:lstStyle/>
                    <a:p>
                      <a:pPr algn="ct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hMerge="1">
                  <a:txBody>
                    <a:bodyPr/>
                    <a:lstStyle/>
                    <a:p>
                      <a:pPr algn="ct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gridSpan="3">
                  <a:txBody>
                    <a:bodyPr/>
                    <a:lstStyle/>
                    <a:p>
                      <a:pPr algn="ctr"/>
                      <a:r>
                        <a:rPr lang="en-US" dirty="0"/>
                        <a:t>1.18</a:t>
                      </a:r>
                    </a:p>
                  </a:txBody>
                  <a:tcPr>
                    <a:lnL w="12700" cap="flat" cmpd="sng" algn="ctr">
                      <a:solidFill>
                        <a:scrgbClr r="0" g="0" b="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hMerge="1">
                  <a:txBody>
                    <a:bodyPr/>
                    <a:lstStyle/>
                    <a:p>
                      <a:pPr algn="ct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hMerge="1">
                  <a:txBody>
                    <a:bodyPr/>
                    <a:lstStyle/>
                    <a:p>
                      <a:pPr algn="ctr"/>
                      <a:endParaRPr lang="en-US" dirty="0"/>
                    </a:p>
                  </a:txBody>
                  <a:tcPr>
                    <a:lnL w="12700" cap="flat" cmpd="sng" algn="ctr">
                      <a:solidFill>
                        <a:scrgbClr r="0" g="0" b="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0" name="TextBox 9"/>
          <p:cNvSpPr txBox="1"/>
          <p:nvPr/>
        </p:nvSpPr>
        <p:spPr>
          <a:xfrm>
            <a:off x="169043" y="6375727"/>
            <a:ext cx="7301140" cy="400110"/>
          </a:xfrm>
          <a:prstGeom prst="rect">
            <a:avLst/>
          </a:prstGeom>
          <a:noFill/>
        </p:spPr>
        <p:txBody>
          <a:bodyPr wrap="square" rtlCol="0">
            <a:spAutoFit/>
          </a:bodyPr>
          <a:lstStyle/>
          <a:p>
            <a:r>
              <a:rPr lang="en-US" sz="1000" dirty="0"/>
              <a:t>Source: Centers for Disease Control and Prevention. (2015). Behavioral Risk Factor Surveillance System.  Available from https://</a:t>
            </a:r>
            <a:r>
              <a:rPr lang="en-US" sz="1000" dirty="0" err="1"/>
              <a:t>www.cdc.gov</a:t>
            </a:r>
            <a:r>
              <a:rPr lang="en-US" sz="1000" dirty="0"/>
              <a:t>/</a:t>
            </a:r>
            <a:r>
              <a:rPr lang="en-US" sz="1000" dirty="0" err="1"/>
              <a:t>brfss</a:t>
            </a:r>
            <a:r>
              <a:rPr lang="en-US" sz="1000" dirty="0"/>
              <a:t>/</a:t>
            </a:r>
            <a:r>
              <a:rPr lang="en-US" sz="1000" dirty="0" err="1"/>
              <a:t>annual_data</a:t>
            </a:r>
            <a:r>
              <a:rPr lang="en-US" sz="1000" dirty="0"/>
              <a:t>/annual_2015.htm</a:t>
            </a:r>
          </a:p>
        </p:txBody>
      </p:sp>
      <p:sp>
        <p:nvSpPr>
          <p:cNvPr id="11" name="TextBox 10"/>
          <p:cNvSpPr txBox="1"/>
          <p:nvPr/>
        </p:nvSpPr>
        <p:spPr>
          <a:xfrm>
            <a:off x="101471" y="5404707"/>
            <a:ext cx="7633029" cy="923330"/>
          </a:xfrm>
          <a:prstGeom prst="rect">
            <a:avLst/>
          </a:prstGeom>
          <a:noFill/>
        </p:spPr>
        <p:txBody>
          <a:bodyPr wrap="square" rtlCol="0">
            <a:spAutoFit/>
          </a:bodyPr>
          <a:lstStyle/>
          <a:p>
            <a:r>
              <a:rPr lang="en-US" dirty="0"/>
              <a:t>Perhaps we think that mental health might influence the effect of gender on heavy drinking behavior. Therefore, we calculate the risk ratio of heavy drinking among men as compared to women by self-reported mental health status. </a:t>
            </a:r>
          </a:p>
        </p:txBody>
      </p:sp>
    </p:spTree>
    <p:extLst>
      <p:ext uri="{BB962C8B-B14F-4D97-AF65-F5344CB8AC3E}">
        <p14:creationId xmlns:p14="http://schemas.microsoft.com/office/powerpoint/2010/main" val="2551797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052" cy="6858000"/>
          </a:xfrm>
          <a:prstGeom prst="rect">
            <a:avLst/>
          </a:prstGeom>
        </p:spPr>
      </p:pic>
      <p:sp>
        <p:nvSpPr>
          <p:cNvPr id="2" name="Title 1"/>
          <p:cNvSpPr>
            <a:spLocks noGrp="1"/>
          </p:cNvSpPr>
          <p:nvPr>
            <p:ph type="title"/>
          </p:nvPr>
        </p:nvSpPr>
        <p:spPr>
          <a:xfrm>
            <a:off x="458371" y="170750"/>
            <a:ext cx="7489875" cy="1325563"/>
          </a:xfrm>
          <a:noFill/>
        </p:spPr>
        <p:txBody>
          <a:bodyPr>
            <a:normAutofit/>
          </a:bodyPr>
          <a:lstStyle/>
          <a:p>
            <a:r>
              <a:rPr lang="en-US" sz="3600" b="1" dirty="0">
                <a:solidFill>
                  <a:srgbClr val="C00000"/>
                </a:solidFill>
                <a:latin typeface="Trajan Pro" charset="0"/>
                <a:ea typeface="Trajan Pro" charset="0"/>
                <a:cs typeface="Trajan Pro" charset="0"/>
              </a:rPr>
              <a:t>Identify Learning Objectives</a:t>
            </a:r>
          </a:p>
        </p:txBody>
      </p:sp>
      <p:sp>
        <p:nvSpPr>
          <p:cNvPr id="3" name="Content Placeholder 2"/>
          <p:cNvSpPr>
            <a:spLocks noGrp="1"/>
          </p:cNvSpPr>
          <p:nvPr>
            <p:ph idx="1"/>
          </p:nvPr>
        </p:nvSpPr>
        <p:spPr>
          <a:xfrm>
            <a:off x="623417" y="1726504"/>
            <a:ext cx="7064316" cy="4351338"/>
          </a:xfrm>
        </p:spPr>
        <p:txBody>
          <a:bodyPr>
            <a:normAutofit lnSpcReduction="10000"/>
          </a:bodyPr>
          <a:lstStyle/>
          <a:p>
            <a:pPr marL="0" indent="0">
              <a:buNone/>
            </a:pPr>
            <a:r>
              <a:rPr lang="en-US" sz="2000" b="1" dirty="0">
                <a:solidFill>
                  <a:srgbClr val="53C2CA"/>
                </a:solidFill>
              </a:rPr>
              <a:t>The goal of this slide deck is to help you “befriend” the science of epidemiology and to appreciate its usefulness. At the end of this presentation, you will be able to: </a:t>
            </a:r>
            <a:endParaRPr lang="en-US" sz="1700" dirty="0">
              <a:solidFill>
                <a:srgbClr val="53C2CA"/>
              </a:solidFill>
            </a:endParaRPr>
          </a:p>
          <a:p>
            <a:pPr marL="342900" indent="-342900">
              <a:buFont typeface="+mj-lt"/>
              <a:buAutoNum type="arabicPeriod"/>
            </a:pPr>
            <a:r>
              <a:rPr lang="en-US" sz="1800" dirty="0">
                <a:latin typeface="+mj-lt"/>
              </a:rPr>
              <a:t>Articulate why public health social workers need knowledge of epidemiology</a:t>
            </a:r>
          </a:p>
          <a:p>
            <a:pPr marL="342900" indent="-342900">
              <a:buFont typeface="+mj-lt"/>
              <a:buAutoNum type="arabicPeriod"/>
            </a:pPr>
            <a:r>
              <a:rPr lang="en-US" sz="1800" dirty="0">
                <a:latin typeface="+mj-lt"/>
              </a:rPr>
              <a:t>Define epidemiology and identify areas of study within the field. </a:t>
            </a:r>
          </a:p>
          <a:p>
            <a:pPr marL="342900" indent="-342900">
              <a:buFont typeface="+mj-lt"/>
              <a:buAutoNum type="arabicPeriod"/>
            </a:pPr>
            <a:r>
              <a:rPr lang="en-US" sz="1800" dirty="0">
                <a:latin typeface="+mj-lt"/>
              </a:rPr>
              <a:t>Use existing theory to explain disease distribution within a population. </a:t>
            </a:r>
          </a:p>
          <a:p>
            <a:pPr marL="342900" indent="-342900">
              <a:buFont typeface="+mj-lt"/>
              <a:buAutoNum type="arabicPeriod"/>
            </a:pPr>
            <a:r>
              <a:rPr lang="en-US" sz="1800" dirty="0">
                <a:latin typeface="+mj-lt"/>
              </a:rPr>
              <a:t>Use epidemiologic tools to measure disease or health outcome frequency and to compare frequencies across populations. </a:t>
            </a:r>
          </a:p>
          <a:p>
            <a:pPr marL="342900" indent="-342900">
              <a:buFont typeface="+mj-lt"/>
              <a:buAutoNum type="arabicPeriod"/>
            </a:pPr>
            <a:r>
              <a:rPr lang="en-US" sz="1800" dirty="0">
                <a:latin typeface="+mj-lt"/>
              </a:rPr>
              <a:t>Gain familiarity with epidemiologic study designs as well as commonly referenced research and statistical concepts. </a:t>
            </a:r>
          </a:p>
          <a:p>
            <a:pPr marL="342900" indent="-342900">
              <a:buFont typeface="+mj-lt"/>
              <a:buAutoNum type="arabicPeriod"/>
            </a:pPr>
            <a:r>
              <a:rPr lang="en-US" sz="1800" dirty="0">
                <a:latin typeface="+mj-lt"/>
              </a:rPr>
              <a:t>Identify the overlap of PHSW and epidemiology. </a:t>
            </a:r>
          </a:p>
          <a:p>
            <a:pPr marL="342900" indent="-342900">
              <a:buFont typeface="+mj-lt"/>
              <a:buAutoNum type="arabicPeriod"/>
            </a:pPr>
            <a:r>
              <a:rPr lang="en-US" sz="1800" dirty="0">
                <a:latin typeface="+mj-lt"/>
              </a:rPr>
              <a:t>Understand ways that PHSW can be applied to epidemiology as well as ways that epidemiology can be applied to PHSW. </a:t>
            </a:r>
          </a:p>
          <a:p>
            <a:endParaRPr lang="en-US" dirty="0"/>
          </a:p>
          <a:p>
            <a:endParaRPr lang="en-US" dirty="0"/>
          </a:p>
          <a:p>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794" y="5972198"/>
            <a:ext cx="1511610" cy="679268"/>
          </a:xfrm>
          <a:prstGeom prst="rect">
            <a:avLst/>
          </a:prstGeom>
        </p:spPr>
      </p:pic>
      <p:cxnSp>
        <p:nvCxnSpPr>
          <p:cNvPr id="13" name="Straight Connector 12"/>
          <p:cNvCxnSpPr/>
          <p:nvPr/>
        </p:nvCxnSpPr>
        <p:spPr>
          <a:xfrm flipH="1">
            <a:off x="0" y="1397839"/>
            <a:ext cx="768773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3248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052" cy="6858000"/>
          </a:xfrm>
          <a:prstGeom prst="rect">
            <a:avLst/>
          </a:prstGeom>
        </p:spPr>
      </p:pic>
      <p:sp>
        <p:nvSpPr>
          <p:cNvPr id="2" name="Title 1">
            <a:extLst>
              <a:ext uri="{FF2B5EF4-FFF2-40B4-BE49-F238E27FC236}">
                <a16:creationId xmlns:a16="http://schemas.microsoft.com/office/drawing/2014/main" id="{8621F00E-5E19-4AEA-A858-EBCBC28C5FCC}"/>
              </a:ext>
            </a:extLst>
          </p:cNvPr>
          <p:cNvSpPr>
            <a:spLocks noGrp="1"/>
          </p:cNvSpPr>
          <p:nvPr>
            <p:ph type="title"/>
          </p:nvPr>
        </p:nvSpPr>
        <p:spPr>
          <a:xfrm>
            <a:off x="222794" y="192027"/>
            <a:ext cx="7401338" cy="1904086"/>
          </a:xfrm>
          <a:solidFill>
            <a:srgbClr val="FFFFFF"/>
          </a:solidFill>
        </p:spPr>
        <p:txBody>
          <a:bodyPr>
            <a:normAutofit/>
          </a:bodyPr>
          <a:lstStyle/>
          <a:p>
            <a:r>
              <a:rPr lang="en-US" sz="3600" b="1" dirty="0">
                <a:solidFill>
                  <a:srgbClr val="C00000"/>
                </a:solidFill>
                <a:latin typeface="Trajan Pro" charset="0"/>
                <a:ea typeface="Trajan Pro" charset="0"/>
                <a:cs typeface="Trajan Pro" charset="0"/>
              </a:rPr>
              <a:t>Incidence Rate</a:t>
            </a:r>
          </a:p>
        </p:txBody>
      </p:sp>
      <p:sp>
        <p:nvSpPr>
          <p:cNvPr id="7" name="Rectangle 6"/>
          <p:cNvSpPr/>
          <p:nvPr/>
        </p:nvSpPr>
        <p:spPr>
          <a:xfrm>
            <a:off x="135294" y="3250841"/>
            <a:ext cx="8082672" cy="2527154"/>
          </a:xfrm>
          <a:prstGeom prst="rect">
            <a:avLst/>
          </a:prstGeom>
        </p:spPr>
        <p:txBody>
          <a:bodyPr wrap="square">
            <a:spAutoFit/>
          </a:bodyPr>
          <a:lstStyle/>
          <a:p>
            <a:pPr marL="285750" indent="-285750">
              <a:lnSpc>
                <a:spcPct val="114000"/>
              </a:lnSpc>
              <a:spcAft>
                <a:spcPts val="600"/>
              </a:spcAft>
              <a:buFont typeface="Arial" charset="0"/>
              <a:buChar char="•"/>
            </a:pPr>
            <a:r>
              <a:rPr lang="en-US" dirty="0">
                <a:latin typeface="Calibri Light" charset="0"/>
                <a:ea typeface="Calibri Light" charset="0"/>
                <a:cs typeface="Calibri Light" charset="0"/>
              </a:rPr>
              <a:t>The term “</a:t>
            </a:r>
            <a:r>
              <a:rPr lang="en-US" b="1" dirty="0">
                <a:latin typeface="Calibri Light" charset="0"/>
                <a:ea typeface="Calibri Light" charset="0"/>
                <a:cs typeface="Calibri Light" charset="0"/>
              </a:rPr>
              <a:t>rate</a:t>
            </a:r>
            <a:r>
              <a:rPr lang="en-US" dirty="0">
                <a:latin typeface="Calibri Light" charset="0"/>
                <a:ea typeface="Calibri Light" charset="0"/>
                <a:cs typeface="Calibri Light" charset="0"/>
              </a:rPr>
              <a:t>” is used often liberally. A true rate incorporates time into the denominator. </a:t>
            </a:r>
          </a:p>
          <a:p>
            <a:pPr marL="285750" indent="-285750">
              <a:lnSpc>
                <a:spcPct val="114000"/>
              </a:lnSpc>
              <a:spcAft>
                <a:spcPts val="600"/>
              </a:spcAft>
              <a:buFont typeface="Arial" charset="0"/>
              <a:buChar char="•"/>
            </a:pPr>
            <a:r>
              <a:rPr lang="en-US" dirty="0">
                <a:latin typeface="Calibri Light" charset="0"/>
                <a:ea typeface="Calibri Light" charset="0"/>
                <a:cs typeface="Calibri Light" charset="0"/>
              </a:rPr>
              <a:t>“</a:t>
            </a:r>
            <a:r>
              <a:rPr lang="en-US" b="1" dirty="0">
                <a:latin typeface="Calibri Light" charset="0"/>
                <a:ea typeface="Calibri Light" charset="0"/>
                <a:cs typeface="Calibri Light" charset="0"/>
              </a:rPr>
              <a:t>Person-time</a:t>
            </a:r>
            <a:r>
              <a:rPr lang="en-US" dirty="0">
                <a:latin typeface="Calibri Light" charset="0"/>
                <a:ea typeface="Calibri Light" charset="0"/>
                <a:cs typeface="Calibri Light" charset="0"/>
              </a:rPr>
              <a:t>” = amount of time  an individual in an at-risk population remains in the population</a:t>
            </a:r>
          </a:p>
          <a:p>
            <a:pPr marL="742950" lvl="1" indent="-285750">
              <a:lnSpc>
                <a:spcPct val="114000"/>
              </a:lnSpc>
              <a:spcAft>
                <a:spcPts val="600"/>
              </a:spcAft>
              <a:buFont typeface="Arial" charset="0"/>
              <a:buChar char="•"/>
            </a:pPr>
            <a:r>
              <a:rPr lang="en-US" dirty="0">
                <a:latin typeface="Calibri Light" charset="0"/>
                <a:ea typeface="Calibri Light" charset="0"/>
                <a:cs typeface="Calibri Light" charset="0"/>
              </a:rPr>
              <a:t>When an individual leaves the population, s/he no longer contributes time. </a:t>
            </a:r>
          </a:p>
          <a:p>
            <a:pPr marL="742950" lvl="1" indent="-285750">
              <a:lnSpc>
                <a:spcPct val="114000"/>
              </a:lnSpc>
              <a:spcAft>
                <a:spcPts val="600"/>
              </a:spcAft>
              <a:buFont typeface="Arial" charset="0"/>
              <a:buChar char="•"/>
            </a:pPr>
            <a:r>
              <a:rPr lang="en-US" dirty="0">
                <a:latin typeface="Calibri Light" charset="0"/>
                <a:ea typeface="Calibri Light" charset="0"/>
                <a:cs typeface="Calibri Light" charset="0"/>
              </a:rPr>
              <a:t>Additionally, some individuals who are at-risk may eventually have the outcome of interest. When this occurs, they cease to contribute person-time.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9833" y="6036337"/>
            <a:ext cx="1511610" cy="679268"/>
          </a:xfrm>
          <a:prstGeom prst="rect">
            <a:avLst/>
          </a:prstGeom>
        </p:spPr>
      </p:pic>
      <p:cxnSp>
        <p:nvCxnSpPr>
          <p:cNvPr id="13" name="Straight Connector 12"/>
          <p:cNvCxnSpPr/>
          <p:nvPr/>
        </p:nvCxnSpPr>
        <p:spPr>
          <a:xfrm flipH="1">
            <a:off x="1" y="2096113"/>
            <a:ext cx="740061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3C1881C5-A28C-4770-B9CB-3A99E5229DF6}"/>
              </a:ext>
            </a:extLst>
          </p:cNvPr>
          <p:cNvSpPr txBox="1">
            <a:spLocks/>
          </p:cNvSpPr>
          <p:nvPr/>
        </p:nvSpPr>
        <p:spPr>
          <a:xfrm>
            <a:off x="294417" y="5846572"/>
            <a:ext cx="7106195" cy="9698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rgbClr val="53C2CA"/>
                </a:solidFill>
                <a:latin typeface="Calibri" charset="0"/>
                <a:ea typeface="Calibri" charset="0"/>
                <a:cs typeface="Calibri" charset="0"/>
              </a:rPr>
              <a:t>Example: </a:t>
            </a:r>
            <a:r>
              <a:rPr lang="en-US" sz="2000" dirty="0">
                <a:solidFill>
                  <a:srgbClr val="53C2CA"/>
                </a:solidFill>
                <a:latin typeface="Calibri" charset="0"/>
                <a:ea typeface="Calibri" charset="0"/>
                <a:cs typeface="Calibri" charset="0"/>
              </a:rPr>
              <a:t>In 2010, there were 10.0 cases of child maltreatment per 1,000 U.S. children. In other words, there were 10.0 cases per 1,000 person-years observed (Child Trends, 2016). </a:t>
            </a:r>
            <a:endParaRPr lang="en-US" sz="2000" b="1" dirty="0">
              <a:solidFill>
                <a:srgbClr val="53C2CA"/>
              </a:solidFill>
              <a:latin typeface="Calibri" charset="0"/>
              <a:ea typeface="Calibri" charset="0"/>
              <a:cs typeface="Calibri" charset="0"/>
            </a:endParaRPr>
          </a:p>
        </p:txBody>
      </p:sp>
      <p:pic>
        <p:nvPicPr>
          <p:cNvPr id="6" name="Picture 5"/>
          <p:cNvPicPr>
            <a:picLocks noChangeAspect="1"/>
          </p:cNvPicPr>
          <p:nvPr/>
        </p:nvPicPr>
        <p:blipFill>
          <a:blip r:embed="rId5"/>
          <a:stretch>
            <a:fillRect/>
          </a:stretch>
        </p:blipFill>
        <p:spPr>
          <a:xfrm>
            <a:off x="135294" y="2291550"/>
            <a:ext cx="7861831" cy="763855"/>
          </a:xfrm>
          <a:prstGeom prst="rect">
            <a:avLst/>
          </a:prstGeom>
        </p:spPr>
      </p:pic>
    </p:spTree>
    <p:extLst>
      <p:ext uri="{BB962C8B-B14F-4D97-AF65-F5344CB8AC3E}">
        <p14:creationId xmlns:p14="http://schemas.microsoft.com/office/powerpoint/2010/main" val="431038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052" cy="6858000"/>
          </a:xfrm>
          <a:prstGeom prst="rect">
            <a:avLst/>
          </a:prstGeom>
        </p:spPr>
      </p:pic>
      <p:sp>
        <p:nvSpPr>
          <p:cNvPr id="2" name="Title 1">
            <a:extLst>
              <a:ext uri="{FF2B5EF4-FFF2-40B4-BE49-F238E27FC236}">
                <a16:creationId xmlns:a16="http://schemas.microsoft.com/office/drawing/2014/main" id="{8621F00E-5E19-4AEA-A858-EBCBC28C5FCC}"/>
              </a:ext>
            </a:extLst>
          </p:cNvPr>
          <p:cNvSpPr>
            <a:spLocks noGrp="1"/>
          </p:cNvSpPr>
          <p:nvPr>
            <p:ph type="title"/>
          </p:nvPr>
        </p:nvSpPr>
        <p:spPr>
          <a:xfrm>
            <a:off x="222794" y="192027"/>
            <a:ext cx="7401338" cy="1904086"/>
          </a:xfrm>
          <a:noFill/>
        </p:spPr>
        <p:txBody>
          <a:bodyPr>
            <a:normAutofit/>
          </a:bodyPr>
          <a:lstStyle/>
          <a:p>
            <a:r>
              <a:rPr lang="en-US" sz="3600" b="1" dirty="0">
                <a:solidFill>
                  <a:srgbClr val="C00000"/>
                </a:solidFill>
                <a:latin typeface="Trajan Pro" charset="0"/>
                <a:ea typeface="Trajan Pro" charset="0"/>
                <a:cs typeface="Trajan Pro" charset="0"/>
              </a:rPr>
              <a:t>Incidence Rate Ratio</a:t>
            </a:r>
          </a:p>
        </p:txBody>
      </p:sp>
      <p:sp>
        <p:nvSpPr>
          <p:cNvPr id="3" name="Content Placeholder 2">
            <a:extLst>
              <a:ext uri="{FF2B5EF4-FFF2-40B4-BE49-F238E27FC236}">
                <a16:creationId xmlns:a16="http://schemas.microsoft.com/office/drawing/2014/main" id="{3C1881C5-A28C-4770-B9CB-3A99E5229DF6}"/>
              </a:ext>
            </a:extLst>
          </p:cNvPr>
          <p:cNvSpPr>
            <a:spLocks noGrp="1"/>
          </p:cNvSpPr>
          <p:nvPr>
            <p:ph idx="1"/>
          </p:nvPr>
        </p:nvSpPr>
        <p:spPr>
          <a:xfrm>
            <a:off x="294417" y="2288140"/>
            <a:ext cx="7106195" cy="1061267"/>
          </a:xfrm>
        </p:spPr>
        <p:txBody>
          <a:bodyPr>
            <a:normAutofit/>
          </a:bodyPr>
          <a:lstStyle/>
          <a:p>
            <a:pPr marL="0" indent="0">
              <a:buNone/>
            </a:pPr>
            <a:r>
              <a:rPr lang="en-US" sz="2000" b="1" dirty="0">
                <a:solidFill>
                  <a:srgbClr val="53C2CA"/>
                </a:solidFill>
                <a:latin typeface="Calibri" charset="0"/>
                <a:ea typeface="Calibri" charset="0"/>
                <a:cs typeface="Calibri" charset="0"/>
              </a:rPr>
              <a:t>To calculate the incidence rate ratio (IRR), calculate the incidence rate for the exposed group and then for the unexposed group. Lastly, calculate the ratio of these two rates. </a:t>
            </a:r>
          </a:p>
        </p:txBody>
      </p:sp>
      <p:sp>
        <p:nvSpPr>
          <p:cNvPr id="7" name="Rectangle 6"/>
          <p:cNvSpPr/>
          <p:nvPr/>
        </p:nvSpPr>
        <p:spPr>
          <a:xfrm>
            <a:off x="397047" y="4003019"/>
            <a:ext cx="7197496" cy="2919877"/>
          </a:xfrm>
          <a:prstGeom prst="rect">
            <a:avLst/>
          </a:prstGeom>
        </p:spPr>
        <p:txBody>
          <a:bodyPr wrap="square">
            <a:spAutoFit/>
          </a:bodyPr>
          <a:lstStyle/>
          <a:p>
            <a:pPr>
              <a:lnSpc>
                <a:spcPct val="114000"/>
              </a:lnSpc>
              <a:spcAft>
                <a:spcPts val="600"/>
              </a:spcAft>
            </a:pPr>
            <a:r>
              <a:rPr lang="en-US" dirty="0">
                <a:latin typeface="Calibri Light" charset="0"/>
                <a:ea typeface="Calibri Light" charset="0"/>
                <a:cs typeface="Calibri Light" charset="0"/>
              </a:rPr>
              <a:t>Example: </a:t>
            </a:r>
          </a:p>
          <a:p>
            <a:pPr marL="285750" indent="-285750">
              <a:lnSpc>
                <a:spcPct val="114000"/>
              </a:lnSpc>
              <a:spcAft>
                <a:spcPts val="600"/>
              </a:spcAft>
              <a:buFont typeface="Arial" charset="0"/>
              <a:buChar char="•"/>
            </a:pPr>
            <a:r>
              <a:rPr lang="en-US" dirty="0">
                <a:latin typeface="Calibri Light" charset="0"/>
                <a:ea typeface="Calibri Light" charset="0"/>
                <a:cs typeface="Calibri Light" charset="0"/>
              </a:rPr>
              <a:t>Using child maltreatment data from Child Trends (2016), calculate the IRR of child maltreatment (with duplicate victims) in 1990 as compared to 2010.</a:t>
            </a:r>
          </a:p>
          <a:p>
            <a:pPr marL="285750" indent="-285750">
              <a:lnSpc>
                <a:spcPct val="114000"/>
              </a:lnSpc>
              <a:spcAft>
                <a:spcPts val="600"/>
              </a:spcAft>
              <a:buFont typeface="Arial" charset="0"/>
              <a:buChar char="•"/>
            </a:pPr>
            <a:endParaRPr lang="en-US" dirty="0">
              <a:latin typeface="Calibri Light" charset="0"/>
              <a:ea typeface="Calibri Light" charset="0"/>
              <a:cs typeface="Calibri Light" charset="0"/>
            </a:endParaRPr>
          </a:p>
          <a:p>
            <a:pPr marL="285750" indent="-285750">
              <a:lnSpc>
                <a:spcPct val="114000"/>
              </a:lnSpc>
              <a:spcAft>
                <a:spcPts val="600"/>
              </a:spcAft>
              <a:buFont typeface="Arial" charset="0"/>
              <a:buChar char="•"/>
            </a:pPr>
            <a:endParaRPr lang="en-US" dirty="0">
              <a:latin typeface="Calibri Light" charset="0"/>
              <a:ea typeface="Calibri Light" charset="0"/>
              <a:cs typeface="Calibri Light" charset="0"/>
            </a:endParaRPr>
          </a:p>
          <a:p>
            <a:pPr marL="285750" indent="-285750">
              <a:lnSpc>
                <a:spcPct val="114000"/>
              </a:lnSpc>
              <a:spcAft>
                <a:spcPts val="600"/>
              </a:spcAft>
              <a:buFont typeface="Arial" charset="0"/>
              <a:buChar char="•"/>
            </a:pPr>
            <a:r>
              <a:rPr lang="en-US" dirty="0">
                <a:latin typeface="Calibri Light"/>
                <a:cs typeface="Calibri Light"/>
              </a:rPr>
              <a:t>In 1990, there was 1.34 times the rate of child maltreatment in the United States as compared to 2010. </a:t>
            </a:r>
            <a:endParaRPr lang="en-US" dirty="0">
              <a:latin typeface="Calibri Light"/>
              <a:ea typeface="Calibri Light" charset="0"/>
              <a:cs typeface="Calibri Light"/>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9834" y="5997854"/>
            <a:ext cx="1511610" cy="679268"/>
          </a:xfrm>
          <a:prstGeom prst="rect">
            <a:avLst/>
          </a:prstGeom>
        </p:spPr>
      </p:pic>
      <p:cxnSp>
        <p:nvCxnSpPr>
          <p:cNvPr id="13" name="Straight Connector 12"/>
          <p:cNvCxnSpPr/>
          <p:nvPr/>
        </p:nvCxnSpPr>
        <p:spPr>
          <a:xfrm flipH="1">
            <a:off x="1" y="2096113"/>
            <a:ext cx="740061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a:stretch>
            <a:fillRect/>
          </a:stretch>
        </p:blipFill>
        <p:spPr>
          <a:xfrm>
            <a:off x="1280726" y="3250448"/>
            <a:ext cx="4813300" cy="1092200"/>
          </a:xfrm>
          <a:prstGeom prst="rect">
            <a:avLst/>
          </a:prstGeom>
        </p:spPr>
      </p:pic>
      <p:pic>
        <p:nvPicPr>
          <p:cNvPr id="8" name="Picture 7"/>
          <p:cNvPicPr>
            <a:picLocks noChangeAspect="1"/>
          </p:cNvPicPr>
          <p:nvPr/>
        </p:nvPicPr>
        <p:blipFill>
          <a:blip r:embed="rId6"/>
          <a:stretch>
            <a:fillRect/>
          </a:stretch>
        </p:blipFill>
        <p:spPr>
          <a:xfrm>
            <a:off x="2186520" y="5255129"/>
            <a:ext cx="3175000" cy="914400"/>
          </a:xfrm>
          <a:prstGeom prst="rect">
            <a:avLst/>
          </a:prstGeom>
        </p:spPr>
      </p:pic>
    </p:spTree>
    <p:extLst>
      <p:ext uri="{BB962C8B-B14F-4D97-AF65-F5344CB8AC3E}">
        <p14:creationId xmlns:p14="http://schemas.microsoft.com/office/powerpoint/2010/main" val="992448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4997" y="-11916"/>
            <a:ext cx="12192000" cy="6858000"/>
          </a:xfrm>
          <a:prstGeom prst="rect">
            <a:avLst/>
          </a:prstGeom>
        </p:spPr>
      </p:pic>
      <p:sp>
        <p:nvSpPr>
          <p:cNvPr id="2" name="Title 1"/>
          <p:cNvSpPr>
            <a:spLocks noGrp="1"/>
          </p:cNvSpPr>
          <p:nvPr>
            <p:ph type="title"/>
          </p:nvPr>
        </p:nvSpPr>
        <p:spPr>
          <a:xfrm>
            <a:off x="4782206" y="194273"/>
            <a:ext cx="7144326" cy="1325563"/>
          </a:xfrm>
          <a:noFill/>
        </p:spPr>
        <p:txBody>
          <a:bodyPr>
            <a:normAutofit/>
          </a:bodyPr>
          <a:lstStyle/>
          <a:p>
            <a:r>
              <a:rPr lang="en-US" sz="3600" b="1" dirty="0">
                <a:solidFill>
                  <a:schemeClr val="bg1"/>
                </a:solidFill>
                <a:latin typeface="Trajan Pro" charset="0"/>
                <a:ea typeface="Trajan Pro" charset="0"/>
                <a:cs typeface="Trajan Pro" charset="0"/>
              </a:rPr>
              <a:t>Crude and Adjusted Estimates: Comparing Apples to Oranges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599636"/>
            <a:ext cx="1511610" cy="679268"/>
          </a:xfrm>
          <a:prstGeom prst="rect">
            <a:avLst/>
          </a:prstGeom>
        </p:spPr>
      </p:pic>
      <p:cxnSp>
        <p:nvCxnSpPr>
          <p:cNvPr id="10" name="Straight Connector 9"/>
          <p:cNvCxnSpPr/>
          <p:nvPr/>
        </p:nvCxnSpPr>
        <p:spPr>
          <a:xfrm flipH="1">
            <a:off x="4504267" y="1286933"/>
            <a:ext cx="76877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334051" y="1992936"/>
            <a:ext cx="1582011" cy="1424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a:t>
            </a:r>
            <a:r>
              <a:rPr lang="en-US" dirty="0">
                <a:solidFill>
                  <a:schemeClr val="tx1"/>
                </a:solidFill>
              </a:rPr>
              <a:t>[US graphic]</a:t>
            </a:r>
            <a:endParaRPr lang="en-US" dirty="0"/>
          </a:p>
        </p:txBody>
      </p:sp>
      <p:sp>
        <p:nvSpPr>
          <p:cNvPr id="3" name="Content Placeholder 2"/>
          <p:cNvSpPr>
            <a:spLocks noGrp="1"/>
          </p:cNvSpPr>
          <p:nvPr>
            <p:ph idx="1"/>
          </p:nvPr>
        </p:nvSpPr>
        <p:spPr>
          <a:xfrm>
            <a:off x="4220624" y="1505051"/>
            <a:ext cx="8189469" cy="665353"/>
          </a:xfrm>
        </p:spPr>
        <p:txBody>
          <a:bodyPr>
            <a:noAutofit/>
          </a:bodyPr>
          <a:lstStyle/>
          <a:p>
            <a:pPr marL="0" indent="0" algn="ctr">
              <a:buNone/>
            </a:pPr>
            <a:r>
              <a:rPr lang="en-US" sz="2000" b="1" dirty="0">
                <a:solidFill>
                  <a:schemeClr val="bg1"/>
                </a:solidFill>
                <a:latin typeface="Calibri Light" charset="0"/>
                <a:ea typeface="Calibri Light" charset="0"/>
                <a:cs typeface="Calibri Light" charset="0"/>
              </a:rPr>
              <a:t>Percentage of people living below the federal poverty line, 2012-2016</a:t>
            </a:r>
          </a:p>
        </p:txBody>
      </p:sp>
      <p:sp>
        <p:nvSpPr>
          <p:cNvPr id="11" name="Content Placeholder 2"/>
          <p:cNvSpPr txBox="1">
            <a:spLocks/>
          </p:cNvSpPr>
          <p:nvPr/>
        </p:nvSpPr>
        <p:spPr>
          <a:xfrm>
            <a:off x="4489999" y="3198097"/>
            <a:ext cx="1359834" cy="627767"/>
          </a:xfrm>
          <a:prstGeom prst="rect">
            <a:avLst/>
          </a:prstGeom>
          <a:solidFill>
            <a:schemeClr val="bg1"/>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latin typeface="Calibri Light" charset="0"/>
                <a:ea typeface="Calibri Light" charset="0"/>
                <a:cs typeface="Calibri Light" charset="0"/>
              </a:rPr>
              <a:t>United States</a:t>
            </a:r>
          </a:p>
          <a:p>
            <a:pPr marL="0" indent="0" algn="ctr">
              <a:buNone/>
            </a:pPr>
            <a:r>
              <a:rPr lang="en-US" sz="1800" dirty="0">
                <a:latin typeface="Calibri Light" charset="0"/>
                <a:ea typeface="Calibri Light" charset="0"/>
                <a:cs typeface="Calibri Light" charset="0"/>
              </a:rPr>
              <a:t>15.1%</a:t>
            </a:r>
          </a:p>
        </p:txBody>
      </p:sp>
      <p:sp>
        <p:nvSpPr>
          <p:cNvPr id="16" name="Rectangle 15"/>
          <p:cNvSpPr/>
          <p:nvPr/>
        </p:nvSpPr>
        <p:spPr>
          <a:xfrm>
            <a:off x="6361413" y="1999344"/>
            <a:ext cx="1582011" cy="1424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[TX graphic]</a:t>
            </a:r>
          </a:p>
        </p:txBody>
      </p:sp>
      <p:sp>
        <p:nvSpPr>
          <p:cNvPr id="17" name="Rectangle 16"/>
          <p:cNvSpPr/>
          <p:nvPr/>
        </p:nvSpPr>
        <p:spPr>
          <a:xfrm>
            <a:off x="8453373" y="1991153"/>
            <a:ext cx="1582011" cy="1194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[UT graphic]</a:t>
            </a:r>
          </a:p>
        </p:txBody>
      </p:sp>
      <p:sp>
        <p:nvSpPr>
          <p:cNvPr id="18" name="Content Placeholder 2"/>
          <p:cNvSpPr txBox="1">
            <a:spLocks/>
          </p:cNvSpPr>
          <p:nvPr/>
        </p:nvSpPr>
        <p:spPr>
          <a:xfrm>
            <a:off x="102834" y="5541559"/>
            <a:ext cx="3578980" cy="13164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latin typeface="Calibri Light" charset="0"/>
                <a:ea typeface="Calibri Light" charset="0"/>
                <a:cs typeface="Calibri Light" charset="0"/>
              </a:rPr>
              <a:t>DATA </a:t>
            </a:r>
            <a:r>
              <a:rPr lang="en-US" sz="1800" dirty="0"/>
              <a:t>SOURCE: U.S. Census Bureau, 2012-2016 American Community Survey 5-Year Estimates</a:t>
            </a:r>
            <a:r>
              <a:rPr lang="en-US" sz="1800" dirty="0">
                <a:latin typeface="Calibri Light" charset="0"/>
                <a:ea typeface="Calibri Light" charset="0"/>
                <a:cs typeface="Calibri Light" charset="0"/>
              </a:rPr>
              <a:t> </a:t>
            </a:r>
          </a:p>
        </p:txBody>
      </p:sp>
      <p:sp>
        <p:nvSpPr>
          <p:cNvPr id="19" name="Content Placeholder 2"/>
          <p:cNvSpPr txBox="1">
            <a:spLocks/>
          </p:cNvSpPr>
          <p:nvPr/>
        </p:nvSpPr>
        <p:spPr>
          <a:xfrm>
            <a:off x="6504074" y="3189906"/>
            <a:ext cx="1257204" cy="627767"/>
          </a:xfrm>
          <a:prstGeom prst="rect">
            <a:avLst/>
          </a:prstGeom>
          <a:solidFill>
            <a:schemeClr val="bg1"/>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latin typeface="Calibri Light" charset="0"/>
                <a:ea typeface="Calibri Light" charset="0"/>
                <a:cs typeface="Calibri Light" charset="0"/>
              </a:rPr>
              <a:t>Texas</a:t>
            </a:r>
          </a:p>
          <a:p>
            <a:pPr marL="0" indent="0" algn="ctr">
              <a:buNone/>
            </a:pPr>
            <a:r>
              <a:rPr lang="en-US" sz="1800" dirty="0">
                <a:latin typeface="Calibri Light" charset="0"/>
                <a:ea typeface="Calibri Light" charset="0"/>
                <a:cs typeface="Calibri Light" charset="0"/>
              </a:rPr>
              <a:t>16.7%</a:t>
            </a:r>
          </a:p>
        </p:txBody>
      </p:sp>
      <p:sp>
        <p:nvSpPr>
          <p:cNvPr id="20" name="Content Placeholder 2"/>
          <p:cNvSpPr txBox="1">
            <a:spLocks/>
          </p:cNvSpPr>
          <p:nvPr/>
        </p:nvSpPr>
        <p:spPr>
          <a:xfrm>
            <a:off x="8582299" y="3204504"/>
            <a:ext cx="1270032" cy="627767"/>
          </a:xfrm>
          <a:prstGeom prst="rect">
            <a:avLst/>
          </a:prstGeom>
          <a:solidFill>
            <a:schemeClr val="bg1"/>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latin typeface="Calibri Light" charset="0"/>
                <a:ea typeface="Calibri Light" charset="0"/>
                <a:cs typeface="Calibri Light" charset="0"/>
              </a:rPr>
              <a:t>Utah</a:t>
            </a:r>
          </a:p>
          <a:p>
            <a:pPr marL="0" indent="0" algn="ctr">
              <a:buNone/>
            </a:pPr>
            <a:r>
              <a:rPr lang="en-US" sz="1800" dirty="0">
                <a:latin typeface="Calibri Light" charset="0"/>
                <a:ea typeface="Calibri Light" charset="0"/>
                <a:cs typeface="Calibri Light" charset="0"/>
              </a:rPr>
              <a:t>11.7%</a:t>
            </a:r>
          </a:p>
        </p:txBody>
      </p:sp>
      <p:sp>
        <p:nvSpPr>
          <p:cNvPr id="5" name="TextBox 4"/>
          <p:cNvSpPr txBox="1"/>
          <p:nvPr/>
        </p:nvSpPr>
        <p:spPr>
          <a:xfrm>
            <a:off x="4503349" y="3989142"/>
            <a:ext cx="7440096" cy="646331"/>
          </a:xfrm>
          <a:prstGeom prst="rect">
            <a:avLst/>
          </a:prstGeom>
          <a:solidFill>
            <a:srgbClr val="FFFFFF"/>
          </a:solidFill>
        </p:spPr>
        <p:txBody>
          <a:bodyPr wrap="square" rtlCol="0">
            <a:spAutoFit/>
          </a:bodyPr>
          <a:lstStyle/>
          <a:p>
            <a:pPr algn="ctr"/>
            <a:r>
              <a:rPr lang="en-US" b="1" dirty="0"/>
              <a:t>Children &lt;5 years old are more likely to be living in poverty than </a:t>
            </a:r>
          </a:p>
          <a:p>
            <a:pPr algn="ctr"/>
            <a:r>
              <a:rPr lang="en-US" b="1" dirty="0"/>
              <a:t>any other age group in the United States.</a:t>
            </a:r>
          </a:p>
        </p:txBody>
      </p:sp>
      <p:sp>
        <p:nvSpPr>
          <p:cNvPr id="15" name="Rectangle 14"/>
          <p:cNvSpPr/>
          <p:nvPr/>
        </p:nvSpPr>
        <p:spPr>
          <a:xfrm>
            <a:off x="16174618" y="1330728"/>
            <a:ext cx="668088" cy="510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[DC graphic]</a:t>
            </a:r>
          </a:p>
        </p:txBody>
      </p:sp>
      <p:sp>
        <p:nvSpPr>
          <p:cNvPr id="21" name="Content Placeholder 2"/>
          <p:cNvSpPr txBox="1">
            <a:spLocks/>
          </p:cNvSpPr>
          <p:nvPr/>
        </p:nvSpPr>
        <p:spPr>
          <a:xfrm>
            <a:off x="10674770" y="3190144"/>
            <a:ext cx="1270032" cy="627767"/>
          </a:xfrm>
          <a:prstGeom prst="rect">
            <a:avLst/>
          </a:prstGeom>
          <a:solidFill>
            <a:schemeClr val="bg1"/>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latin typeface="Calibri Light" charset="0"/>
                <a:ea typeface="Calibri Light" charset="0"/>
                <a:cs typeface="Calibri Light" charset="0"/>
              </a:rPr>
              <a:t>D.C.</a:t>
            </a:r>
          </a:p>
          <a:p>
            <a:pPr marL="0" indent="0" algn="ctr">
              <a:buNone/>
            </a:pPr>
            <a:r>
              <a:rPr lang="en-US" sz="1800" dirty="0">
                <a:latin typeface="Calibri Light" charset="0"/>
                <a:ea typeface="Calibri Light" charset="0"/>
                <a:cs typeface="Calibri Light" charset="0"/>
              </a:rPr>
              <a:t>17.9%</a:t>
            </a:r>
          </a:p>
        </p:txBody>
      </p:sp>
      <p:sp>
        <p:nvSpPr>
          <p:cNvPr id="22" name="Content Placeholder 2"/>
          <p:cNvSpPr txBox="1">
            <a:spLocks/>
          </p:cNvSpPr>
          <p:nvPr/>
        </p:nvSpPr>
        <p:spPr>
          <a:xfrm>
            <a:off x="4501280" y="5043793"/>
            <a:ext cx="1359834" cy="627767"/>
          </a:xfrm>
          <a:prstGeom prst="rect">
            <a:avLst/>
          </a:prstGeom>
          <a:solidFill>
            <a:schemeClr val="bg1"/>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latin typeface="Calibri Light" charset="0"/>
                <a:ea typeface="Calibri Light" charset="0"/>
                <a:cs typeface="Calibri Light" charset="0"/>
              </a:rPr>
              <a:t>United States</a:t>
            </a:r>
          </a:p>
          <a:p>
            <a:pPr marL="0" indent="0" algn="ctr">
              <a:buNone/>
            </a:pPr>
            <a:r>
              <a:rPr lang="en-US" sz="1800" dirty="0">
                <a:latin typeface="Calibri Light" charset="0"/>
                <a:ea typeface="Calibri Light" charset="0"/>
                <a:cs typeface="Calibri Light" charset="0"/>
              </a:rPr>
              <a:t>6.2%</a:t>
            </a:r>
          </a:p>
        </p:txBody>
      </p:sp>
      <p:sp>
        <p:nvSpPr>
          <p:cNvPr id="23" name="Content Placeholder 2"/>
          <p:cNvSpPr txBox="1">
            <a:spLocks/>
          </p:cNvSpPr>
          <p:nvPr/>
        </p:nvSpPr>
        <p:spPr>
          <a:xfrm>
            <a:off x="6515355" y="5035602"/>
            <a:ext cx="1257204" cy="627767"/>
          </a:xfrm>
          <a:prstGeom prst="rect">
            <a:avLst/>
          </a:prstGeom>
          <a:solidFill>
            <a:schemeClr val="bg1"/>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latin typeface="Calibri Light" charset="0"/>
                <a:ea typeface="Calibri Light" charset="0"/>
                <a:cs typeface="Calibri Light" charset="0"/>
              </a:rPr>
              <a:t>Texas</a:t>
            </a:r>
          </a:p>
          <a:p>
            <a:pPr marL="0" indent="0" algn="ctr">
              <a:buNone/>
            </a:pPr>
            <a:r>
              <a:rPr lang="en-US" sz="1800" dirty="0">
                <a:latin typeface="Calibri Light" charset="0"/>
                <a:ea typeface="Calibri Light" charset="0"/>
                <a:cs typeface="Calibri Light" charset="0"/>
              </a:rPr>
              <a:t>7.3%</a:t>
            </a:r>
          </a:p>
        </p:txBody>
      </p:sp>
      <p:sp>
        <p:nvSpPr>
          <p:cNvPr id="24" name="Content Placeholder 2"/>
          <p:cNvSpPr txBox="1">
            <a:spLocks/>
          </p:cNvSpPr>
          <p:nvPr/>
        </p:nvSpPr>
        <p:spPr>
          <a:xfrm>
            <a:off x="8593580" y="5050200"/>
            <a:ext cx="1270032" cy="627767"/>
          </a:xfrm>
          <a:prstGeom prst="rect">
            <a:avLst/>
          </a:prstGeom>
          <a:solidFill>
            <a:schemeClr val="bg1"/>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latin typeface="Calibri Light" charset="0"/>
                <a:ea typeface="Calibri Light" charset="0"/>
                <a:cs typeface="Calibri Light" charset="0"/>
              </a:rPr>
              <a:t>Utah</a:t>
            </a:r>
          </a:p>
          <a:p>
            <a:pPr marL="0" indent="0" algn="ctr">
              <a:buNone/>
            </a:pPr>
            <a:r>
              <a:rPr lang="en-US" sz="1800" dirty="0">
                <a:latin typeface="Calibri Light" charset="0"/>
                <a:ea typeface="Calibri Light" charset="0"/>
                <a:cs typeface="Calibri Light" charset="0"/>
              </a:rPr>
              <a:t>8.6%</a:t>
            </a:r>
          </a:p>
        </p:txBody>
      </p:sp>
      <p:sp>
        <p:nvSpPr>
          <p:cNvPr id="25" name="Content Placeholder 2"/>
          <p:cNvSpPr txBox="1">
            <a:spLocks/>
          </p:cNvSpPr>
          <p:nvPr/>
        </p:nvSpPr>
        <p:spPr>
          <a:xfrm>
            <a:off x="10686051" y="5035840"/>
            <a:ext cx="1270032" cy="627767"/>
          </a:xfrm>
          <a:prstGeom prst="rect">
            <a:avLst/>
          </a:prstGeom>
          <a:solidFill>
            <a:schemeClr val="bg1"/>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latin typeface="Calibri Light" charset="0"/>
                <a:ea typeface="Calibri Light" charset="0"/>
                <a:cs typeface="Calibri Light" charset="0"/>
              </a:rPr>
              <a:t>D.C.</a:t>
            </a:r>
          </a:p>
          <a:p>
            <a:pPr marL="0" indent="0" algn="ctr">
              <a:buNone/>
            </a:pPr>
            <a:r>
              <a:rPr lang="en-US" sz="1800" dirty="0">
                <a:latin typeface="Calibri Light" charset="0"/>
                <a:ea typeface="Calibri Light" charset="0"/>
                <a:cs typeface="Calibri Light" charset="0"/>
              </a:rPr>
              <a:t>6.4%</a:t>
            </a:r>
          </a:p>
        </p:txBody>
      </p:sp>
      <p:sp>
        <p:nvSpPr>
          <p:cNvPr id="26" name="Content Placeholder 2"/>
          <p:cNvSpPr txBox="1">
            <a:spLocks/>
          </p:cNvSpPr>
          <p:nvPr/>
        </p:nvSpPr>
        <p:spPr>
          <a:xfrm>
            <a:off x="4334538" y="4620667"/>
            <a:ext cx="8189469" cy="6653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chemeClr val="bg1"/>
                </a:solidFill>
                <a:latin typeface="Calibri Light" charset="0"/>
                <a:ea typeface="Calibri Light" charset="0"/>
                <a:cs typeface="Calibri Light" charset="0"/>
              </a:rPr>
              <a:t>Percentage of the population &lt; 5 years of age, 2012-2016</a:t>
            </a:r>
          </a:p>
        </p:txBody>
      </p:sp>
      <p:sp>
        <p:nvSpPr>
          <p:cNvPr id="27" name="Content Placeholder 2"/>
          <p:cNvSpPr txBox="1">
            <a:spLocks/>
          </p:cNvSpPr>
          <p:nvPr/>
        </p:nvSpPr>
        <p:spPr>
          <a:xfrm>
            <a:off x="4461245" y="6119809"/>
            <a:ext cx="1359834" cy="627767"/>
          </a:xfrm>
          <a:prstGeom prst="rect">
            <a:avLst/>
          </a:prstGeom>
          <a:solidFill>
            <a:schemeClr val="bg1"/>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latin typeface="Calibri Light" charset="0"/>
                <a:ea typeface="Calibri Light" charset="0"/>
                <a:cs typeface="Calibri Light" charset="0"/>
              </a:rPr>
              <a:t>United States</a:t>
            </a:r>
          </a:p>
          <a:p>
            <a:pPr marL="0" indent="0" algn="ctr">
              <a:buNone/>
            </a:pPr>
            <a:r>
              <a:rPr lang="en-US" sz="1800" dirty="0">
                <a:latin typeface="Calibri Light" charset="0"/>
                <a:ea typeface="Calibri Light" charset="0"/>
                <a:cs typeface="Calibri Light" charset="0"/>
              </a:rPr>
              <a:t>23.6%</a:t>
            </a:r>
          </a:p>
        </p:txBody>
      </p:sp>
      <p:sp>
        <p:nvSpPr>
          <p:cNvPr id="28" name="Content Placeholder 2"/>
          <p:cNvSpPr txBox="1">
            <a:spLocks/>
          </p:cNvSpPr>
          <p:nvPr/>
        </p:nvSpPr>
        <p:spPr>
          <a:xfrm>
            <a:off x="6475320" y="6111618"/>
            <a:ext cx="1257204" cy="627767"/>
          </a:xfrm>
          <a:prstGeom prst="rect">
            <a:avLst/>
          </a:prstGeom>
          <a:solidFill>
            <a:schemeClr val="bg1"/>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latin typeface="Calibri Light" charset="0"/>
                <a:ea typeface="Calibri Light" charset="0"/>
                <a:cs typeface="Calibri Light" charset="0"/>
              </a:rPr>
              <a:t>Texas</a:t>
            </a:r>
          </a:p>
          <a:p>
            <a:pPr marL="0" indent="0" algn="ctr">
              <a:buNone/>
            </a:pPr>
            <a:r>
              <a:rPr lang="en-US" sz="1800" dirty="0">
                <a:latin typeface="Calibri Light" charset="0"/>
                <a:ea typeface="Calibri Light" charset="0"/>
                <a:cs typeface="Calibri Light" charset="0"/>
              </a:rPr>
              <a:t>26.1%</a:t>
            </a:r>
          </a:p>
        </p:txBody>
      </p:sp>
      <p:sp>
        <p:nvSpPr>
          <p:cNvPr id="29" name="Content Placeholder 2"/>
          <p:cNvSpPr txBox="1">
            <a:spLocks/>
          </p:cNvSpPr>
          <p:nvPr/>
        </p:nvSpPr>
        <p:spPr>
          <a:xfrm>
            <a:off x="8553545" y="6126216"/>
            <a:ext cx="1270032" cy="627767"/>
          </a:xfrm>
          <a:prstGeom prst="rect">
            <a:avLst/>
          </a:prstGeom>
          <a:solidFill>
            <a:schemeClr val="bg1"/>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latin typeface="Calibri Light" charset="0"/>
                <a:ea typeface="Calibri Light" charset="0"/>
                <a:cs typeface="Calibri Light" charset="0"/>
              </a:rPr>
              <a:t>Utah</a:t>
            </a:r>
          </a:p>
          <a:p>
            <a:pPr marL="0" indent="0" algn="ctr">
              <a:buNone/>
            </a:pPr>
            <a:r>
              <a:rPr lang="en-US" sz="1800" dirty="0">
                <a:latin typeface="Calibri Light" charset="0"/>
                <a:ea typeface="Calibri Light" charset="0"/>
                <a:cs typeface="Calibri Light" charset="0"/>
              </a:rPr>
              <a:t>14.8%</a:t>
            </a:r>
          </a:p>
        </p:txBody>
      </p:sp>
      <p:sp>
        <p:nvSpPr>
          <p:cNvPr id="30" name="Content Placeholder 2"/>
          <p:cNvSpPr txBox="1">
            <a:spLocks/>
          </p:cNvSpPr>
          <p:nvPr/>
        </p:nvSpPr>
        <p:spPr>
          <a:xfrm>
            <a:off x="10646016" y="6111856"/>
            <a:ext cx="1270032" cy="627767"/>
          </a:xfrm>
          <a:prstGeom prst="rect">
            <a:avLst/>
          </a:prstGeom>
          <a:solidFill>
            <a:schemeClr val="bg1"/>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latin typeface="Calibri Light" charset="0"/>
                <a:ea typeface="Calibri Light" charset="0"/>
                <a:cs typeface="Calibri Light" charset="0"/>
              </a:rPr>
              <a:t>D.C.</a:t>
            </a:r>
          </a:p>
          <a:p>
            <a:pPr marL="0" indent="0" algn="ctr">
              <a:buNone/>
            </a:pPr>
            <a:r>
              <a:rPr lang="en-US" sz="1800" dirty="0">
                <a:latin typeface="Calibri Light" charset="0"/>
                <a:ea typeface="Calibri Light" charset="0"/>
                <a:cs typeface="Calibri Light" charset="0"/>
              </a:rPr>
              <a:t>21.7%</a:t>
            </a:r>
          </a:p>
        </p:txBody>
      </p:sp>
      <p:sp>
        <p:nvSpPr>
          <p:cNvPr id="31" name="Content Placeholder 2"/>
          <p:cNvSpPr txBox="1">
            <a:spLocks/>
          </p:cNvSpPr>
          <p:nvPr/>
        </p:nvSpPr>
        <p:spPr>
          <a:xfrm>
            <a:off x="3797273" y="5696683"/>
            <a:ext cx="8686700" cy="6653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chemeClr val="bg1"/>
                </a:solidFill>
                <a:latin typeface="Calibri Light" charset="0"/>
                <a:ea typeface="Calibri Light" charset="0"/>
                <a:cs typeface="Calibri Light" charset="0"/>
              </a:rPr>
              <a:t>Percentage of the population &lt; 5 years of age living below the FPL, 2012-2016</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8316" y="1895340"/>
            <a:ext cx="1638080" cy="116581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61413" y="1879887"/>
            <a:ext cx="1726943" cy="1323006"/>
          </a:xfrm>
          <a:prstGeom prst="rect">
            <a:avLst/>
          </a:prstGeom>
        </p:spPr>
      </p:pic>
      <p:sp>
        <p:nvSpPr>
          <p:cNvPr id="13" name="AutoShape 2" descr="Image result for map of utah"/>
          <p:cNvSpPr>
            <a:spLocks noChangeAspect="1" noChangeArrowheads="1"/>
          </p:cNvSpPr>
          <p:nvPr/>
        </p:nvSpPr>
        <p:spPr bwMode="auto">
          <a:xfrm>
            <a:off x="155575" y="-617538"/>
            <a:ext cx="1123950" cy="1285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Image result for map of utah"/>
          <p:cNvSpPr>
            <a:spLocks noChangeAspect="1" noChangeArrowheads="1"/>
          </p:cNvSpPr>
          <p:nvPr/>
        </p:nvSpPr>
        <p:spPr bwMode="auto">
          <a:xfrm>
            <a:off x="307975" y="-465138"/>
            <a:ext cx="1123950" cy="1285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7" name="Picture 2" descr="Image result for tiny map of utah">
            <a:extLst>
              <a:ext uri="{FF2B5EF4-FFF2-40B4-BE49-F238E27FC236}">
                <a16:creationId xmlns:a16="http://schemas.microsoft.com/office/drawing/2014/main" id="{CAC0AC65-139C-4DCE-95BD-AEA5558B17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82299" y="1866092"/>
            <a:ext cx="1270032" cy="132613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washington dc map">
            <a:extLst>
              <a:ext uri="{FF2B5EF4-FFF2-40B4-BE49-F238E27FC236}">
                <a16:creationId xmlns:a16="http://schemas.microsoft.com/office/drawing/2014/main" id="{22D4D14E-3B36-45C1-9F86-8747306AD4F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77105" y="1942258"/>
            <a:ext cx="1407853" cy="1194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32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P spid="23" grpId="0" animBg="1"/>
      <p:bldP spid="24" grpId="0" animBg="1"/>
      <p:bldP spid="25" grpId="0" animBg="1"/>
      <p:bldP spid="26" grpId="0"/>
      <p:bldP spid="27" grpId="0" animBg="1"/>
      <p:bldP spid="28" grpId="0" animBg="1"/>
      <p:bldP spid="29" grpId="0" animBg="1"/>
      <p:bldP spid="30" grpId="0" animBg="1"/>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052" cy="6858000"/>
          </a:xfrm>
          <a:prstGeom prst="rect">
            <a:avLst/>
          </a:prstGeom>
        </p:spPr>
      </p:pic>
      <p:sp>
        <p:nvSpPr>
          <p:cNvPr id="19" name="Title 1"/>
          <p:cNvSpPr txBox="1">
            <a:spLocks/>
          </p:cNvSpPr>
          <p:nvPr/>
        </p:nvSpPr>
        <p:spPr>
          <a:xfrm>
            <a:off x="4403188" y="281183"/>
            <a:ext cx="7132320" cy="1325563"/>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C00000"/>
                </a:solidFill>
                <a:latin typeface="Trajan Pro" charset="0"/>
                <a:ea typeface="Trajan Pro" charset="0"/>
                <a:cs typeface="Trajan Pro" charset="0"/>
              </a:rPr>
              <a:t>Graphs and Figures</a:t>
            </a: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794" y="5972198"/>
            <a:ext cx="1511610" cy="679268"/>
          </a:xfrm>
          <a:prstGeom prst="rect">
            <a:avLst/>
          </a:prstGeom>
        </p:spPr>
      </p:pic>
      <p:cxnSp>
        <p:nvCxnSpPr>
          <p:cNvPr id="27" name="Straight Connector 26"/>
          <p:cNvCxnSpPr/>
          <p:nvPr/>
        </p:nvCxnSpPr>
        <p:spPr>
          <a:xfrm flipH="1">
            <a:off x="4504267" y="1469813"/>
            <a:ext cx="768773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457700" y="1714500"/>
            <a:ext cx="7391400" cy="4247317"/>
          </a:xfrm>
          <a:prstGeom prst="rect">
            <a:avLst/>
          </a:prstGeom>
          <a:noFill/>
        </p:spPr>
        <p:txBody>
          <a:bodyPr wrap="square" rtlCol="0">
            <a:spAutoFit/>
          </a:bodyPr>
          <a:lstStyle/>
          <a:p>
            <a:r>
              <a:rPr lang="en-US" b="1" dirty="0"/>
              <a:t>Graphs and figures are frequently used in epidemiology </a:t>
            </a:r>
          </a:p>
          <a:p>
            <a:pPr marL="285750" indent="-285750">
              <a:buFont typeface="Arial"/>
              <a:buChar char="•"/>
            </a:pPr>
            <a:r>
              <a:rPr lang="en-US" dirty="0"/>
              <a:t>Examples: population pyramids, maps, scatterplots,  distribution curves, line graphs, bar graphs, histograms, pie charts</a:t>
            </a:r>
          </a:p>
          <a:p>
            <a:endParaRPr lang="en-US" dirty="0"/>
          </a:p>
          <a:p>
            <a:r>
              <a:rPr lang="en-US" b="1" dirty="0"/>
              <a:t>Characteristics of misleading graphs</a:t>
            </a:r>
          </a:p>
          <a:p>
            <a:pPr marL="285750" indent="-285750">
              <a:buFont typeface="Arial"/>
              <a:buChar char="•"/>
            </a:pPr>
            <a:r>
              <a:rPr lang="en-US" dirty="0"/>
              <a:t>Scale does not begin at 0 or there is a break in the scale</a:t>
            </a:r>
          </a:p>
          <a:p>
            <a:pPr marL="285750" indent="-285750">
              <a:buFont typeface="Arial"/>
              <a:buChar char="•"/>
            </a:pPr>
            <a:r>
              <a:rPr lang="en-US" dirty="0"/>
              <a:t>Y-axis uses an exponential scale that distorts change between x-axis units </a:t>
            </a:r>
          </a:p>
          <a:p>
            <a:pPr marL="285750" indent="-285750">
              <a:buFont typeface="Arial"/>
              <a:buChar char="•"/>
            </a:pPr>
            <a:endParaRPr lang="en-US" dirty="0"/>
          </a:p>
          <a:p>
            <a:r>
              <a:rPr lang="en-US" b="1" dirty="0"/>
              <a:t>High-quality graphs “speak for themselves,” </a:t>
            </a:r>
            <a:r>
              <a:rPr lang="en-US" dirty="0"/>
              <a:t>that is, all the information needed to understand and interpret the graph is included in the graph</a:t>
            </a:r>
          </a:p>
          <a:p>
            <a:endParaRPr lang="en-US" dirty="0"/>
          </a:p>
          <a:p>
            <a:r>
              <a:rPr lang="en-US" dirty="0"/>
              <a:t>Graphs can be used to visually convey data from multiple tables and the graphical format can help to highlight trends and relationships</a:t>
            </a:r>
          </a:p>
          <a:p>
            <a:endParaRPr lang="en-US" dirty="0"/>
          </a:p>
          <a:p>
            <a:endParaRPr lang="en-US" dirty="0"/>
          </a:p>
        </p:txBody>
      </p:sp>
      <p:sp>
        <p:nvSpPr>
          <p:cNvPr id="3" name="TextBox 2"/>
          <p:cNvSpPr txBox="1"/>
          <p:nvPr/>
        </p:nvSpPr>
        <p:spPr>
          <a:xfrm>
            <a:off x="5616222" y="5602111"/>
            <a:ext cx="4910667" cy="923330"/>
          </a:xfrm>
          <a:prstGeom prst="rect">
            <a:avLst/>
          </a:prstGeom>
          <a:noFill/>
        </p:spPr>
        <p:txBody>
          <a:bodyPr wrap="square" rtlCol="0">
            <a:spAutoFit/>
          </a:bodyPr>
          <a:lstStyle/>
          <a:p>
            <a:r>
              <a:rPr lang="en-US" dirty="0"/>
              <a:t>Watch </a:t>
            </a:r>
            <a:r>
              <a:rPr lang="en-US" dirty="0">
                <a:hlinkClick r:id="rId5"/>
              </a:rPr>
              <a:t>Professor Hans Rosling’s </a:t>
            </a:r>
            <a:r>
              <a:rPr lang="en-US" dirty="0"/>
              <a:t>on </a:t>
            </a:r>
            <a:r>
              <a:rPr lang="en-US" dirty="0" err="1"/>
              <a:t>Gapminder.org</a:t>
            </a:r>
            <a:r>
              <a:rPr lang="en-US" dirty="0"/>
              <a:t> explain his line graph describing trends in income inequality and life expectancy.</a:t>
            </a:r>
          </a:p>
        </p:txBody>
      </p:sp>
    </p:spTree>
    <p:extLst>
      <p:ext uri="{BB962C8B-B14F-4D97-AF65-F5344CB8AC3E}">
        <p14:creationId xmlns:p14="http://schemas.microsoft.com/office/powerpoint/2010/main" val="2580285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8" y="0"/>
            <a:ext cx="12188052" cy="6858000"/>
          </a:xfrm>
          <a:prstGeom prst="rect">
            <a:avLst/>
          </a:prstGeom>
        </p:spPr>
      </p:pic>
      <p:sp>
        <p:nvSpPr>
          <p:cNvPr id="2" name="Title 1">
            <a:extLst>
              <a:ext uri="{FF2B5EF4-FFF2-40B4-BE49-F238E27FC236}">
                <a16:creationId xmlns:a16="http://schemas.microsoft.com/office/drawing/2014/main" id="{9CFBF47B-6571-40EC-A2E3-F3517EB9ABC5}"/>
              </a:ext>
            </a:extLst>
          </p:cNvPr>
          <p:cNvSpPr>
            <a:spLocks noGrp="1"/>
          </p:cNvSpPr>
          <p:nvPr>
            <p:ph type="title"/>
          </p:nvPr>
        </p:nvSpPr>
        <p:spPr>
          <a:xfrm>
            <a:off x="4504267" y="-56271"/>
            <a:ext cx="7386709" cy="2349846"/>
          </a:xfrm>
          <a:noFill/>
        </p:spPr>
        <p:txBody>
          <a:bodyPr>
            <a:normAutofit/>
          </a:bodyPr>
          <a:lstStyle/>
          <a:p>
            <a:r>
              <a:rPr lang="en-US" sz="3600" b="1" dirty="0">
                <a:solidFill>
                  <a:schemeClr val="bg1"/>
                </a:solidFill>
                <a:latin typeface="Trajan Pro" charset="0"/>
                <a:ea typeface="Trajan Pro" charset="0"/>
                <a:cs typeface="Trajan Pro" charset="0"/>
              </a:rPr>
              <a:t>Validity</a:t>
            </a:r>
            <a:r>
              <a:rPr lang="en-US" sz="3600" dirty="0">
                <a:solidFill>
                  <a:schemeClr val="bg1"/>
                </a:solidFill>
                <a:latin typeface="Trajan Pro" charset="0"/>
                <a:ea typeface="Trajan Pro" charset="0"/>
                <a:cs typeface="Trajan Pro" charset="0"/>
              </a:rPr>
              <a:t> </a:t>
            </a:r>
          </a:p>
        </p:txBody>
      </p:sp>
      <p:sp>
        <p:nvSpPr>
          <p:cNvPr id="3" name="Content Placeholder 2">
            <a:extLst>
              <a:ext uri="{FF2B5EF4-FFF2-40B4-BE49-F238E27FC236}">
                <a16:creationId xmlns:a16="http://schemas.microsoft.com/office/drawing/2014/main" id="{E653C299-020C-454D-8C43-42E37870A715}"/>
              </a:ext>
            </a:extLst>
          </p:cNvPr>
          <p:cNvSpPr>
            <a:spLocks noGrp="1"/>
          </p:cNvSpPr>
          <p:nvPr>
            <p:ph idx="1"/>
          </p:nvPr>
        </p:nvSpPr>
        <p:spPr>
          <a:xfrm>
            <a:off x="4504267" y="2283659"/>
            <a:ext cx="7363177" cy="4351338"/>
          </a:xfrm>
        </p:spPr>
        <p:txBody>
          <a:bodyPr>
            <a:normAutofit lnSpcReduction="10000"/>
          </a:bodyPr>
          <a:lstStyle/>
          <a:p>
            <a:pPr marL="0" indent="0" algn="just">
              <a:buNone/>
            </a:pPr>
            <a:r>
              <a:rPr lang="en-US" sz="2200" dirty="0">
                <a:solidFill>
                  <a:schemeClr val="bg1"/>
                </a:solidFill>
              </a:rPr>
              <a:t>In epidemiology, validity refers to the </a:t>
            </a:r>
            <a:r>
              <a:rPr lang="en-US" sz="2200" b="1" dirty="0">
                <a:solidFill>
                  <a:schemeClr val="bg1"/>
                </a:solidFill>
              </a:rPr>
              <a:t>accuracy</a:t>
            </a:r>
            <a:r>
              <a:rPr lang="en-US" sz="2200" dirty="0">
                <a:solidFill>
                  <a:schemeClr val="bg1"/>
                </a:solidFill>
              </a:rPr>
              <a:t> and </a:t>
            </a:r>
            <a:r>
              <a:rPr lang="en-US" sz="2200" b="1" dirty="0">
                <a:solidFill>
                  <a:schemeClr val="bg1"/>
                </a:solidFill>
              </a:rPr>
              <a:t>precision</a:t>
            </a:r>
            <a:r>
              <a:rPr lang="en-US" sz="2200" dirty="0">
                <a:solidFill>
                  <a:schemeClr val="bg1"/>
                </a:solidFill>
              </a:rPr>
              <a:t> of the measure. </a:t>
            </a:r>
          </a:p>
          <a:p>
            <a:pPr marL="0" indent="0" algn="just">
              <a:buNone/>
            </a:pPr>
            <a:endParaRPr lang="en-US" sz="2200" dirty="0">
              <a:solidFill>
                <a:schemeClr val="bg1"/>
              </a:solidFill>
            </a:endParaRPr>
          </a:p>
          <a:p>
            <a:pPr marL="0" indent="0" algn="just">
              <a:buNone/>
            </a:pPr>
            <a:r>
              <a:rPr lang="en-US" sz="2200" dirty="0">
                <a:solidFill>
                  <a:schemeClr val="bg1"/>
                </a:solidFill>
              </a:rPr>
              <a:t>Imagine that we measure anxiety among a random sample of college freshman at a large university. </a:t>
            </a:r>
          </a:p>
          <a:p>
            <a:pPr algn="just"/>
            <a:r>
              <a:rPr lang="en-US" sz="2200" i="1" dirty="0">
                <a:solidFill>
                  <a:schemeClr val="bg1"/>
                </a:solidFill>
              </a:rPr>
              <a:t>Internal validity </a:t>
            </a:r>
            <a:r>
              <a:rPr lang="en-US" sz="2200" dirty="0">
                <a:solidFill>
                  <a:schemeClr val="bg1"/>
                </a:solidFill>
              </a:rPr>
              <a:t>refers to how well our measure accurately identified anxiety among participants.</a:t>
            </a:r>
          </a:p>
          <a:p>
            <a:pPr algn="just"/>
            <a:r>
              <a:rPr lang="en-US" sz="2200" i="1" dirty="0">
                <a:solidFill>
                  <a:schemeClr val="bg1"/>
                </a:solidFill>
              </a:rPr>
              <a:t>External validity </a:t>
            </a:r>
            <a:r>
              <a:rPr lang="en-US" sz="2200" dirty="0">
                <a:solidFill>
                  <a:schemeClr val="bg1"/>
                </a:solidFill>
              </a:rPr>
              <a:t>refers to the ability of the results to describe anxiety levels among all freshman at the university. </a:t>
            </a:r>
          </a:p>
          <a:p>
            <a:pPr algn="just"/>
            <a:endParaRPr lang="en-US" sz="2200" i="1" dirty="0">
              <a:solidFill>
                <a:schemeClr val="bg1"/>
              </a:solidFill>
            </a:endParaRPr>
          </a:p>
          <a:p>
            <a:pPr marL="0" indent="0" algn="just">
              <a:buNone/>
            </a:pPr>
            <a:r>
              <a:rPr lang="en-US" sz="2200" dirty="0">
                <a:solidFill>
                  <a:schemeClr val="bg1"/>
                </a:solidFill>
              </a:rPr>
              <a:t>Bias is systematic error and detracts from the validity of a measure</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794" y="5972198"/>
            <a:ext cx="1511610" cy="679268"/>
          </a:xfrm>
          <a:prstGeom prst="rect">
            <a:avLst/>
          </a:prstGeom>
        </p:spPr>
      </p:pic>
      <p:cxnSp>
        <p:nvCxnSpPr>
          <p:cNvPr id="11" name="Straight Connector 10"/>
          <p:cNvCxnSpPr/>
          <p:nvPr/>
        </p:nvCxnSpPr>
        <p:spPr>
          <a:xfrm flipH="1">
            <a:off x="4504267" y="2060656"/>
            <a:ext cx="76877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23333" y="4275667"/>
            <a:ext cx="2638778" cy="923330"/>
          </a:xfrm>
          <a:prstGeom prst="rect">
            <a:avLst/>
          </a:prstGeom>
          <a:solidFill>
            <a:srgbClr val="FFFFFF"/>
          </a:solidFill>
        </p:spPr>
        <p:txBody>
          <a:bodyPr wrap="square" rtlCol="0">
            <a:spAutoFit/>
          </a:bodyPr>
          <a:lstStyle/>
          <a:p>
            <a:r>
              <a:rPr lang="en-US" dirty="0"/>
              <a:t>Is the scale valid? Does it tell me the true weight of the person? </a:t>
            </a:r>
          </a:p>
        </p:txBody>
      </p:sp>
      <p:sp>
        <p:nvSpPr>
          <p:cNvPr id="12" name="TextBox 11">
            <a:extLst>
              <a:ext uri="{FF2B5EF4-FFF2-40B4-BE49-F238E27FC236}">
                <a16:creationId xmlns:a16="http://schemas.microsoft.com/office/drawing/2014/main" id="{E8AA3B20-B1E3-4FA9-894E-E7074E5A2AC8}"/>
              </a:ext>
            </a:extLst>
          </p:cNvPr>
          <p:cNvSpPr txBox="1"/>
          <p:nvPr/>
        </p:nvSpPr>
        <p:spPr>
          <a:xfrm>
            <a:off x="-3997569" y="1298882"/>
            <a:ext cx="2994416" cy="369332"/>
          </a:xfrm>
          <a:prstGeom prst="rect">
            <a:avLst/>
          </a:prstGeom>
          <a:solidFill>
            <a:srgbClr val="FFFFFF"/>
          </a:solidFill>
        </p:spPr>
        <p:txBody>
          <a:bodyPr wrap="square" rtlCol="0">
            <a:spAutoFit/>
          </a:bodyPr>
          <a:lstStyle/>
          <a:p>
            <a:r>
              <a:rPr lang="en-US" dirty="0"/>
              <a:t>Insert </a:t>
            </a:r>
            <a:r>
              <a:rPr lang="en-US" dirty="0" err="1"/>
              <a:t>graphi</a:t>
            </a:r>
            <a:r>
              <a:rPr lang="en-US" dirty="0"/>
              <a:t> of a scale </a:t>
            </a:r>
          </a:p>
        </p:txBody>
      </p:sp>
      <p:pic>
        <p:nvPicPr>
          <p:cNvPr id="13" name="Picture 2" descr="Bathroom Scale, Horizontal, Weight">
            <a:extLst>
              <a:ext uri="{FF2B5EF4-FFF2-40B4-BE49-F238E27FC236}">
                <a16:creationId xmlns:a16="http://schemas.microsoft.com/office/drawing/2014/main" id="{20AC6577-6584-45CB-9FF9-FADE26D445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159" y="540410"/>
            <a:ext cx="4429125"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970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052" cy="6858000"/>
          </a:xfrm>
          <a:prstGeom prst="rect">
            <a:avLst/>
          </a:prstGeom>
        </p:spPr>
      </p:pic>
      <p:sp>
        <p:nvSpPr>
          <p:cNvPr id="2" name="Title 1">
            <a:extLst>
              <a:ext uri="{FF2B5EF4-FFF2-40B4-BE49-F238E27FC236}">
                <a16:creationId xmlns:a16="http://schemas.microsoft.com/office/drawing/2014/main" id="{9CFBF47B-6571-40EC-A2E3-F3517EB9ABC5}"/>
              </a:ext>
            </a:extLst>
          </p:cNvPr>
          <p:cNvSpPr>
            <a:spLocks noGrp="1"/>
          </p:cNvSpPr>
          <p:nvPr>
            <p:ph type="title"/>
          </p:nvPr>
        </p:nvSpPr>
        <p:spPr>
          <a:xfrm>
            <a:off x="4504267" y="-56271"/>
            <a:ext cx="7386709" cy="2349846"/>
          </a:xfrm>
          <a:noFill/>
        </p:spPr>
        <p:txBody>
          <a:bodyPr>
            <a:normAutofit/>
          </a:bodyPr>
          <a:lstStyle/>
          <a:p>
            <a:r>
              <a:rPr lang="en-US" sz="3600" b="1" dirty="0">
                <a:solidFill>
                  <a:schemeClr val="bg1"/>
                </a:solidFill>
                <a:latin typeface="Trajan Pro" charset="0"/>
                <a:ea typeface="Trajan Pro" charset="0"/>
                <a:cs typeface="Trajan Pro" charset="0"/>
              </a:rPr>
              <a:t>Reliability</a:t>
            </a:r>
          </a:p>
        </p:txBody>
      </p:sp>
      <p:sp>
        <p:nvSpPr>
          <p:cNvPr id="3" name="Content Placeholder 2">
            <a:extLst>
              <a:ext uri="{FF2B5EF4-FFF2-40B4-BE49-F238E27FC236}">
                <a16:creationId xmlns:a16="http://schemas.microsoft.com/office/drawing/2014/main" id="{E653C299-020C-454D-8C43-42E37870A715}"/>
              </a:ext>
            </a:extLst>
          </p:cNvPr>
          <p:cNvSpPr>
            <a:spLocks noGrp="1"/>
          </p:cNvSpPr>
          <p:nvPr>
            <p:ph idx="1"/>
          </p:nvPr>
        </p:nvSpPr>
        <p:spPr>
          <a:xfrm>
            <a:off x="4504267" y="2283659"/>
            <a:ext cx="6851971" cy="4351338"/>
          </a:xfrm>
        </p:spPr>
        <p:txBody>
          <a:bodyPr>
            <a:normAutofit/>
          </a:bodyPr>
          <a:lstStyle/>
          <a:p>
            <a:pPr marL="0" indent="0" algn="just">
              <a:buNone/>
            </a:pPr>
            <a:r>
              <a:rPr lang="en-US" dirty="0">
                <a:solidFill>
                  <a:schemeClr val="bg1"/>
                </a:solidFill>
              </a:rPr>
              <a:t>In epidemiology, reliability refers to the ability of an instrument to give the same result on repeated measures. </a:t>
            </a:r>
          </a:p>
          <a:p>
            <a:pPr marL="0" indent="0" algn="just">
              <a:buNone/>
            </a:pPr>
            <a:endParaRPr lang="en-US" dirty="0">
              <a:solidFill>
                <a:schemeClr val="bg1"/>
              </a:solidFill>
            </a:endParaRPr>
          </a:p>
          <a:p>
            <a:pPr marL="0" indent="0" algn="just">
              <a:buNone/>
            </a:pPr>
            <a:r>
              <a:rPr lang="en-US" dirty="0">
                <a:solidFill>
                  <a:schemeClr val="bg1"/>
                </a:solidFill>
              </a:rPr>
              <a:t>Different tools for assessing reliability</a:t>
            </a:r>
          </a:p>
          <a:p>
            <a:pPr algn="just"/>
            <a:r>
              <a:rPr lang="en-US" dirty="0">
                <a:solidFill>
                  <a:schemeClr val="bg1"/>
                </a:solidFill>
              </a:rPr>
              <a:t>Examples: test-retest, inter-rater, parallel forms, spilt-half</a:t>
            </a:r>
          </a:p>
          <a:p>
            <a:pPr algn="just"/>
            <a:endParaRPr lang="en-US" dirty="0">
              <a:solidFill>
                <a:schemeClr val="bg1"/>
              </a:solidFill>
            </a:endParaRPr>
          </a:p>
          <a:p>
            <a:pPr marL="0" indent="0" algn="just">
              <a:buNone/>
            </a:pPr>
            <a:r>
              <a:rPr lang="en-US" dirty="0">
                <a:solidFill>
                  <a:schemeClr val="bg1"/>
                </a:solidFill>
              </a:rPr>
              <a:t>Challenges to assessing reliability </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794" y="5972198"/>
            <a:ext cx="1511610" cy="679268"/>
          </a:xfrm>
          <a:prstGeom prst="rect">
            <a:avLst/>
          </a:prstGeom>
        </p:spPr>
      </p:pic>
      <p:cxnSp>
        <p:nvCxnSpPr>
          <p:cNvPr id="11" name="Straight Connector 10"/>
          <p:cNvCxnSpPr/>
          <p:nvPr/>
        </p:nvCxnSpPr>
        <p:spPr>
          <a:xfrm flipH="1">
            <a:off x="4504267" y="2060656"/>
            <a:ext cx="76877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6890" y="2003778"/>
            <a:ext cx="2991554" cy="369332"/>
          </a:xfrm>
          <a:prstGeom prst="rect">
            <a:avLst/>
          </a:prstGeom>
          <a:solidFill>
            <a:srgbClr val="FFFFFF"/>
          </a:solidFill>
        </p:spPr>
        <p:txBody>
          <a:bodyPr wrap="square" rtlCol="0">
            <a:spAutoFit/>
          </a:bodyPr>
          <a:lstStyle/>
          <a:p>
            <a:r>
              <a:rPr lang="en-US" dirty="0"/>
              <a:t>Insert graphic of a scale </a:t>
            </a:r>
          </a:p>
        </p:txBody>
      </p:sp>
      <p:sp>
        <p:nvSpPr>
          <p:cNvPr id="8" name="TextBox 7"/>
          <p:cNvSpPr txBox="1"/>
          <p:nvPr/>
        </p:nvSpPr>
        <p:spPr>
          <a:xfrm>
            <a:off x="423333" y="3711223"/>
            <a:ext cx="2638778" cy="1200329"/>
          </a:xfrm>
          <a:prstGeom prst="rect">
            <a:avLst/>
          </a:prstGeom>
          <a:solidFill>
            <a:srgbClr val="FFFFFF"/>
          </a:solidFill>
        </p:spPr>
        <p:txBody>
          <a:bodyPr wrap="square" rtlCol="0">
            <a:spAutoFit/>
          </a:bodyPr>
          <a:lstStyle/>
          <a:p>
            <a:r>
              <a:rPr lang="en-US" dirty="0"/>
              <a:t>Is the scale reliable? Does it tell me the same weight each time assuming my weight doesn’t change? </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890" y="871936"/>
            <a:ext cx="2487345" cy="2377439"/>
          </a:xfrm>
          <a:prstGeom prst="rect">
            <a:avLst/>
          </a:prstGeom>
        </p:spPr>
      </p:pic>
    </p:spTree>
    <p:extLst>
      <p:ext uri="{BB962C8B-B14F-4D97-AF65-F5344CB8AC3E}">
        <p14:creationId xmlns:p14="http://schemas.microsoft.com/office/powerpoint/2010/main" val="632252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8" y="0"/>
            <a:ext cx="12188052" cy="6858000"/>
          </a:xfrm>
          <a:prstGeom prst="rect">
            <a:avLst/>
          </a:prstGeom>
        </p:spPr>
      </p:pic>
      <p:sp>
        <p:nvSpPr>
          <p:cNvPr id="2" name="Title 1">
            <a:extLst>
              <a:ext uri="{FF2B5EF4-FFF2-40B4-BE49-F238E27FC236}">
                <a16:creationId xmlns:a16="http://schemas.microsoft.com/office/drawing/2014/main" id="{9CFBF47B-6571-40EC-A2E3-F3517EB9ABC5}"/>
              </a:ext>
            </a:extLst>
          </p:cNvPr>
          <p:cNvSpPr>
            <a:spLocks noGrp="1"/>
          </p:cNvSpPr>
          <p:nvPr>
            <p:ph type="title"/>
          </p:nvPr>
        </p:nvSpPr>
        <p:spPr>
          <a:xfrm>
            <a:off x="4504267" y="-56271"/>
            <a:ext cx="7386709" cy="2349846"/>
          </a:xfrm>
          <a:noFill/>
        </p:spPr>
        <p:txBody>
          <a:bodyPr>
            <a:normAutofit/>
          </a:bodyPr>
          <a:lstStyle/>
          <a:p>
            <a:r>
              <a:rPr lang="en-US" sz="3600" b="1" dirty="0">
                <a:solidFill>
                  <a:schemeClr val="bg1"/>
                </a:solidFill>
                <a:latin typeface="Trajan Pro" charset="0"/>
                <a:ea typeface="Trajan Pro" charset="0"/>
                <a:cs typeface="Trajan Pro" charset="0"/>
              </a:rPr>
              <a:t>Many Types of Epidemiological Studies </a:t>
            </a:r>
          </a:p>
        </p:txBody>
      </p:sp>
      <p:sp>
        <p:nvSpPr>
          <p:cNvPr id="3" name="Content Placeholder 2">
            <a:extLst>
              <a:ext uri="{FF2B5EF4-FFF2-40B4-BE49-F238E27FC236}">
                <a16:creationId xmlns:a16="http://schemas.microsoft.com/office/drawing/2014/main" id="{E653C299-020C-454D-8C43-42E37870A715}"/>
              </a:ext>
            </a:extLst>
          </p:cNvPr>
          <p:cNvSpPr>
            <a:spLocks noGrp="1"/>
          </p:cNvSpPr>
          <p:nvPr>
            <p:ph idx="1"/>
          </p:nvPr>
        </p:nvSpPr>
        <p:spPr>
          <a:xfrm>
            <a:off x="4504267" y="2283659"/>
            <a:ext cx="7546622" cy="4351338"/>
          </a:xfrm>
        </p:spPr>
        <p:txBody>
          <a:bodyPr>
            <a:normAutofit fontScale="70000" lnSpcReduction="20000"/>
          </a:bodyPr>
          <a:lstStyle/>
          <a:p>
            <a:pPr marL="0" indent="0" algn="just">
              <a:buNone/>
            </a:pPr>
            <a:r>
              <a:rPr lang="en-US" dirty="0">
                <a:solidFill>
                  <a:schemeClr val="bg1"/>
                </a:solidFill>
              </a:rPr>
              <a:t>Experimental </a:t>
            </a:r>
          </a:p>
          <a:p>
            <a:pPr algn="just"/>
            <a:r>
              <a:rPr lang="en-US" dirty="0">
                <a:solidFill>
                  <a:schemeClr val="bg1"/>
                </a:solidFill>
              </a:rPr>
              <a:t>The researcher assigns study participants to a treatment group. </a:t>
            </a:r>
          </a:p>
          <a:p>
            <a:pPr marL="0" indent="0" algn="just">
              <a:buNone/>
            </a:pPr>
            <a:r>
              <a:rPr lang="en-US" dirty="0">
                <a:solidFill>
                  <a:schemeClr val="bg1"/>
                </a:solidFill>
              </a:rPr>
              <a:t>Observational </a:t>
            </a:r>
          </a:p>
          <a:p>
            <a:pPr algn="just"/>
            <a:r>
              <a:rPr lang="en-US" dirty="0">
                <a:solidFill>
                  <a:schemeClr val="bg1"/>
                </a:solidFill>
              </a:rPr>
              <a:t>The researcher passively observes the population. </a:t>
            </a:r>
          </a:p>
          <a:p>
            <a:pPr marL="0" indent="0" algn="just">
              <a:buNone/>
            </a:pPr>
            <a:r>
              <a:rPr lang="en-US" dirty="0">
                <a:solidFill>
                  <a:schemeClr val="bg1"/>
                </a:solidFill>
              </a:rPr>
              <a:t>Cohort</a:t>
            </a:r>
          </a:p>
          <a:p>
            <a:pPr algn="just"/>
            <a:r>
              <a:rPr lang="en-US" dirty="0">
                <a:solidFill>
                  <a:schemeClr val="bg1"/>
                </a:solidFill>
                <a:cs typeface="Calibri"/>
              </a:rPr>
              <a:t>A group of people with a common attribute or experience are observed over time.</a:t>
            </a:r>
            <a:endParaRPr lang="en-US" dirty="0">
              <a:solidFill>
                <a:schemeClr val="bg1"/>
              </a:solidFill>
            </a:endParaRPr>
          </a:p>
          <a:p>
            <a:pPr marL="0" indent="0" algn="just">
              <a:buNone/>
            </a:pPr>
            <a:r>
              <a:rPr lang="en-US" dirty="0">
                <a:solidFill>
                  <a:schemeClr val="bg1"/>
                </a:solidFill>
              </a:rPr>
              <a:t>Cross-sectional</a:t>
            </a:r>
          </a:p>
          <a:p>
            <a:pPr algn="just"/>
            <a:r>
              <a:rPr lang="en-US" dirty="0">
                <a:solidFill>
                  <a:schemeClr val="bg1"/>
                </a:solidFill>
              </a:rPr>
              <a:t>The researcher measures the exposure and outcome at a single point in time. </a:t>
            </a:r>
          </a:p>
          <a:p>
            <a:pPr marL="0" indent="0" algn="just">
              <a:buNone/>
            </a:pPr>
            <a:r>
              <a:rPr lang="en-US" dirty="0">
                <a:solidFill>
                  <a:schemeClr val="bg1"/>
                </a:solidFill>
              </a:rPr>
              <a:t>Ecological</a:t>
            </a:r>
          </a:p>
          <a:p>
            <a:pPr algn="just"/>
            <a:r>
              <a:rPr lang="en-US" dirty="0">
                <a:solidFill>
                  <a:schemeClr val="bg1"/>
                </a:solidFill>
              </a:rPr>
              <a:t>The researcher evaluates the relationship between the exposure and outcome using population-level data. </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794" y="5972198"/>
            <a:ext cx="1511610" cy="679268"/>
          </a:xfrm>
          <a:prstGeom prst="rect">
            <a:avLst/>
          </a:prstGeom>
        </p:spPr>
      </p:pic>
      <p:cxnSp>
        <p:nvCxnSpPr>
          <p:cNvPr id="11" name="Straight Connector 10"/>
          <p:cNvCxnSpPr/>
          <p:nvPr/>
        </p:nvCxnSpPr>
        <p:spPr>
          <a:xfrm flipH="1">
            <a:off x="4504267" y="2060656"/>
            <a:ext cx="76877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515555" y="6476999"/>
            <a:ext cx="6660445" cy="369332"/>
          </a:xfrm>
          <a:prstGeom prst="rect">
            <a:avLst/>
          </a:prstGeom>
          <a:noFill/>
        </p:spPr>
        <p:txBody>
          <a:bodyPr wrap="square" rtlCol="0">
            <a:spAutoFit/>
          </a:bodyPr>
          <a:lstStyle/>
          <a:p>
            <a:r>
              <a:rPr lang="en-US" dirty="0"/>
              <a:t>For additional information see: (</a:t>
            </a:r>
            <a:r>
              <a:rPr lang="en-US" dirty="0" err="1"/>
              <a:t>Aschengrau</a:t>
            </a:r>
            <a:r>
              <a:rPr lang="en-US" dirty="0"/>
              <a:t> and </a:t>
            </a:r>
            <a:r>
              <a:rPr lang="en-US" dirty="0" err="1"/>
              <a:t>Seage</a:t>
            </a:r>
            <a:r>
              <a:rPr lang="en-US" dirty="0"/>
              <a:t>, 2013)  </a:t>
            </a:r>
          </a:p>
        </p:txBody>
      </p:sp>
    </p:spTree>
    <p:extLst>
      <p:ext uri="{BB962C8B-B14F-4D97-AF65-F5344CB8AC3E}">
        <p14:creationId xmlns:p14="http://schemas.microsoft.com/office/powerpoint/2010/main" val="1281980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8" y="0"/>
            <a:ext cx="12188052" cy="6858000"/>
          </a:xfrm>
          <a:prstGeom prst="rect">
            <a:avLst/>
          </a:prstGeom>
        </p:spPr>
      </p:pic>
      <p:sp>
        <p:nvSpPr>
          <p:cNvPr id="2" name="Title 1">
            <a:extLst>
              <a:ext uri="{FF2B5EF4-FFF2-40B4-BE49-F238E27FC236}">
                <a16:creationId xmlns:a16="http://schemas.microsoft.com/office/drawing/2014/main" id="{9CFBF47B-6571-40EC-A2E3-F3517EB9ABC5}"/>
              </a:ext>
            </a:extLst>
          </p:cNvPr>
          <p:cNvSpPr>
            <a:spLocks noGrp="1"/>
          </p:cNvSpPr>
          <p:nvPr>
            <p:ph type="title"/>
          </p:nvPr>
        </p:nvSpPr>
        <p:spPr>
          <a:xfrm>
            <a:off x="4504267" y="-56271"/>
            <a:ext cx="7386709" cy="2349846"/>
          </a:xfrm>
          <a:noFill/>
        </p:spPr>
        <p:txBody>
          <a:bodyPr>
            <a:normAutofit/>
          </a:bodyPr>
          <a:lstStyle/>
          <a:p>
            <a:r>
              <a:rPr lang="en-US" sz="3600" b="1" dirty="0">
                <a:solidFill>
                  <a:schemeClr val="bg1"/>
                </a:solidFill>
                <a:latin typeface="Trajan Pro" charset="0"/>
                <a:ea typeface="Trajan Pro" charset="0"/>
                <a:cs typeface="Trajan Pro" charset="0"/>
              </a:rPr>
              <a:t>Scales and Indexes </a:t>
            </a:r>
          </a:p>
        </p:txBody>
      </p:sp>
      <p:sp>
        <p:nvSpPr>
          <p:cNvPr id="3" name="Content Placeholder 2">
            <a:extLst>
              <a:ext uri="{FF2B5EF4-FFF2-40B4-BE49-F238E27FC236}">
                <a16:creationId xmlns:a16="http://schemas.microsoft.com/office/drawing/2014/main" id="{E653C299-020C-454D-8C43-42E37870A715}"/>
              </a:ext>
            </a:extLst>
          </p:cNvPr>
          <p:cNvSpPr>
            <a:spLocks noGrp="1"/>
          </p:cNvSpPr>
          <p:nvPr>
            <p:ph idx="1"/>
          </p:nvPr>
        </p:nvSpPr>
        <p:spPr>
          <a:xfrm>
            <a:off x="4504267" y="2283659"/>
            <a:ext cx="6851971" cy="4351338"/>
          </a:xfrm>
        </p:spPr>
        <p:txBody>
          <a:bodyPr>
            <a:normAutofit/>
          </a:bodyPr>
          <a:lstStyle/>
          <a:p>
            <a:pPr marL="0" indent="0" algn="just">
              <a:buNone/>
            </a:pPr>
            <a:endParaRPr lang="en-US" dirty="0">
              <a:solidFill>
                <a:schemeClr val="bg1"/>
              </a:solidFill>
            </a:endParaRPr>
          </a:p>
          <a:p>
            <a:pPr algn="just"/>
            <a:endParaRPr lang="en-US" dirty="0">
              <a:solidFill>
                <a:schemeClr val="bg1"/>
              </a:solidFill>
            </a:endParaRPr>
          </a:p>
          <a:p>
            <a:pPr algn="just"/>
            <a:endParaRPr lang="en-US" dirty="0">
              <a:solidFill>
                <a:schemeClr val="bg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794" y="5972198"/>
            <a:ext cx="1511610" cy="679268"/>
          </a:xfrm>
          <a:prstGeom prst="rect">
            <a:avLst/>
          </a:prstGeom>
        </p:spPr>
      </p:pic>
      <p:cxnSp>
        <p:nvCxnSpPr>
          <p:cNvPr id="11" name="Straight Connector 10"/>
          <p:cNvCxnSpPr/>
          <p:nvPr/>
        </p:nvCxnSpPr>
        <p:spPr>
          <a:xfrm flipH="1">
            <a:off x="4504267" y="2060656"/>
            <a:ext cx="76877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487333" y="2483556"/>
            <a:ext cx="7591778" cy="4308872"/>
          </a:xfrm>
          <a:prstGeom prst="rect">
            <a:avLst/>
          </a:prstGeom>
          <a:noFill/>
        </p:spPr>
        <p:txBody>
          <a:bodyPr wrap="square" rtlCol="0">
            <a:spAutoFit/>
          </a:bodyPr>
          <a:lstStyle/>
          <a:p>
            <a:r>
              <a:rPr lang="en-US" sz="2000" dirty="0">
                <a:solidFill>
                  <a:schemeClr val="bg1"/>
                </a:solidFill>
              </a:rPr>
              <a:t>Measurement Scales</a:t>
            </a:r>
          </a:p>
          <a:p>
            <a:pPr marL="285750" indent="-285750">
              <a:buFont typeface="Arial"/>
              <a:buChar char="•"/>
            </a:pPr>
            <a:r>
              <a:rPr lang="en-US" dirty="0">
                <a:solidFill>
                  <a:schemeClr val="bg1"/>
                </a:solidFill>
              </a:rPr>
              <a:t>Used to measure an underlying variable or latent construct that is difficult to observe directly (e.g. depression)</a:t>
            </a:r>
          </a:p>
          <a:p>
            <a:pPr marL="285750" indent="-285750">
              <a:buFont typeface="Arial"/>
              <a:buChar char="•"/>
            </a:pPr>
            <a:r>
              <a:rPr lang="en-US" dirty="0">
                <a:solidFill>
                  <a:schemeClr val="bg1"/>
                </a:solidFill>
              </a:rPr>
              <a:t>Consist of a group of items that are combed to calculate a summary score indicative of a level of the latent construct</a:t>
            </a:r>
          </a:p>
          <a:p>
            <a:pPr marL="285750" indent="-285750">
              <a:buFont typeface="Arial"/>
              <a:buChar char="•"/>
            </a:pPr>
            <a:r>
              <a:rPr lang="en-US" dirty="0">
                <a:solidFill>
                  <a:schemeClr val="bg1"/>
                </a:solidFill>
              </a:rPr>
              <a:t>Careful development includes expert input to generate a pool of items that exhaust all aspects of a construct as well as statistical analysis to select the appropriate items and the appropriate number of items</a:t>
            </a:r>
          </a:p>
          <a:p>
            <a:pPr marL="285750" indent="-285750">
              <a:buFont typeface="Arial"/>
              <a:buChar char="•"/>
            </a:pPr>
            <a:r>
              <a:rPr lang="en-US" dirty="0">
                <a:solidFill>
                  <a:schemeClr val="bg1"/>
                </a:solidFill>
              </a:rPr>
              <a:t>Example: </a:t>
            </a:r>
            <a:r>
              <a:rPr lang="en-US" dirty="0">
                <a:solidFill>
                  <a:srgbClr val="FFFFFF"/>
                </a:solidFill>
                <a:hlinkClick r:id="rId5"/>
              </a:rPr>
              <a:t>Center for Epidemiologic Studies Depression Scale (CES-D), NIMH</a:t>
            </a:r>
            <a:endParaRPr lang="en-US" dirty="0">
              <a:solidFill>
                <a:srgbClr val="FFFFFF"/>
              </a:solidFill>
            </a:endParaRPr>
          </a:p>
          <a:p>
            <a:endParaRPr lang="en-US" dirty="0">
              <a:solidFill>
                <a:schemeClr val="bg1"/>
              </a:solidFill>
            </a:endParaRPr>
          </a:p>
          <a:p>
            <a:r>
              <a:rPr lang="en-US" sz="2000" dirty="0">
                <a:solidFill>
                  <a:schemeClr val="bg1"/>
                </a:solidFill>
              </a:rPr>
              <a:t>Index</a:t>
            </a:r>
          </a:p>
          <a:p>
            <a:pPr marL="285750" indent="-285750">
              <a:buFont typeface="Arial"/>
              <a:buChar char="•"/>
            </a:pPr>
            <a:r>
              <a:rPr lang="en-US" dirty="0">
                <a:solidFill>
                  <a:schemeClr val="bg1"/>
                </a:solidFill>
              </a:rPr>
              <a:t>An index is an instrument in which the various items contribute to a common outcome </a:t>
            </a:r>
          </a:p>
          <a:p>
            <a:pPr marL="285750" indent="-285750">
              <a:buFont typeface="Arial"/>
              <a:buChar char="•"/>
            </a:pPr>
            <a:r>
              <a:rPr lang="en-US" dirty="0">
                <a:solidFill>
                  <a:schemeClr val="bg1"/>
                </a:solidFill>
              </a:rPr>
              <a:t>Example: </a:t>
            </a:r>
            <a:r>
              <a:rPr lang="en-US" dirty="0">
                <a:solidFill>
                  <a:schemeClr val="bg1"/>
                </a:solidFill>
                <a:hlinkClick r:id="rId6"/>
              </a:rPr>
              <a:t>Addiction Severity Index</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724442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8" y="0"/>
            <a:ext cx="12188052" cy="6858000"/>
          </a:xfrm>
          <a:prstGeom prst="rect">
            <a:avLst/>
          </a:prstGeom>
        </p:spPr>
      </p:pic>
      <p:sp>
        <p:nvSpPr>
          <p:cNvPr id="2" name="Title 1">
            <a:extLst>
              <a:ext uri="{FF2B5EF4-FFF2-40B4-BE49-F238E27FC236}">
                <a16:creationId xmlns:a16="http://schemas.microsoft.com/office/drawing/2014/main" id="{9CFBF47B-6571-40EC-A2E3-F3517EB9ABC5}"/>
              </a:ext>
            </a:extLst>
          </p:cNvPr>
          <p:cNvSpPr>
            <a:spLocks noGrp="1"/>
          </p:cNvSpPr>
          <p:nvPr>
            <p:ph type="title"/>
          </p:nvPr>
        </p:nvSpPr>
        <p:spPr>
          <a:xfrm>
            <a:off x="4504267" y="-56271"/>
            <a:ext cx="7386709" cy="2349846"/>
          </a:xfrm>
          <a:noFill/>
        </p:spPr>
        <p:txBody>
          <a:bodyPr>
            <a:normAutofit/>
          </a:bodyPr>
          <a:lstStyle/>
          <a:p>
            <a:r>
              <a:rPr lang="en-US" sz="3600" b="1" dirty="0">
                <a:solidFill>
                  <a:schemeClr val="bg1"/>
                </a:solidFill>
                <a:latin typeface="Trajan Pro" charset="0"/>
                <a:ea typeface="Trajan Pro" charset="0"/>
                <a:cs typeface="Trajan Pro" charset="0"/>
              </a:rPr>
              <a:t>P-values, Confidence Intervals, and Statistical Significance </a:t>
            </a:r>
          </a:p>
        </p:txBody>
      </p:sp>
      <p:sp>
        <p:nvSpPr>
          <p:cNvPr id="3" name="Content Placeholder 2">
            <a:extLst>
              <a:ext uri="{FF2B5EF4-FFF2-40B4-BE49-F238E27FC236}">
                <a16:creationId xmlns:a16="http://schemas.microsoft.com/office/drawing/2014/main" id="{E653C299-020C-454D-8C43-42E37870A715}"/>
              </a:ext>
            </a:extLst>
          </p:cNvPr>
          <p:cNvSpPr>
            <a:spLocks noGrp="1"/>
          </p:cNvSpPr>
          <p:nvPr>
            <p:ph idx="1"/>
          </p:nvPr>
        </p:nvSpPr>
        <p:spPr>
          <a:xfrm>
            <a:off x="4504267" y="2283659"/>
            <a:ext cx="7687733" cy="4351338"/>
          </a:xfrm>
        </p:spPr>
        <p:txBody>
          <a:bodyPr>
            <a:normAutofit fontScale="85000" lnSpcReduction="20000"/>
          </a:bodyPr>
          <a:lstStyle/>
          <a:p>
            <a:pPr marL="0" indent="0" algn="just">
              <a:buNone/>
            </a:pPr>
            <a:r>
              <a:rPr lang="en-US" dirty="0">
                <a:solidFill>
                  <a:schemeClr val="bg1"/>
                </a:solidFill>
              </a:rPr>
              <a:t>P-values and statistical significance </a:t>
            </a:r>
          </a:p>
          <a:p>
            <a:pPr algn="just"/>
            <a:r>
              <a:rPr lang="en-US" dirty="0">
                <a:solidFill>
                  <a:schemeClr val="bg1"/>
                </a:solidFill>
              </a:rPr>
              <a:t>P-value is the probability of observing the study results or a more extreme finding/value</a:t>
            </a:r>
          </a:p>
          <a:p>
            <a:pPr algn="just"/>
            <a:r>
              <a:rPr lang="en-US" dirty="0">
                <a:solidFill>
                  <a:schemeClr val="bg1"/>
                </a:solidFill>
              </a:rPr>
              <a:t>Researchers commonly deem findings as “statistically significant” if the p-value is less than a pre-specified level (e.g. p&lt;0.05)</a:t>
            </a:r>
          </a:p>
          <a:p>
            <a:pPr algn="just"/>
            <a:r>
              <a:rPr lang="en-US" dirty="0">
                <a:solidFill>
                  <a:schemeClr val="bg1"/>
                </a:solidFill>
              </a:rPr>
              <a:t>The p-value is NOT the probability that the null hypothesis (i.e. no relationship between X and Y) is true</a:t>
            </a:r>
          </a:p>
          <a:p>
            <a:pPr marL="0" indent="0" algn="just">
              <a:buNone/>
            </a:pPr>
            <a:endParaRPr lang="en-US" dirty="0">
              <a:solidFill>
                <a:schemeClr val="bg1"/>
              </a:solidFill>
            </a:endParaRPr>
          </a:p>
          <a:p>
            <a:pPr marL="0" indent="0" algn="just">
              <a:buNone/>
            </a:pPr>
            <a:r>
              <a:rPr lang="en-US" dirty="0">
                <a:solidFill>
                  <a:schemeClr val="bg1"/>
                </a:solidFill>
              </a:rPr>
              <a:t>Confidence intervals </a:t>
            </a:r>
          </a:p>
          <a:p>
            <a:pPr algn="just"/>
            <a:r>
              <a:rPr lang="en-US" dirty="0">
                <a:solidFill>
                  <a:schemeClr val="bg1"/>
                </a:solidFill>
              </a:rPr>
              <a:t>If the study is repeated 100 times, the true measure of the association will fall within the confidence interval 95 out of 100 times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794" y="5972198"/>
            <a:ext cx="1511610" cy="679268"/>
          </a:xfrm>
          <a:prstGeom prst="rect">
            <a:avLst/>
          </a:prstGeom>
        </p:spPr>
      </p:pic>
      <p:cxnSp>
        <p:nvCxnSpPr>
          <p:cNvPr id="11" name="Straight Connector 10"/>
          <p:cNvCxnSpPr/>
          <p:nvPr/>
        </p:nvCxnSpPr>
        <p:spPr>
          <a:xfrm flipH="1">
            <a:off x="4504267" y="2060656"/>
            <a:ext cx="76877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67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8" y="0"/>
            <a:ext cx="12188052" cy="6858000"/>
          </a:xfrm>
          <a:prstGeom prst="rect">
            <a:avLst/>
          </a:prstGeom>
        </p:spPr>
      </p:pic>
      <p:sp>
        <p:nvSpPr>
          <p:cNvPr id="2" name="Title 1"/>
          <p:cNvSpPr>
            <a:spLocks noGrp="1"/>
          </p:cNvSpPr>
          <p:nvPr>
            <p:ph type="title"/>
          </p:nvPr>
        </p:nvSpPr>
        <p:spPr>
          <a:xfrm>
            <a:off x="491364" y="55729"/>
            <a:ext cx="8200697" cy="1325563"/>
          </a:xfrm>
        </p:spPr>
        <p:txBody>
          <a:bodyPr>
            <a:normAutofit/>
          </a:bodyPr>
          <a:lstStyle/>
          <a:p>
            <a:br>
              <a:rPr lang="en-US" sz="3600" b="1" dirty="0">
                <a:solidFill>
                  <a:srgbClr val="C00000"/>
                </a:solidFill>
                <a:latin typeface="Trajan Pro" charset="0"/>
                <a:ea typeface="Trajan Pro" charset="0"/>
                <a:cs typeface="Trajan Pro" charset="0"/>
              </a:rPr>
            </a:br>
            <a:r>
              <a:rPr lang="en-US" sz="3600" b="1" dirty="0">
                <a:solidFill>
                  <a:srgbClr val="C00000"/>
                </a:solidFill>
                <a:latin typeface="Trajan Pro" charset="0"/>
                <a:ea typeface="Trajan Pro" charset="0"/>
                <a:cs typeface="Trajan Pro" charset="0"/>
              </a:rPr>
              <a:t>Epidemiology Informs PHSW</a:t>
            </a:r>
          </a:p>
        </p:txBody>
      </p:sp>
      <p:sp>
        <p:nvSpPr>
          <p:cNvPr id="3" name="Content Placeholder 2"/>
          <p:cNvSpPr>
            <a:spLocks noGrp="1"/>
          </p:cNvSpPr>
          <p:nvPr>
            <p:ph idx="1"/>
          </p:nvPr>
        </p:nvSpPr>
        <p:spPr>
          <a:xfrm>
            <a:off x="112541" y="1521934"/>
            <a:ext cx="8326065" cy="5211972"/>
          </a:xfrm>
        </p:spPr>
        <p:txBody>
          <a:bodyPr>
            <a:normAutofit fontScale="85000" lnSpcReduction="20000"/>
          </a:bodyPr>
          <a:lstStyle/>
          <a:p>
            <a:pPr marL="57150" lvl="2" indent="0">
              <a:buNone/>
            </a:pPr>
            <a:r>
              <a:rPr lang="en-US" sz="2700" dirty="0">
                <a:latin typeface="Calibri "/>
                <a:ea typeface="Calibri Light" charset="0"/>
                <a:cs typeface="Calibri Light" charset="0"/>
              </a:rPr>
              <a:t>Epidemiology: </a:t>
            </a:r>
          </a:p>
          <a:p>
            <a:pPr marL="57150" lvl="2" indent="0">
              <a:buNone/>
            </a:pPr>
            <a:endParaRPr lang="en-US" sz="2700" dirty="0">
              <a:latin typeface="Calibri "/>
              <a:ea typeface="Calibri Light" charset="0"/>
              <a:cs typeface="Calibri Light" charset="0"/>
            </a:endParaRPr>
          </a:p>
          <a:p>
            <a:pPr marL="571500" lvl="2" indent="-514350">
              <a:buAutoNum type="arabicParenR"/>
            </a:pPr>
            <a:r>
              <a:rPr lang="en-US" sz="2700" b="1" dirty="0">
                <a:latin typeface="Calibri "/>
                <a:ea typeface="Calibri Light" charset="0"/>
                <a:cs typeface="Calibri Light" charset="0"/>
              </a:rPr>
              <a:t>Helps measure “person in environment” context of situations social workers encounter</a:t>
            </a:r>
            <a:r>
              <a:rPr lang="en-US" sz="2700" dirty="0">
                <a:latin typeface="Calibri "/>
                <a:ea typeface="Calibri Light" charset="0"/>
                <a:cs typeface="Calibri Light" charset="0"/>
              </a:rPr>
              <a:t> (e.g. How many youth have attempted suicide in a community?  Are rates elevated, &amp; compared to who? If so, what are our theories on causation?)</a:t>
            </a:r>
          </a:p>
          <a:p>
            <a:pPr marL="571500" lvl="2" indent="-514350">
              <a:buAutoNum type="arabicParenR"/>
            </a:pPr>
            <a:r>
              <a:rPr lang="en-US" sz="2700" b="1" dirty="0">
                <a:latin typeface="Calibri "/>
                <a:ea typeface="Calibri Light" charset="0"/>
                <a:cs typeface="Calibri Light" charset="0"/>
              </a:rPr>
              <a:t>Enables evaluation of risk and protective factors (</a:t>
            </a:r>
            <a:r>
              <a:rPr lang="en-US" sz="2700" dirty="0">
                <a:latin typeface="Calibri "/>
                <a:ea typeface="Calibri Light" charset="0"/>
                <a:cs typeface="Calibri Light" charset="0"/>
              </a:rPr>
              <a:t>Which groups of youth seem most at risk? What factors—such as family functioning or school context—seem protective against suicide attempts?) </a:t>
            </a:r>
          </a:p>
          <a:p>
            <a:pPr marL="571500" lvl="2" indent="-514350">
              <a:buAutoNum type="arabicParenR"/>
            </a:pPr>
            <a:r>
              <a:rPr lang="en-US" sz="2700" b="1" dirty="0">
                <a:latin typeface="Calibri "/>
                <a:ea typeface="Calibri Light" charset="0"/>
                <a:cs typeface="Calibri Light" charset="0"/>
              </a:rPr>
              <a:t>Frames the science of “what works”? </a:t>
            </a:r>
            <a:r>
              <a:rPr lang="en-US" sz="2700" dirty="0">
                <a:latin typeface="Calibri "/>
                <a:ea typeface="Calibri Light" charset="0"/>
                <a:cs typeface="Calibri Light" charset="0"/>
              </a:rPr>
              <a:t>(Involvement in sports may seem protective against suicide attempts, but after measuring, perhaps we find only for boys) </a:t>
            </a:r>
          </a:p>
          <a:p>
            <a:pPr marL="571500" lvl="2" indent="-514350">
              <a:buAutoNum type="arabicParenR"/>
            </a:pPr>
            <a:r>
              <a:rPr lang="en-US" sz="2700" b="1" dirty="0">
                <a:latin typeface="Calibri "/>
                <a:ea typeface="Calibri Light" charset="0"/>
                <a:cs typeface="Calibri Light" charset="0"/>
              </a:rPr>
              <a:t>Helps social workers understand complex, multiple levels of intervention interaction between individual, familial, community, societal health and illness </a:t>
            </a:r>
            <a:r>
              <a:rPr lang="en-US" sz="2700" dirty="0">
                <a:latin typeface="Calibri "/>
                <a:ea typeface="Calibri Light" charset="0"/>
                <a:cs typeface="Calibri Light" charset="0"/>
              </a:rPr>
              <a:t>(Suicide prevention only works when multiple levels of intervention are engaged: family AND school)</a:t>
            </a:r>
          </a:p>
          <a:p>
            <a:pPr marL="57150" lvl="2" indent="0">
              <a:buNone/>
            </a:pPr>
            <a:endParaRPr lang="en-US" sz="1800" dirty="0">
              <a:latin typeface="Calibri Light" charset="0"/>
              <a:ea typeface="Calibri Light" charset="0"/>
              <a:cs typeface="Calibri Light" charset="0"/>
            </a:endParaRPr>
          </a:p>
          <a:p>
            <a:endParaRPr lang="en-US" sz="1800" dirty="0">
              <a:latin typeface="Calibri Light" charset="0"/>
              <a:ea typeface="Calibri Light" charset="0"/>
              <a:cs typeface="Calibri Light"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1016" y="5845198"/>
            <a:ext cx="1511610" cy="679268"/>
          </a:xfrm>
          <a:prstGeom prst="rect">
            <a:avLst/>
          </a:prstGeom>
        </p:spPr>
      </p:pic>
      <p:cxnSp>
        <p:nvCxnSpPr>
          <p:cNvPr id="10" name="Straight Connector 9"/>
          <p:cNvCxnSpPr/>
          <p:nvPr/>
        </p:nvCxnSpPr>
        <p:spPr>
          <a:xfrm flipH="1">
            <a:off x="0" y="1397839"/>
            <a:ext cx="768773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902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052" cy="6858000"/>
          </a:xfrm>
          <a:prstGeom prst="rect">
            <a:avLst/>
          </a:prstGeom>
        </p:spPr>
      </p:pic>
      <p:sp>
        <p:nvSpPr>
          <p:cNvPr id="4" name="Title 3"/>
          <p:cNvSpPr>
            <a:spLocks noGrp="1"/>
          </p:cNvSpPr>
          <p:nvPr>
            <p:ph type="title"/>
          </p:nvPr>
        </p:nvSpPr>
        <p:spPr>
          <a:xfrm>
            <a:off x="4044136" y="295297"/>
            <a:ext cx="8607994" cy="1325563"/>
          </a:xfrm>
          <a:noFill/>
        </p:spPr>
        <p:txBody>
          <a:bodyPr>
            <a:normAutofit fontScale="90000"/>
          </a:bodyPr>
          <a:lstStyle/>
          <a:p>
            <a:r>
              <a:rPr lang="en-US" sz="3600" b="1" dirty="0">
                <a:solidFill>
                  <a:srgbClr val="C00000"/>
                </a:solidFill>
                <a:latin typeface="Trajan Pro" charset="0"/>
                <a:ea typeface="Trajan Pro" charset="0"/>
                <a:cs typeface="Trajan Pro" charset="0"/>
              </a:rPr>
              <a:t>Public Health Social Work &amp;</a:t>
            </a:r>
            <a:br>
              <a:rPr lang="en-US" sz="3600" b="1" dirty="0">
                <a:solidFill>
                  <a:srgbClr val="C00000"/>
                </a:solidFill>
                <a:latin typeface="Trajan Pro" charset="0"/>
                <a:ea typeface="Trajan Pro" charset="0"/>
                <a:cs typeface="Trajan Pro" charset="0"/>
              </a:rPr>
            </a:br>
            <a:r>
              <a:rPr lang="en-US" sz="3600" b="1" dirty="0">
                <a:solidFill>
                  <a:srgbClr val="C00000"/>
                </a:solidFill>
                <a:latin typeface="Trajan Pro" charset="0"/>
                <a:ea typeface="Trajan Pro" charset="0"/>
                <a:cs typeface="Trajan Pro" charset="0"/>
              </a:rPr>
              <a:t>Epidemiology </a:t>
            </a:r>
            <a:br>
              <a:rPr lang="en-US" sz="3600" dirty="0">
                <a:solidFill>
                  <a:srgbClr val="C00000"/>
                </a:solidFill>
                <a:latin typeface="Trajan Pro" charset="0"/>
                <a:ea typeface="Trajan Pro" charset="0"/>
                <a:cs typeface="Trajan Pro" charset="0"/>
              </a:rPr>
            </a:br>
            <a:endParaRPr lang="en-US" sz="3600" dirty="0">
              <a:solidFill>
                <a:srgbClr val="C00000"/>
              </a:solidFill>
              <a:latin typeface="Trajan Pro" charset="0"/>
              <a:ea typeface="Trajan Pro" charset="0"/>
              <a:cs typeface="Trajan Pro" charset="0"/>
            </a:endParaRPr>
          </a:p>
        </p:txBody>
      </p:sp>
      <p:sp>
        <p:nvSpPr>
          <p:cNvPr id="5" name="Content Placeholder 4"/>
          <p:cNvSpPr>
            <a:spLocks noGrp="1"/>
          </p:cNvSpPr>
          <p:nvPr>
            <p:ph idx="1"/>
          </p:nvPr>
        </p:nvSpPr>
        <p:spPr>
          <a:xfrm>
            <a:off x="4546470" y="1620860"/>
            <a:ext cx="7243031" cy="4351338"/>
          </a:xfrm>
        </p:spPr>
        <p:txBody>
          <a:bodyPr>
            <a:normAutofit fontScale="92500" lnSpcReduction="10000"/>
          </a:bodyPr>
          <a:lstStyle/>
          <a:p>
            <a:r>
              <a:rPr lang="en-US" sz="3600" dirty="0"/>
              <a:t>Public health social work (PHSW) is a sub-discipline within social work, as well as a unifying framework, for addressing major health issues, promoting health equity, &amp; improving conditions of well-being</a:t>
            </a:r>
          </a:p>
          <a:p>
            <a:r>
              <a:rPr lang="en-US" sz="1100" dirty="0"/>
              <a:t>(Cederbaum, Ross, Ruth &amp; Keefe, 2018)</a:t>
            </a:r>
          </a:p>
          <a:p>
            <a:r>
              <a:rPr lang="en-US" sz="3600" dirty="0"/>
              <a:t>PHSW relies upon multifaceted, wide-lens public health approaches, particularly epidemiology </a:t>
            </a:r>
            <a:r>
              <a:rPr lang="en-US" sz="1000" dirty="0"/>
              <a:t>(Ruth, Sisco, &amp; Marshall, 2016</a:t>
            </a:r>
            <a:r>
              <a:rPr lang="en-US" sz="1200" dirty="0"/>
              <a:t>) </a:t>
            </a:r>
            <a:endParaRPr lang="en-US" sz="48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794" y="5972198"/>
            <a:ext cx="1511610" cy="679268"/>
          </a:xfrm>
          <a:prstGeom prst="rect">
            <a:avLst/>
          </a:prstGeom>
        </p:spPr>
      </p:pic>
      <p:cxnSp>
        <p:nvCxnSpPr>
          <p:cNvPr id="11" name="Straight Connector 10"/>
          <p:cNvCxnSpPr/>
          <p:nvPr/>
        </p:nvCxnSpPr>
        <p:spPr>
          <a:xfrm flipH="1">
            <a:off x="4504267" y="1286933"/>
            <a:ext cx="768773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4656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8" y="0"/>
            <a:ext cx="12188052" cy="6858000"/>
          </a:xfrm>
          <a:prstGeom prst="rect">
            <a:avLst/>
          </a:prstGeom>
        </p:spPr>
      </p:pic>
      <p:sp>
        <p:nvSpPr>
          <p:cNvPr id="2" name="Title 1"/>
          <p:cNvSpPr>
            <a:spLocks noGrp="1"/>
          </p:cNvSpPr>
          <p:nvPr>
            <p:ph type="title"/>
          </p:nvPr>
        </p:nvSpPr>
        <p:spPr>
          <a:xfrm>
            <a:off x="491364" y="55729"/>
            <a:ext cx="8200697" cy="1325563"/>
          </a:xfrm>
        </p:spPr>
        <p:txBody>
          <a:bodyPr>
            <a:normAutofit/>
          </a:bodyPr>
          <a:lstStyle/>
          <a:p>
            <a:r>
              <a:rPr lang="en-US" sz="3600" b="1" dirty="0">
                <a:solidFill>
                  <a:srgbClr val="C00000"/>
                </a:solidFill>
                <a:latin typeface="Trajan Pro" charset="0"/>
                <a:ea typeface="Trajan Pro" charset="0"/>
                <a:cs typeface="Trajan Pro" charset="0"/>
              </a:rPr>
              <a:t>Suggestions:  How to Integrate Epidemiology into PHSW</a:t>
            </a:r>
          </a:p>
        </p:txBody>
      </p:sp>
      <p:sp>
        <p:nvSpPr>
          <p:cNvPr id="3" name="Content Placeholder 2"/>
          <p:cNvSpPr>
            <a:spLocks noGrp="1"/>
          </p:cNvSpPr>
          <p:nvPr>
            <p:ph idx="1"/>
          </p:nvPr>
        </p:nvSpPr>
        <p:spPr>
          <a:xfrm>
            <a:off x="491364" y="1529292"/>
            <a:ext cx="7098237" cy="4351338"/>
          </a:xfrm>
        </p:spPr>
        <p:txBody>
          <a:bodyPr>
            <a:normAutofit/>
          </a:bodyPr>
          <a:lstStyle/>
          <a:p>
            <a:pPr marL="914400" lvl="2" indent="0">
              <a:buNone/>
            </a:pPr>
            <a:endParaRPr lang="en-US" sz="1800" dirty="0">
              <a:latin typeface="Calibri "/>
              <a:ea typeface="Calibri Light" charset="0"/>
              <a:cs typeface="Calibri Light" charset="0"/>
            </a:endParaRPr>
          </a:p>
          <a:p>
            <a:pPr marL="914400" lvl="2" indent="0">
              <a:buNone/>
            </a:pPr>
            <a:endParaRPr lang="en-US" sz="1800" dirty="0">
              <a:latin typeface="Calibri "/>
              <a:ea typeface="Calibri Light" charset="0"/>
              <a:cs typeface="Calibri Light" charset="0"/>
            </a:endParaRPr>
          </a:p>
          <a:p>
            <a:pPr marL="914400" lvl="2" indent="0">
              <a:buNone/>
            </a:pPr>
            <a:r>
              <a:rPr lang="en-US" sz="1800" dirty="0">
                <a:latin typeface="Calibri "/>
                <a:ea typeface="Calibri Light" charset="0"/>
                <a:cs typeface="Calibri Light" charset="0"/>
              </a:rPr>
              <a:t>Use formal and informal epidemiology to estimate health and social issues in your agencies and communities; compare your  frequencies with other populations, and set health goals in your agency or community</a:t>
            </a:r>
          </a:p>
          <a:p>
            <a:pPr marL="914400" lvl="2" indent="0">
              <a:buNone/>
            </a:pPr>
            <a:endParaRPr lang="en-US" sz="1800" dirty="0">
              <a:latin typeface="Calibri "/>
              <a:ea typeface="Calibri Light" charset="0"/>
              <a:cs typeface="Calibri Light" charset="0"/>
            </a:endParaRPr>
          </a:p>
          <a:p>
            <a:pPr marL="914400" lvl="2" indent="0">
              <a:buNone/>
            </a:pPr>
            <a:r>
              <a:rPr lang="en-US" sz="1800" dirty="0">
                <a:latin typeface="Calibri "/>
                <a:ea typeface="Calibri Light" charset="0"/>
                <a:cs typeface="Calibri Light" charset="0"/>
              </a:rPr>
              <a:t>Use epidemiologic tools to assess the efficacy of social service programming on health and social outcomes</a:t>
            </a:r>
          </a:p>
          <a:p>
            <a:pPr marL="914400" lvl="2" indent="0">
              <a:buNone/>
            </a:pPr>
            <a:endParaRPr lang="en-US" sz="1800" dirty="0">
              <a:latin typeface="Calibri "/>
              <a:ea typeface="Calibri Light" charset="0"/>
              <a:cs typeface="Calibri Light" charset="0"/>
            </a:endParaRPr>
          </a:p>
          <a:p>
            <a:pPr marL="914400" lvl="2" indent="0">
              <a:buNone/>
            </a:pPr>
            <a:r>
              <a:rPr lang="en-US" sz="1800" dirty="0">
                <a:latin typeface="Calibri "/>
                <a:ea typeface="Calibri Light" charset="0"/>
                <a:cs typeface="Calibri Light" charset="0"/>
              </a:rPr>
              <a:t>Identify and utilize only those measurement scales and indexes that have been validated</a:t>
            </a:r>
          </a:p>
          <a:p>
            <a:pPr marL="914400" lvl="2" indent="0">
              <a:buNone/>
            </a:pPr>
            <a:endParaRPr lang="en-US" sz="1800" dirty="0">
              <a:latin typeface="Calibri "/>
              <a:ea typeface="Calibri Light" charset="0"/>
              <a:cs typeface="Calibri Light" charset="0"/>
            </a:endParaRPr>
          </a:p>
          <a:p>
            <a:pPr marL="914400" lvl="2" indent="0">
              <a:buNone/>
            </a:pPr>
            <a:r>
              <a:rPr lang="en-US" sz="1800" dirty="0">
                <a:latin typeface="Calibri "/>
                <a:ea typeface="Calibri Light" charset="0"/>
                <a:cs typeface="Calibri Light" charset="0"/>
              </a:rPr>
              <a:t>Draw upon epidemiologic research to identify target populations, population need, and efficacious interventions</a:t>
            </a:r>
          </a:p>
          <a:p>
            <a:endParaRPr lang="en-US" sz="1800" dirty="0">
              <a:latin typeface="Calibri Light" charset="0"/>
              <a:ea typeface="Calibri Light" charset="0"/>
              <a:cs typeface="Calibri Light"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794" y="5972198"/>
            <a:ext cx="1511610" cy="679268"/>
          </a:xfrm>
          <a:prstGeom prst="rect">
            <a:avLst/>
          </a:prstGeom>
        </p:spPr>
      </p:pic>
      <p:cxnSp>
        <p:nvCxnSpPr>
          <p:cNvPr id="10" name="Straight Connector 9"/>
          <p:cNvCxnSpPr/>
          <p:nvPr/>
        </p:nvCxnSpPr>
        <p:spPr>
          <a:xfrm flipH="1">
            <a:off x="0" y="1397839"/>
            <a:ext cx="768773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886" y="5271064"/>
            <a:ext cx="625426" cy="43690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536" y="4314929"/>
            <a:ext cx="585177" cy="549925"/>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6229" y="2177814"/>
            <a:ext cx="650484" cy="550999"/>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1536" y="3533103"/>
            <a:ext cx="596827" cy="575292"/>
          </a:xfrm>
          <a:prstGeom prst="rect">
            <a:avLst/>
          </a:prstGeom>
        </p:spPr>
      </p:pic>
    </p:spTree>
    <p:extLst>
      <p:ext uri="{BB962C8B-B14F-4D97-AF65-F5344CB8AC3E}">
        <p14:creationId xmlns:p14="http://schemas.microsoft.com/office/powerpoint/2010/main" val="3137023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8" y="0"/>
            <a:ext cx="12188052" cy="6858000"/>
          </a:xfrm>
          <a:prstGeom prst="rect">
            <a:avLst/>
          </a:prstGeom>
        </p:spPr>
      </p:pic>
      <p:sp>
        <p:nvSpPr>
          <p:cNvPr id="2" name="Title 1"/>
          <p:cNvSpPr>
            <a:spLocks noGrp="1"/>
          </p:cNvSpPr>
          <p:nvPr>
            <p:ph type="title"/>
          </p:nvPr>
        </p:nvSpPr>
        <p:spPr>
          <a:xfrm>
            <a:off x="491364" y="55729"/>
            <a:ext cx="8200697" cy="1325563"/>
          </a:xfrm>
        </p:spPr>
        <p:txBody>
          <a:bodyPr>
            <a:normAutofit/>
          </a:bodyPr>
          <a:lstStyle/>
          <a:p>
            <a:r>
              <a:rPr lang="en-US" sz="3600" b="1" dirty="0">
                <a:solidFill>
                  <a:srgbClr val="C00000"/>
                </a:solidFill>
                <a:latin typeface="Trajan Pro" charset="0"/>
                <a:ea typeface="Trajan Pro" charset="0"/>
                <a:cs typeface="Trajan Pro" charset="0"/>
              </a:rPr>
              <a:t>More Suggestions </a:t>
            </a:r>
          </a:p>
        </p:txBody>
      </p:sp>
      <p:sp>
        <p:nvSpPr>
          <p:cNvPr id="3" name="Content Placeholder 2"/>
          <p:cNvSpPr>
            <a:spLocks noGrp="1"/>
          </p:cNvSpPr>
          <p:nvPr>
            <p:ph idx="1"/>
          </p:nvPr>
        </p:nvSpPr>
        <p:spPr>
          <a:xfrm>
            <a:off x="491364" y="1825625"/>
            <a:ext cx="7098237" cy="4351338"/>
          </a:xfrm>
        </p:spPr>
        <p:txBody>
          <a:bodyPr>
            <a:normAutofit/>
          </a:bodyPr>
          <a:lstStyle/>
          <a:p>
            <a:pPr marL="914400" lvl="2" indent="0">
              <a:buNone/>
            </a:pPr>
            <a:r>
              <a:rPr lang="en-US" sz="1800" dirty="0">
                <a:latin typeface="Calibri Light" charset="0"/>
                <a:ea typeface="Calibri Light" charset="0"/>
                <a:cs typeface="Calibri Light" charset="0"/>
              </a:rPr>
              <a:t>Use qualitative data and clinical or field experience to guide epidemiologic data collection and interpretation.</a:t>
            </a:r>
          </a:p>
          <a:p>
            <a:pPr marL="914400" lvl="2" indent="0">
              <a:buNone/>
            </a:pPr>
            <a:endParaRPr lang="en-US" sz="1800" dirty="0">
              <a:latin typeface="Calibri Light" charset="0"/>
              <a:ea typeface="Calibri Light" charset="0"/>
              <a:cs typeface="Calibri Light" charset="0"/>
            </a:endParaRPr>
          </a:p>
          <a:p>
            <a:pPr marL="914400" lvl="2" indent="0">
              <a:buNone/>
            </a:pPr>
            <a:r>
              <a:rPr lang="en-US" sz="1800" dirty="0">
                <a:latin typeface="Calibri Light" charset="0"/>
                <a:ea typeface="Calibri Light" charset="0"/>
                <a:cs typeface="Calibri Light" charset="0"/>
              </a:rPr>
              <a:t>Identify limitations in existing research, evidence-based interventions, and tools in practice. Use this feedback to guide future investigations and program development. </a:t>
            </a:r>
          </a:p>
          <a:p>
            <a:pPr marL="914400" lvl="2" indent="0">
              <a:buNone/>
            </a:pPr>
            <a:endParaRPr lang="en-US" sz="1800" dirty="0">
              <a:latin typeface="Calibri Light" charset="0"/>
              <a:ea typeface="Calibri Light" charset="0"/>
              <a:cs typeface="Calibri Light" charset="0"/>
            </a:endParaRPr>
          </a:p>
          <a:p>
            <a:pPr marL="914400" lvl="2" indent="0">
              <a:buNone/>
            </a:pPr>
            <a:r>
              <a:rPr lang="en-US" sz="1800" dirty="0">
                <a:latin typeface="Calibri Light" charset="0"/>
                <a:ea typeface="Calibri Light" charset="0"/>
                <a:cs typeface="Calibri Light" charset="0"/>
              </a:rPr>
              <a:t>Use clinical and field knowledge to identify priorities for the local and national research agendas. </a:t>
            </a:r>
          </a:p>
          <a:p>
            <a:pPr marL="914400" lvl="2" indent="0">
              <a:buNone/>
            </a:pPr>
            <a:endParaRPr lang="en-US" sz="1800" dirty="0">
              <a:latin typeface="Calibri Light" charset="0"/>
              <a:ea typeface="Calibri Light" charset="0"/>
              <a:cs typeface="Calibri Light" charset="0"/>
            </a:endParaRPr>
          </a:p>
          <a:p>
            <a:pPr marL="914400" lvl="2" indent="0">
              <a:buNone/>
            </a:pPr>
            <a:r>
              <a:rPr lang="en-US" sz="1800" dirty="0">
                <a:latin typeface="Calibri Light" charset="0"/>
                <a:ea typeface="Calibri Light" charset="0"/>
                <a:cs typeface="Calibri Light" charset="0"/>
              </a:rPr>
              <a:t>Foster relations between communities and epidemiologic researchers encouraging community participation and leadership in local research. </a:t>
            </a:r>
          </a:p>
          <a:p>
            <a:endParaRPr lang="en-US" sz="1800" dirty="0">
              <a:latin typeface="Calibri Light" charset="0"/>
              <a:ea typeface="Calibri Light" charset="0"/>
              <a:cs typeface="Calibri Light"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794" y="5972198"/>
            <a:ext cx="1511610" cy="679268"/>
          </a:xfrm>
          <a:prstGeom prst="rect">
            <a:avLst/>
          </a:prstGeom>
        </p:spPr>
      </p:pic>
      <p:cxnSp>
        <p:nvCxnSpPr>
          <p:cNvPr id="10" name="Straight Connector 9"/>
          <p:cNvCxnSpPr/>
          <p:nvPr/>
        </p:nvCxnSpPr>
        <p:spPr>
          <a:xfrm flipH="1">
            <a:off x="0" y="1397839"/>
            <a:ext cx="768773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135" y="3750136"/>
            <a:ext cx="585177" cy="549925"/>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828" y="1848522"/>
            <a:ext cx="650484" cy="550999"/>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9886" y="2805059"/>
            <a:ext cx="596827" cy="575292"/>
          </a:xfrm>
          <a:prstGeom prst="rect">
            <a:avLst/>
          </a:prstGeom>
        </p:spPr>
      </p:pic>
      <p:pic>
        <p:nvPicPr>
          <p:cNvPr id="15" name="Picture 14">
            <a:extLst>
              <a:ext uri="{FF2B5EF4-FFF2-40B4-BE49-F238E27FC236}">
                <a16:creationId xmlns:a16="http://schemas.microsoft.com/office/drawing/2014/main" id="{6928F4EC-0F27-4A67-8594-E8AE4DA4CF6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828" y="4649970"/>
            <a:ext cx="771676" cy="810191"/>
          </a:xfrm>
          <a:prstGeom prst="rect">
            <a:avLst/>
          </a:prstGeom>
        </p:spPr>
      </p:pic>
    </p:spTree>
    <p:extLst>
      <p:ext uri="{BB962C8B-B14F-4D97-AF65-F5344CB8AC3E}">
        <p14:creationId xmlns:p14="http://schemas.microsoft.com/office/powerpoint/2010/main" val="1735777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052" cy="6858000"/>
          </a:xfrm>
          <a:prstGeom prst="rect">
            <a:avLst/>
          </a:prstGeom>
        </p:spPr>
      </p:pic>
      <p:sp>
        <p:nvSpPr>
          <p:cNvPr id="2" name="Title 1"/>
          <p:cNvSpPr>
            <a:spLocks noGrp="1"/>
          </p:cNvSpPr>
          <p:nvPr>
            <p:ph type="title"/>
          </p:nvPr>
        </p:nvSpPr>
        <p:spPr>
          <a:xfrm>
            <a:off x="4580205" y="55729"/>
            <a:ext cx="7433604" cy="1325563"/>
          </a:xfrm>
        </p:spPr>
        <p:txBody>
          <a:bodyPr>
            <a:normAutofit/>
          </a:bodyPr>
          <a:lstStyle/>
          <a:p>
            <a:r>
              <a:rPr lang="en-US" sz="3600" dirty="0">
                <a:solidFill>
                  <a:schemeClr val="bg1"/>
                </a:solidFill>
                <a:latin typeface="Trajan Pro" charset="0"/>
                <a:ea typeface="Trajan Pro" charset="0"/>
                <a:cs typeface="Trajan Pro" charset="0"/>
              </a:rPr>
              <a:t>References </a:t>
            </a:r>
          </a:p>
        </p:txBody>
      </p:sp>
      <p:sp>
        <p:nvSpPr>
          <p:cNvPr id="3" name="Content Placeholder 2"/>
          <p:cNvSpPr>
            <a:spLocks noGrp="1"/>
          </p:cNvSpPr>
          <p:nvPr>
            <p:ph idx="1"/>
          </p:nvPr>
        </p:nvSpPr>
        <p:spPr>
          <a:xfrm>
            <a:off x="4687796" y="1340556"/>
            <a:ext cx="6130260" cy="5517443"/>
          </a:xfrm>
        </p:spPr>
        <p:txBody>
          <a:bodyPr>
            <a:normAutofit fontScale="92500" lnSpcReduction="20000"/>
          </a:bodyPr>
          <a:lstStyle/>
          <a:p>
            <a:pPr marL="342900" indent="-342900">
              <a:buAutoNum type="arabicPeriod"/>
            </a:pPr>
            <a:r>
              <a:rPr lang="en-US" sz="1800" dirty="0">
                <a:solidFill>
                  <a:srgbClr val="FFFFFF"/>
                </a:solidFill>
              </a:rPr>
              <a:t>Last JM, editor. Dictionary of epidemiology. 4th ed. New York: Oxford University Press; 2001. p. 61.</a:t>
            </a:r>
          </a:p>
          <a:p>
            <a:pPr marL="342900" indent="-342900">
              <a:buFont typeface="Arial" panose="020B0604020202020204" pitchFamily="34" charset="0"/>
              <a:buAutoNum type="arabicPeriod"/>
            </a:pPr>
            <a:r>
              <a:rPr lang="en-US" sz="1800" dirty="0">
                <a:solidFill>
                  <a:srgbClr val="FFFFFF"/>
                </a:solidFill>
              </a:rPr>
              <a:t>Rothman, K. J., Greenland, S., &amp; Lash, T. L. (2008). Modern epidemiology. </a:t>
            </a:r>
          </a:p>
          <a:p>
            <a:pPr marL="342900" indent="-342900">
              <a:buFont typeface="Arial" panose="020B0604020202020204" pitchFamily="34" charset="0"/>
              <a:buAutoNum type="arabicPeriod"/>
            </a:pPr>
            <a:r>
              <a:rPr lang="en-US" sz="1800" dirty="0">
                <a:solidFill>
                  <a:srgbClr val="FFFFFF"/>
                </a:solidFill>
              </a:rPr>
              <a:t>Stone, D. M., Simon, T. R., Fowler, K. A., </a:t>
            </a:r>
            <a:r>
              <a:rPr lang="en-US" sz="1800" dirty="0" err="1">
                <a:solidFill>
                  <a:srgbClr val="FFFFFF"/>
                </a:solidFill>
              </a:rPr>
              <a:t>Kegler</a:t>
            </a:r>
            <a:r>
              <a:rPr lang="en-US" sz="1800" dirty="0">
                <a:solidFill>
                  <a:srgbClr val="FFFFFF"/>
                </a:solidFill>
              </a:rPr>
              <a:t>, S. R., Yuan, K., Holland, K. M., ... &amp; Crosby, A. E. (2018). Vital Signs: Trends in State Suicide Rates—United States, 1999–2016 and Circumstances Contributing to Suicide—27 States, 2015. </a:t>
            </a:r>
            <a:r>
              <a:rPr lang="en-US" sz="1800" i="1" dirty="0">
                <a:solidFill>
                  <a:srgbClr val="FFFFFF"/>
                </a:solidFill>
              </a:rPr>
              <a:t>Morbidity and Mortality Weekly Report</a:t>
            </a:r>
            <a:r>
              <a:rPr lang="en-US" sz="1800" dirty="0">
                <a:solidFill>
                  <a:srgbClr val="FFFFFF"/>
                </a:solidFill>
              </a:rPr>
              <a:t>, </a:t>
            </a:r>
            <a:r>
              <a:rPr lang="en-US" sz="1800" i="1" dirty="0">
                <a:solidFill>
                  <a:srgbClr val="FFFFFF"/>
                </a:solidFill>
              </a:rPr>
              <a:t>67</a:t>
            </a:r>
            <a:r>
              <a:rPr lang="en-US" sz="1800" dirty="0">
                <a:solidFill>
                  <a:srgbClr val="FFFFFF"/>
                </a:solidFill>
              </a:rPr>
              <a:t>(22), 617.</a:t>
            </a:r>
          </a:p>
          <a:p>
            <a:pPr marL="342900" indent="-342900">
              <a:buFont typeface="Arial" panose="020B0604020202020204" pitchFamily="34" charset="0"/>
              <a:buAutoNum type="arabicPeriod"/>
            </a:pPr>
            <a:r>
              <a:rPr lang="en-US" sz="1800" dirty="0">
                <a:solidFill>
                  <a:srgbClr val="FFFFFF"/>
                </a:solidFill>
              </a:rPr>
              <a:t>Krieger, N. (2011). </a:t>
            </a:r>
            <a:r>
              <a:rPr lang="en-US" sz="1800" i="1" dirty="0">
                <a:solidFill>
                  <a:srgbClr val="FFFFFF"/>
                </a:solidFill>
              </a:rPr>
              <a:t>Epidemiology and the people's health: theory and context</a:t>
            </a:r>
            <a:r>
              <a:rPr lang="en-US" sz="1800" dirty="0">
                <a:solidFill>
                  <a:srgbClr val="FFFFFF"/>
                </a:solidFill>
              </a:rPr>
              <a:t>. Oxford University Press.</a:t>
            </a:r>
            <a:r>
              <a:rPr lang="en-US" sz="1800" dirty="0">
                <a:solidFill>
                  <a:srgbClr val="FFFFFF"/>
                </a:solidFill>
                <a:latin typeface="Calibri Light" charset="0"/>
                <a:ea typeface="Calibri Light" charset="0"/>
                <a:cs typeface="Calibri Light" charset="0"/>
              </a:rPr>
              <a:t>  </a:t>
            </a:r>
          </a:p>
          <a:p>
            <a:pPr marL="342900" indent="-342900">
              <a:buFont typeface="Arial" panose="020B0604020202020204" pitchFamily="34" charset="0"/>
              <a:buAutoNum type="arabicPeriod"/>
            </a:pPr>
            <a:r>
              <a:rPr lang="en-US" sz="1800" dirty="0">
                <a:solidFill>
                  <a:schemeClr val="bg1"/>
                </a:solidFill>
              </a:rPr>
              <a:t>Child Trends. (2016). </a:t>
            </a:r>
            <a:r>
              <a:rPr lang="en-US" sz="1800" i="1" dirty="0">
                <a:solidFill>
                  <a:schemeClr val="bg1"/>
                </a:solidFill>
              </a:rPr>
              <a:t>Child maltreatment: Indicators of child and youth </a:t>
            </a:r>
            <a:r>
              <a:rPr lang="en-US" sz="1800" i="1" dirty="0">
                <a:solidFill>
                  <a:srgbClr val="FFFFFF"/>
                </a:solidFill>
              </a:rPr>
              <a:t>well-being</a:t>
            </a:r>
            <a:r>
              <a:rPr lang="en-US" sz="1800" dirty="0">
                <a:solidFill>
                  <a:srgbClr val="FFFFFF"/>
                </a:solidFill>
              </a:rPr>
              <a:t>. Retrieved from </a:t>
            </a:r>
            <a:r>
              <a:rPr lang="en-US" sz="1800" dirty="0">
                <a:solidFill>
                  <a:schemeClr val="bg1"/>
                </a:solidFill>
                <a:hlinkClick r:id="rId4"/>
              </a:rPr>
              <a:t>https://www.childtrends.org/wp-content/uploads/2016/09/40_Child_Maltreatment.pdf</a:t>
            </a:r>
            <a:endParaRPr lang="en-US" sz="1800" dirty="0">
              <a:solidFill>
                <a:schemeClr val="bg1"/>
              </a:solidFill>
            </a:endParaRPr>
          </a:p>
          <a:p>
            <a:pPr marL="342900" indent="-342900">
              <a:buFont typeface="Arial" panose="020B0604020202020204" pitchFamily="34" charset="0"/>
              <a:buAutoNum type="arabicPeriod"/>
            </a:pPr>
            <a:r>
              <a:rPr lang="en-US" sz="1800" dirty="0">
                <a:solidFill>
                  <a:schemeClr val="bg1"/>
                </a:solidFill>
              </a:rPr>
              <a:t>Annual Update of the HHS Poverty Guidelines; </a:t>
            </a:r>
            <a:r>
              <a:rPr lang="is-IS" sz="1800" dirty="0">
                <a:solidFill>
                  <a:srgbClr val="FFFFFF"/>
                </a:solidFill>
              </a:rPr>
              <a:t>HHS Notice. </a:t>
            </a:r>
            <a:r>
              <a:rPr lang="en-US" sz="1800" dirty="0">
                <a:solidFill>
                  <a:srgbClr val="FFFFFF"/>
                </a:solidFill>
              </a:rPr>
              <a:t>Fed. Reg. Vol. 83, No. 12 (January 18, 2018). </a:t>
            </a:r>
          </a:p>
          <a:p>
            <a:pPr marL="342900" indent="-342900">
              <a:buFont typeface="Arial" panose="020B0604020202020204" pitchFamily="34" charset="0"/>
              <a:buAutoNum type="arabicPeriod"/>
            </a:pPr>
            <a:r>
              <a:rPr lang="en-US" sz="1800" dirty="0">
                <a:solidFill>
                  <a:srgbClr val="FFFFFF"/>
                </a:solidFill>
              </a:rPr>
              <a:t>United States. (1978). </a:t>
            </a:r>
            <a:r>
              <a:rPr lang="en-US" sz="1800" i="1" dirty="0">
                <a:solidFill>
                  <a:srgbClr val="FFFFFF"/>
                </a:solidFill>
              </a:rPr>
              <a:t>The Belmont report: Ethical principles and guidelines for the protection of human subjects of research</a:t>
            </a:r>
            <a:r>
              <a:rPr lang="en-US" sz="1800" dirty="0">
                <a:solidFill>
                  <a:srgbClr val="FFFFFF"/>
                </a:solidFill>
              </a:rPr>
              <a:t>. Bethesda, Md.: The Commission. </a:t>
            </a:r>
          </a:p>
          <a:p>
            <a:pPr marL="342900" indent="-342900">
              <a:buFont typeface="Arial" panose="020B0604020202020204" pitchFamily="34" charset="0"/>
              <a:buAutoNum type="arabicPeriod"/>
            </a:pPr>
            <a:r>
              <a:rPr lang="en-US" sz="1600" dirty="0" err="1">
                <a:solidFill>
                  <a:srgbClr val="FFFFFF"/>
                </a:solidFill>
              </a:rPr>
              <a:t>Aschengrau</a:t>
            </a:r>
            <a:r>
              <a:rPr lang="en-US" sz="1600" dirty="0">
                <a:solidFill>
                  <a:srgbClr val="FFFFFF"/>
                </a:solidFill>
              </a:rPr>
              <a:t>, A., &amp; </a:t>
            </a:r>
            <a:r>
              <a:rPr lang="en-US" sz="1600" dirty="0" err="1">
                <a:solidFill>
                  <a:srgbClr val="FFFFFF"/>
                </a:solidFill>
              </a:rPr>
              <a:t>Seage</a:t>
            </a:r>
            <a:r>
              <a:rPr lang="en-US" sz="1600" dirty="0">
                <a:solidFill>
                  <a:srgbClr val="FFFFFF"/>
                </a:solidFill>
              </a:rPr>
              <a:t>, G. R. (2013). </a:t>
            </a:r>
            <a:r>
              <a:rPr lang="en-US" sz="1600" i="1" dirty="0">
                <a:solidFill>
                  <a:srgbClr val="FFFFFF"/>
                </a:solidFill>
              </a:rPr>
              <a:t>Essentials of epidemiology in public health</a:t>
            </a:r>
            <a:r>
              <a:rPr lang="en-US" sz="1600" dirty="0">
                <a:solidFill>
                  <a:srgbClr val="FFFFFF"/>
                </a:solidFill>
              </a:rPr>
              <a:t>. Jones &amp; Bartlett Publishers.</a:t>
            </a:r>
          </a:p>
          <a:p>
            <a:pPr marL="342900" indent="-342900">
              <a:buFont typeface="Arial" panose="020B0604020202020204" pitchFamily="34" charset="0"/>
              <a:buAutoNum type="arabicPeriod"/>
            </a:pPr>
            <a:r>
              <a:rPr lang="en-US" sz="1600" dirty="0">
                <a:solidFill>
                  <a:schemeClr val="bg1"/>
                </a:solidFill>
              </a:rPr>
              <a:t>Addams, J. (1990). </a:t>
            </a:r>
            <a:r>
              <a:rPr lang="en-US" sz="1600" i="1" dirty="0">
                <a:solidFill>
                  <a:schemeClr val="bg1"/>
                </a:solidFill>
              </a:rPr>
              <a:t>Twenty Years at Hull-house, with Autobiographical Notes. </a:t>
            </a:r>
            <a:r>
              <a:rPr lang="en-US" sz="1600" dirty="0">
                <a:solidFill>
                  <a:schemeClr val="bg1"/>
                </a:solidFill>
              </a:rPr>
              <a:t>New York, The Macmillan Company. </a:t>
            </a:r>
          </a:p>
          <a:p>
            <a:pPr marL="342900" indent="-342900">
              <a:buFont typeface="Arial" panose="020B0604020202020204" pitchFamily="34" charset="0"/>
              <a:buAutoNum type="arabicPeriod"/>
            </a:pPr>
            <a:endParaRPr lang="en-US" sz="1600" dirty="0">
              <a:solidFill>
                <a:srgbClr val="FFFFFF"/>
              </a:solidFill>
            </a:endParaRPr>
          </a:p>
          <a:p>
            <a:pPr marL="342900" indent="-342900">
              <a:buFont typeface="Arial" panose="020B0604020202020204" pitchFamily="34" charset="0"/>
              <a:buAutoNum type="arabicPeriod"/>
            </a:pPr>
            <a:endParaRPr lang="en-US" sz="1600" dirty="0">
              <a:solidFill>
                <a:srgbClr val="FFFFFF"/>
              </a:solidFill>
            </a:endParaRPr>
          </a:p>
          <a:p>
            <a:pPr marL="342900" indent="-342900">
              <a:buFont typeface="Arial" panose="020B0604020202020204" pitchFamily="34" charset="0"/>
              <a:buAutoNum type="arabicPeriod"/>
            </a:pPr>
            <a:endParaRPr lang="en-US" sz="1800" dirty="0">
              <a:solidFill>
                <a:srgbClr val="FFFFFF"/>
              </a:solidFill>
            </a:endParaRPr>
          </a:p>
          <a:p>
            <a:pPr marL="342900" indent="-342900">
              <a:buFont typeface="Arial" panose="020B0604020202020204" pitchFamily="34" charset="0"/>
              <a:buAutoNum type="arabicPeriod"/>
            </a:pPr>
            <a:endParaRPr lang="en-US" sz="1800" dirty="0">
              <a:solidFill>
                <a:srgbClr val="FFFFFF"/>
              </a:solidFill>
            </a:endParaRPr>
          </a:p>
          <a:p>
            <a:pPr marL="342900" indent="-342900">
              <a:buAutoNum type="arabicPeriod"/>
            </a:pPr>
            <a:endParaRPr lang="en-US" sz="1800" dirty="0">
              <a:solidFill>
                <a:srgbClr val="FFFFFF"/>
              </a:solidFill>
              <a:latin typeface="+mj-lt"/>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794" y="5972198"/>
            <a:ext cx="1511610" cy="679268"/>
          </a:xfrm>
          <a:prstGeom prst="rect">
            <a:avLst/>
          </a:prstGeom>
        </p:spPr>
      </p:pic>
      <p:cxnSp>
        <p:nvCxnSpPr>
          <p:cNvPr id="10" name="Straight Connector 9"/>
          <p:cNvCxnSpPr/>
          <p:nvPr/>
        </p:nvCxnSpPr>
        <p:spPr>
          <a:xfrm flipH="1">
            <a:off x="4504267" y="1286933"/>
            <a:ext cx="76877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107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8" y="55729"/>
            <a:ext cx="12188052" cy="6858000"/>
          </a:xfrm>
          <a:prstGeom prst="rect">
            <a:avLst/>
          </a:prstGeom>
        </p:spPr>
      </p:pic>
      <p:sp>
        <p:nvSpPr>
          <p:cNvPr id="2" name="Title 1"/>
          <p:cNvSpPr>
            <a:spLocks noGrp="1"/>
          </p:cNvSpPr>
          <p:nvPr>
            <p:ph type="title"/>
          </p:nvPr>
        </p:nvSpPr>
        <p:spPr>
          <a:xfrm>
            <a:off x="491364" y="55729"/>
            <a:ext cx="8200697" cy="1325563"/>
          </a:xfrm>
        </p:spPr>
        <p:txBody>
          <a:bodyPr>
            <a:normAutofit/>
          </a:bodyPr>
          <a:lstStyle/>
          <a:p>
            <a:r>
              <a:rPr lang="en-US" sz="3600" b="1" dirty="0">
                <a:solidFill>
                  <a:srgbClr val="C00000"/>
                </a:solidFill>
                <a:latin typeface="Trajan Pro" charset="0"/>
                <a:ea typeface="Trajan Pro" charset="0"/>
                <a:cs typeface="Trajan Pro" charset="0"/>
              </a:rPr>
              <a:t>About the Author	</a:t>
            </a:r>
          </a:p>
        </p:txBody>
      </p:sp>
      <p:sp>
        <p:nvSpPr>
          <p:cNvPr id="3" name="Content Placeholder 2"/>
          <p:cNvSpPr>
            <a:spLocks noGrp="1"/>
          </p:cNvSpPr>
          <p:nvPr>
            <p:ph idx="1"/>
          </p:nvPr>
        </p:nvSpPr>
        <p:spPr>
          <a:xfrm>
            <a:off x="491364" y="1825625"/>
            <a:ext cx="7098237" cy="4351338"/>
          </a:xfrm>
        </p:spPr>
        <p:txBody>
          <a:bodyPr>
            <a:normAutofit/>
          </a:bodyPr>
          <a:lstStyle/>
          <a:p>
            <a:pPr marL="0" indent="0">
              <a:buNone/>
            </a:pPr>
            <a:r>
              <a:rPr lang="en-US" sz="2000" dirty="0"/>
              <a:t>Esther E. Velásquez, MSW, MPH, ScD is a research specialist in the Science and Technology Platform at Ariadne Labs, a joint health system innovation center of the Harvard T.H. Chan School of Public Health and Brigham and Women’s Hospital. </a:t>
            </a:r>
          </a:p>
          <a:p>
            <a:pPr marL="0" indent="0">
              <a:buNone/>
            </a:pPr>
            <a:r>
              <a:rPr lang="en-US" sz="2000" dirty="0"/>
              <a:t>Dr. Velásquez received MSW and MPH degrees from the Boston University Schools of Social Work and Public Health, and a ScD in Social Epidemiology from the Harvard T.H. Chan School of Public Health</a:t>
            </a:r>
            <a:r>
              <a:rPr lang="en-US" sz="2000"/>
              <a:t>. </a:t>
            </a:r>
          </a:p>
          <a:p>
            <a:pPr marL="0" indent="0">
              <a:buNone/>
            </a:pPr>
            <a:r>
              <a:rPr lang="en-US" sz="2000"/>
              <a:t>She </a:t>
            </a:r>
            <a:r>
              <a:rPr lang="en-US" sz="2000" dirty="0"/>
              <a:t>is a mixed methods researcher with experience as a clinical social worker. Dr. </a:t>
            </a:r>
            <a:r>
              <a:rPr lang="en-US" sz="2000" dirty="0" err="1"/>
              <a:t>Velásquez's</a:t>
            </a:r>
            <a:r>
              <a:rPr lang="en-US" sz="2000" dirty="0"/>
              <a:t> primary research interest is to apply social epidemiologic research methods to address the social determinants of health inequities.</a:t>
            </a:r>
            <a:endParaRPr lang="en-US" sz="18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794" y="5972198"/>
            <a:ext cx="1511610" cy="679268"/>
          </a:xfrm>
          <a:prstGeom prst="rect">
            <a:avLst/>
          </a:prstGeom>
        </p:spPr>
      </p:pic>
      <p:cxnSp>
        <p:nvCxnSpPr>
          <p:cNvPr id="10" name="Straight Connector 9"/>
          <p:cNvCxnSpPr/>
          <p:nvPr/>
        </p:nvCxnSpPr>
        <p:spPr>
          <a:xfrm flipH="1">
            <a:off x="0" y="1397839"/>
            <a:ext cx="768773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2" descr="Image result for esther hill velasquez">
            <a:extLst>
              <a:ext uri="{FF2B5EF4-FFF2-40B4-BE49-F238E27FC236}">
                <a16:creationId xmlns:a16="http://schemas.microsoft.com/office/drawing/2014/main" id="{97E875B1-4AB1-4C74-920F-07969D8853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5636" y="3048794"/>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712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8" y="55729"/>
            <a:ext cx="12188052" cy="6858000"/>
          </a:xfrm>
          <a:prstGeom prst="rect">
            <a:avLst/>
          </a:prstGeom>
        </p:spPr>
      </p:pic>
      <p:sp>
        <p:nvSpPr>
          <p:cNvPr id="2" name="Title 1"/>
          <p:cNvSpPr>
            <a:spLocks noGrp="1"/>
          </p:cNvSpPr>
          <p:nvPr>
            <p:ph type="title"/>
          </p:nvPr>
        </p:nvSpPr>
        <p:spPr>
          <a:xfrm>
            <a:off x="491364" y="55729"/>
            <a:ext cx="8200697" cy="1325563"/>
          </a:xfrm>
        </p:spPr>
        <p:txBody>
          <a:bodyPr>
            <a:normAutofit/>
          </a:bodyPr>
          <a:lstStyle/>
          <a:p>
            <a:r>
              <a:rPr lang="en-US" sz="3600" b="1" dirty="0">
                <a:solidFill>
                  <a:srgbClr val="C00000"/>
                </a:solidFill>
                <a:latin typeface="Trajan Pro" charset="0"/>
                <a:ea typeface="Trajan Pro" charset="0"/>
                <a:cs typeface="Trajan Pro" charset="0"/>
              </a:rPr>
              <a:t>Acknowledgements 	</a:t>
            </a:r>
          </a:p>
        </p:txBody>
      </p:sp>
      <p:sp>
        <p:nvSpPr>
          <p:cNvPr id="3" name="Content Placeholder 2"/>
          <p:cNvSpPr>
            <a:spLocks noGrp="1"/>
          </p:cNvSpPr>
          <p:nvPr>
            <p:ph idx="1"/>
          </p:nvPr>
        </p:nvSpPr>
        <p:spPr>
          <a:xfrm>
            <a:off x="491364" y="1825625"/>
            <a:ext cx="7098237" cy="4351338"/>
          </a:xfrm>
        </p:spPr>
        <p:txBody>
          <a:bodyPr>
            <a:normAutofit fontScale="85000" lnSpcReduction="10000"/>
          </a:bodyPr>
          <a:lstStyle/>
          <a:p>
            <a:pPr marL="182880" lvl="0" indent="-182880">
              <a:lnSpc>
                <a:spcPct val="100000"/>
              </a:lnSpc>
              <a:spcBef>
                <a:spcPct val="20000"/>
              </a:spcBef>
              <a:buClr>
                <a:srgbClr val="727CA3"/>
              </a:buClr>
              <a:buSzPct val="85000"/>
            </a:pPr>
            <a:r>
              <a:rPr lang="en-US" sz="2000" dirty="0">
                <a:solidFill>
                  <a:prstClr val="black"/>
                </a:solidFill>
                <a:highlight>
                  <a:srgbClr val="FFFFFF"/>
                </a:highlight>
                <a:ea typeface="Arial"/>
                <a:cs typeface="Arial"/>
                <a:sym typeface="Arial"/>
              </a:rPr>
              <a:t>The Advancing Leadership in Public Health Social Work Education project at Boston University School of Social Work (BUSSW-ALPS), was made possible by a cooperative agreement from the Health Resources and Services Administration (HRSA) of the U.S. Department of Health and Human Services (HHS) under grant number G05HP31425. </a:t>
            </a:r>
            <a:r>
              <a:rPr lang="en-US" sz="2000" dirty="0">
                <a:solidFill>
                  <a:prstClr val="black"/>
                </a:solidFill>
                <a:highlight>
                  <a:srgbClr val="FFFFFF"/>
                </a:highlight>
                <a:cs typeface="Arial"/>
                <a:sym typeface="Arial"/>
              </a:rPr>
              <a:t>We wish to acknowledge our project officer, Miryam Gerdine, MPH. </a:t>
            </a:r>
            <a:r>
              <a:rPr lang="en-US" sz="2000" dirty="0">
                <a:solidFill>
                  <a:schemeClr val="dk1"/>
                </a:solidFill>
                <a:highlight>
                  <a:srgbClr val="FFFFFF"/>
                </a:highlight>
                <a:cs typeface="Arial"/>
                <a:sym typeface="Arial"/>
              </a:rPr>
              <a:t>Thanks also to Sara S. Bachman, BUSSW Center for Innovation in Social Work and Health, and the Group for Public Health Social Work Initiatives</a:t>
            </a:r>
          </a:p>
          <a:p>
            <a:r>
              <a:rPr lang="en-US" sz="2000" dirty="0">
                <a:highlight>
                  <a:srgbClr val="FFFFFF"/>
                </a:highlight>
              </a:rPr>
              <a:t>The ALPS Team:</a:t>
            </a:r>
          </a:p>
          <a:p>
            <a:r>
              <a:rPr lang="en-US" sz="2000" dirty="0">
                <a:highlight>
                  <a:srgbClr val="FFFFFF"/>
                </a:highlight>
              </a:rPr>
              <a:t>Betty J. Ruth, Principal Investigator </a:t>
            </a:r>
            <a:r>
              <a:rPr lang="en-US" sz="2000" dirty="0">
                <a:highlight>
                  <a:srgbClr val="FFFFFF"/>
                </a:highlight>
                <a:hlinkClick r:id="rId4"/>
              </a:rPr>
              <a:t>bjruth@bu.edu</a:t>
            </a:r>
            <a:endParaRPr lang="en-US" sz="2000" dirty="0">
              <a:highlight>
                <a:srgbClr val="FFFFFF"/>
              </a:highlight>
            </a:endParaRPr>
          </a:p>
          <a:p>
            <a:r>
              <a:rPr lang="en-US" sz="2000" dirty="0">
                <a:highlight>
                  <a:srgbClr val="FFFFFF"/>
                </a:highlight>
              </a:rPr>
              <a:t>Madi Wachman, Co-Principal Investigator </a:t>
            </a:r>
            <a:r>
              <a:rPr lang="en-US" sz="2000" dirty="0">
                <a:highlight>
                  <a:srgbClr val="FFFFFF"/>
                </a:highlight>
                <a:hlinkClick r:id="rId5"/>
              </a:rPr>
              <a:t>madi@bu.edu</a:t>
            </a:r>
            <a:endParaRPr lang="en-US" sz="2000" dirty="0">
              <a:highlight>
                <a:srgbClr val="FFFFFF"/>
              </a:highlight>
            </a:endParaRPr>
          </a:p>
          <a:p>
            <a:r>
              <a:rPr lang="en-US" sz="2000" dirty="0">
                <a:highlight>
                  <a:srgbClr val="FFFFFF"/>
                </a:highlight>
              </a:rPr>
              <a:t>Alexis Marbach Co-Principal Investigator </a:t>
            </a:r>
            <a:r>
              <a:rPr lang="en-US" sz="2000" dirty="0">
                <a:highlight>
                  <a:srgbClr val="FFFFFF"/>
                </a:highlight>
                <a:hlinkClick r:id="rId6"/>
              </a:rPr>
              <a:t>alexis_marbach@abtassoc.com</a:t>
            </a:r>
            <a:r>
              <a:rPr lang="en-US" sz="2000" dirty="0">
                <a:highlight>
                  <a:srgbClr val="FFFFFF"/>
                </a:highlight>
              </a:rPr>
              <a:t> </a:t>
            </a:r>
          </a:p>
          <a:p>
            <a:r>
              <a:rPr lang="en-US" sz="2000" dirty="0">
                <a:highlight>
                  <a:srgbClr val="FFFFFF"/>
                </a:highlight>
              </a:rPr>
              <a:t>Nandini Choudhury, Research Assistant  </a:t>
            </a:r>
            <a:r>
              <a:rPr lang="en-US" sz="2000" dirty="0">
                <a:highlight>
                  <a:srgbClr val="FFFFFF"/>
                </a:highlight>
                <a:hlinkClick r:id="rId7"/>
              </a:rPr>
              <a:t>nschoud@bu.edu</a:t>
            </a:r>
            <a:r>
              <a:rPr lang="en-US" sz="2000" dirty="0">
                <a:highlight>
                  <a:srgbClr val="FFFFFF"/>
                </a:highlight>
              </a:rPr>
              <a:t> </a:t>
            </a:r>
          </a:p>
          <a:p>
            <a:r>
              <a:rPr lang="en-US" sz="2000" dirty="0">
                <a:highlight>
                  <a:srgbClr val="FFFFFF"/>
                </a:highlight>
              </a:rPr>
              <a:t>Jamie Wyatt Marshall, Principal Consultant  </a:t>
            </a:r>
            <a:r>
              <a:rPr lang="en-US" sz="2000" dirty="0">
                <a:highlight>
                  <a:srgbClr val="FFFFFF"/>
                </a:highlight>
                <a:hlinkClick r:id="rId8"/>
              </a:rPr>
              <a:t>jamiewyatt1@gmail.com</a:t>
            </a:r>
            <a:r>
              <a:rPr lang="en-US" sz="2000" dirty="0">
                <a:highlight>
                  <a:srgbClr val="FFFFFF"/>
                </a:highlight>
              </a:rPr>
              <a:t> </a:t>
            </a:r>
          </a:p>
        </p:txBody>
      </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2794" y="5972198"/>
            <a:ext cx="1511610" cy="679268"/>
          </a:xfrm>
          <a:prstGeom prst="rect">
            <a:avLst/>
          </a:prstGeom>
        </p:spPr>
      </p:pic>
      <p:cxnSp>
        <p:nvCxnSpPr>
          <p:cNvPr id="10" name="Straight Connector 9"/>
          <p:cNvCxnSpPr/>
          <p:nvPr/>
        </p:nvCxnSpPr>
        <p:spPr>
          <a:xfrm flipH="1">
            <a:off x="0" y="1397839"/>
            <a:ext cx="768773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686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1828800" y="1334951"/>
            <a:ext cx="4741980" cy="46050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 name="Title 1">
            <a:extLst>
              <a:ext uri="{FF2B5EF4-FFF2-40B4-BE49-F238E27FC236}">
                <a16:creationId xmlns:a16="http://schemas.microsoft.com/office/drawing/2014/main" id="{6AABA3DB-82A2-43FF-878F-6FB5B4986B81}"/>
              </a:ext>
            </a:extLst>
          </p:cNvPr>
          <p:cNvSpPr>
            <a:spLocks noGrp="1"/>
          </p:cNvSpPr>
          <p:nvPr>
            <p:ph type="title"/>
          </p:nvPr>
        </p:nvSpPr>
        <p:spPr>
          <a:xfrm>
            <a:off x="455867" y="189119"/>
            <a:ext cx="8229600" cy="990600"/>
          </a:xfrm>
        </p:spPr>
        <p:txBody>
          <a:bodyPr>
            <a:normAutofit fontScale="90000"/>
          </a:bodyPr>
          <a:lstStyle/>
          <a:p>
            <a:r>
              <a:rPr lang="en-US" dirty="0">
                <a:latin typeface="+mj-lt"/>
              </a:rPr>
              <a:t>The Public Health Social Work Model </a:t>
            </a:r>
          </a:p>
        </p:txBody>
      </p:sp>
      <p:pic>
        <p:nvPicPr>
          <p:cNvPr id="7" name="Content Placeholder 6">
            <a:extLst>
              <a:ext uri="{FF2B5EF4-FFF2-40B4-BE49-F238E27FC236}">
                <a16:creationId xmlns:a16="http://schemas.microsoft.com/office/drawing/2014/main" id="{52F2560D-BA43-4BDC-9792-E17D667552EA}"/>
              </a:ext>
            </a:extLst>
          </p:cNvPr>
          <p:cNvPicPr>
            <a:picLocks noGrp="1" noChangeAspect="1"/>
          </p:cNvPicPr>
          <p:nvPr>
            <p:ph sz="half" idx="1"/>
          </p:nvPr>
        </p:nvPicPr>
        <p:blipFill>
          <a:blip r:embed="rId3"/>
          <a:stretch>
            <a:fillRect/>
          </a:stretch>
        </p:blipFill>
        <p:spPr>
          <a:xfrm>
            <a:off x="455867" y="1870691"/>
            <a:ext cx="7487847" cy="3743924"/>
          </a:xfrm>
          <a:prstGeom prst="rect">
            <a:avLst/>
          </a:prstGeom>
        </p:spPr>
      </p:pic>
      <p:sp>
        <p:nvSpPr>
          <p:cNvPr id="4" name="Content Placeholder 3">
            <a:extLst>
              <a:ext uri="{FF2B5EF4-FFF2-40B4-BE49-F238E27FC236}">
                <a16:creationId xmlns:a16="http://schemas.microsoft.com/office/drawing/2014/main" id="{27FDFF30-5108-423F-B7FB-788B9A8BEA89}"/>
              </a:ext>
            </a:extLst>
          </p:cNvPr>
          <p:cNvSpPr>
            <a:spLocks noGrp="1"/>
          </p:cNvSpPr>
          <p:nvPr>
            <p:ph sz="half" idx="2"/>
          </p:nvPr>
        </p:nvSpPr>
        <p:spPr>
          <a:xfrm>
            <a:off x="6570781" y="1150268"/>
            <a:ext cx="4129922" cy="4718304"/>
          </a:xfrm>
        </p:spPr>
        <p:txBody>
          <a:bodyPr>
            <a:normAutofit/>
          </a:bodyPr>
          <a:lstStyle/>
          <a:p>
            <a:r>
              <a:rPr lang="en-US" dirty="0"/>
              <a:t>Reliance on science of epidemiology</a:t>
            </a:r>
          </a:p>
          <a:p>
            <a:r>
              <a:rPr lang="en-US" dirty="0"/>
              <a:t>Use of clinical, mezzo, macro skills</a:t>
            </a:r>
          </a:p>
          <a:p>
            <a:r>
              <a:rPr lang="en-US" dirty="0"/>
              <a:t>Focus on systems, environmental, structural change</a:t>
            </a:r>
          </a:p>
          <a:p>
            <a:r>
              <a:rPr lang="en-US" dirty="0"/>
              <a:t>Wide-lens view of “person </a:t>
            </a:r>
            <a:r>
              <a:rPr lang="en-US" i="1" dirty="0"/>
              <a:t>and</a:t>
            </a:r>
            <a:r>
              <a:rPr lang="en-US" dirty="0"/>
              <a:t> population”</a:t>
            </a:r>
          </a:p>
          <a:p>
            <a:r>
              <a:rPr lang="en-US" dirty="0"/>
              <a:t>Emphasis on  prevention</a:t>
            </a:r>
          </a:p>
          <a:p>
            <a:endParaRPr lang="en-US" dirty="0"/>
          </a:p>
        </p:txBody>
      </p:sp>
      <p:sp>
        <p:nvSpPr>
          <p:cNvPr id="8" name="Rectangle 7"/>
          <p:cNvSpPr/>
          <p:nvPr/>
        </p:nvSpPr>
        <p:spPr>
          <a:xfrm>
            <a:off x="1758694" y="6305587"/>
            <a:ext cx="2536272" cy="369332"/>
          </a:xfrm>
          <a:prstGeom prst="rect">
            <a:avLst/>
          </a:prstGeom>
        </p:spPr>
        <p:txBody>
          <a:bodyPr wrap="none">
            <a:spAutoFit/>
          </a:bodyPr>
          <a:lstStyle/>
          <a:p>
            <a:r>
              <a:rPr lang="en-US" dirty="0">
                <a:solidFill>
                  <a:prstClr val="black"/>
                </a:solidFill>
              </a:rPr>
              <a:t>(Ruth &amp; Wilkinson, 2017)</a:t>
            </a:r>
            <a:endParaRPr lang="en-IE" dirty="0">
              <a:solidFill>
                <a:prstClr val="black"/>
              </a:solidFill>
            </a:endParaRPr>
          </a:p>
        </p:txBody>
      </p:sp>
      <p:sp>
        <p:nvSpPr>
          <p:cNvPr id="10" name="TextBox 9"/>
          <p:cNvSpPr txBox="1"/>
          <p:nvPr/>
        </p:nvSpPr>
        <p:spPr>
          <a:xfrm>
            <a:off x="3009246" y="1548800"/>
            <a:ext cx="2887771" cy="369332"/>
          </a:xfrm>
          <a:prstGeom prst="rect">
            <a:avLst/>
          </a:prstGeom>
          <a:noFill/>
        </p:spPr>
        <p:txBody>
          <a:bodyPr wrap="square" rtlCol="0">
            <a:spAutoFit/>
          </a:bodyPr>
          <a:lstStyle/>
          <a:p>
            <a:r>
              <a:rPr lang="en-IE" b="1" dirty="0">
                <a:solidFill>
                  <a:prstClr val="white">
                    <a:lumMod val="95000"/>
                  </a:prstClr>
                </a:solidFill>
              </a:rPr>
              <a:t> Person and Population </a:t>
            </a:r>
          </a:p>
        </p:txBody>
      </p:sp>
    </p:spTree>
    <p:extLst>
      <p:ext uri="{BB962C8B-B14F-4D97-AF65-F5344CB8AC3E}">
        <p14:creationId xmlns:p14="http://schemas.microsoft.com/office/powerpoint/2010/main" val="2097659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1CDA0-EFD2-41DB-89B1-9307312737F1}"/>
              </a:ext>
            </a:extLst>
          </p:cNvPr>
          <p:cNvSpPr>
            <a:spLocks noGrp="1"/>
          </p:cNvSpPr>
          <p:nvPr>
            <p:ph type="title"/>
          </p:nvPr>
        </p:nvSpPr>
        <p:spPr/>
        <p:txBody>
          <a:bodyPr/>
          <a:lstStyle/>
          <a:p>
            <a:r>
              <a:rPr lang="en-US" dirty="0"/>
              <a:t>Historical Example: Jane Addams and “People’s Epidemiology” </a:t>
            </a:r>
          </a:p>
        </p:txBody>
      </p:sp>
      <p:sp>
        <p:nvSpPr>
          <p:cNvPr id="3" name="Content Placeholder 2">
            <a:extLst>
              <a:ext uri="{FF2B5EF4-FFF2-40B4-BE49-F238E27FC236}">
                <a16:creationId xmlns:a16="http://schemas.microsoft.com/office/drawing/2014/main" id="{4F3CC1B0-8ACD-4C85-B474-37024B423BDB}"/>
              </a:ext>
            </a:extLst>
          </p:cNvPr>
          <p:cNvSpPr>
            <a:spLocks noGrp="1"/>
          </p:cNvSpPr>
          <p:nvPr>
            <p:ph idx="1"/>
          </p:nvPr>
        </p:nvSpPr>
        <p:spPr>
          <a:xfrm>
            <a:off x="407963" y="1897302"/>
            <a:ext cx="8424751" cy="3801452"/>
          </a:xfrm>
        </p:spPr>
        <p:txBody>
          <a:bodyPr/>
          <a:lstStyle/>
          <a:p>
            <a:pPr marL="0" indent="0">
              <a:buNone/>
            </a:pPr>
            <a:r>
              <a:rPr lang="en-US" dirty="0"/>
              <a:t>Jane Addams’ Epidemiological Question: </a:t>
            </a:r>
          </a:p>
          <a:p>
            <a:pPr marL="0" indent="0">
              <a:buNone/>
            </a:pPr>
            <a:r>
              <a:rPr lang="en-US" i="1" dirty="0"/>
              <a:t>Were high death rates in Chicago’s 19</a:t>
            </a:r>
            <a:r>
              <a:rPr lang="en-US" i="1" baseline="30000" dirty="0"/>
              <a:t>th</a:t>
            </a:r>
            <a:r>
              <a:rPr lang="en-US" i="1" dirty="0"/>
              <a:t> ward</a:t>
            </a:r>
          </a:p>
          <a:p>
            <a:pPr marL="0" indent="0">
              <a:buNone/>
            </a:pPr>
            <a:r>
              <a:rPr lang="en-US" i="1" dirty="0"/>
              <a:t> associated with lack of sanitation </a:t>
            </a:r>
          </a:p>
          <a:p>
            <a:pPr marL="0" indent="0">
              <a:buNone/>
            </a:pPr>
            <a:r>
              <a:rPr lang="en-US" i="1" dirty="0"/>
              <a:t>and build-up of garbage </a:t>
            </a:r>
          </a:p>
          <a:p>
            <a:pPr marL="0" indent="0">
              <a:buNone/>
            </a:pPr>
            <a:r>
              <a:rPr lang="en-US" i="1" dirty="0"/>
              <a:t>in this poor neighborhood?</a:t>
            </a:r>
            <a:endParaRPr lang="en-US" dirty="0"/>
          </a:p>
        </p:txBody>
      </p:sp>
      <p:sp>
        <p:nvSpPr>
          <p:cNvPr id="4" name="Rectangle 3">
            <a:extLst>
              <a:ext uri="{FF2B5EF4-FFF2-40B4-BE49-F238E27FC236}">
                <a16:creationId xmlns:a16="http://schemas.microsoft.com/office/drawing/2014/main" id="{D83A0145-DAD2-448B-B903-C60E47692B4C}"/>
              </a:ext>
            </a:extLst>
          </p:cNvPr>
          <p:cNvSpPr/>
          <p:nvPr/>
        </p:nvSpPr>
        <p:spPr>
          <a:xfrm>
            <a:off x="3048000" y="2274838"/>
            <a:ext cx="6096000" cy="369332"/>
          </a:xfrm>
          <a:prstGeom prst="rect">
            <a:avLst/>
          </a:prstGeom>
        </p:spPr>
        <p:txBody>
          <a:bodyPr>
            <a:spAutoFit/>
          </a:bodyPr>
          <a:lstStyle/>
          <a:p>
            <a:endParaRPr lang="en-US" dirty="0"/>
          </a:p>
        </p:txBody>
      </p:sp>
      <p:pic>
        <p:nvPicPr>
          <p:cNvPr id="1026" name="Picture 2" descr="Related image">
            <a:extLst>
              <a:ext uri="{FF2B5EF4-FFF2-40B4-BE49-F238E27FC236}">
                <a16:creationId xmlns:a16="http://schemas.microsoft.com/office/drawing/2014/main" id="{9F9CC0BD-B835-489B-ABE8-D6FED53F11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720" y="3021706"/>
            <a:ext cx="5474676" cy="38014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lated image">
            <a:extLst>
              <a:ext uri="{FF2B5EF4-FFF2-40B4-BE49-F238E27FC236}">
                <a16:creationId xmlns:a16="http://schemas.microsoft.com/office/drawing/2014/main" id="{B79C24DE-FF3E-461A-B312-80A0DBAC6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720" y="3056548"/>
            <a:ext cx="5474676" cy="380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751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Addams’ Use of PHSW Model </a:t>
            </a:r>
          </a:p>
        </p:txBody>
      </p:sp>
      <p:sp>
        <p:nvSpPr>
          <p:cNvPr id="3" name="Content Placeholder 2"/>
          <p:cNvSpPr>
            <a:spLocks noGrp="1"/>
          </p:cNvSpPr>
          <p:nvPr>
            <p:ph idx="1"/>
          </p:nvPr>
        </p:nvSpPr>
        <p:spPr>
          <a:xfrm>
            <a:off x="868680" y="1690688"/>
            <a:ext cx="9934303" cy="4919117"/>
          </a:xfrm>
        </p:spPr>
        <p:txBody>
          <a:bodyPr>
            <a:normAutofit/>
          </a:bodyPr>
          <a:lstStyle/>
          <a:p>
            <a:pPr marL="0" indent="0">
              <a:buNone/>
            </a:pPr>
            <a:r>
              <a:rPr lang="en-US" sz="3000" dirty="0"/>
              <a:t>To answer she engaged in: </a:t>
            </a:r>
          </a:p>
          <a:p>
            <a:r>
              <a:rPr lang="en-US" sz="3000" b="1" dirty="0"/>
              <a:t>Systematic observation</a:t>
            </a:r>
            <a:r>
              <a:rPr lang="en-US" sz="3000" dirty="0"/>
              <a:t>: “counted” illness/deaths &amp; recorded uncollected garbage i.e. “people’s epidemiology”</a:t>
            </a:r>
          </a:p>
          <a:p>
            <a:r>
              <a:rPr lang="en-US" sz="3000" b="1" dirty="0"/>
              <a:t>Clinical/community interventions</a:t>
            </a:r>
            <a:r>
              <a:rPr lang="en-US" sz="3000" dirty="0"/>
              <a:t>: worked with local women’s clubs to provide aid to sick and interest women in hygiene  </a:t>
            </a:r>
          </a:p>
          <a:p>
            <a:r>
              <a:rPr lang="en-US" sz="3000" b="1" dirty="0"/>
              <a:t>Systems advocacy: </a:t>
            </a:r>
            <a:r>
              <a:rPr lang="en-US" sz="3000" dirty="0"/>
              <a:t>Political pressure by women’s groups to clean up neighborhoods led to Addams's appointment as garbage inspector</a:t>
            </a:r>
          </a:p>
          <a:p>
            <a:endParaRPr lang="en-US" dirty="0"/>
          </a:p>
          <a:p>
            <a:endParaRPr lang="en-US" dirty="0"/>
          </a:p>
          <a:p>
            <a:endParaRPr lang="en-US" dirty="0"/>
          </a:p>
        </p:txBody>
      </p:sp>
    </p:spTree>
    <p:extLst>
      <p:ext uri="{BB962C8B-B14F-4D97-AF65-F5344CB8AC3E}">
        <p14:creationId xmlns:p14="http://schemas.microsoft.com/office/powerpoint/2010/main" val="1943361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E5710-57C1-4114-8FD0-144D50358E91}"/>
              </a:ext>
            </a:extLst>
          </p:cNvPr>
          <p:cNvSpPr>
            <a:spLocks noGrp="1"/>
          </p:cNvSpPr>
          <p:nvPr>
            <p:ph type="title"/>
          </p:nvPr>
        </p:nvSpPr>
        <p:spPr/>
        <p:txBody>
          <a:bodyPr/>
          <a:lstStyle/>
          <a:p>
            <a:r>
              <a:rPr lang="en-US" dirty="0"/>
              <a:t>Use of Epidemiology Increased Early SW Impact </a:t>
            </a:r>
          </a:p>
        </p:txBody>
      </p:sp>
      <p:sp>
        <p:nvSpPr>
          <p:cNvPr id="3" name="Content Placeholder 2">
            <a:extLst>
              <a:ext uri="{FF2B5EF4-FFF2-40B4-BE49-F238E27FC236}">
                <a16:creationId xmlns:a16="http://schemas.microsoft.com/office/drawing/2014/main" id="{7DD66787-70F7-4D60-99F7-D123236553B2}"/>
              </a:ext>
            </a:extLst>
          </p:cNvPr>
          <p:cNvSpPr>
            <a:spLocks noGrp="1"/>
          </p:cNvSpPr>
          <p:nvPr>
            <p:ph idx="1"/>
          </p:nvPr>
        </p:nvSpPr>
        <p:spPr/>
        <p:txBody>
          <a:bodyPr/>
          <a:lstStyle/>
          <a:p>
            <a:pPr marL="0" indent="0">
              <a:buNone/>
            </a:pPr>
            <a:r>
              <a:rPr lang="en-US" b="1" dirty="0"/>
              <a:t>Result: </a:t>
            </a:r>
            <a:r>
              <a:rPr lang="en-US" dirty="0"/>
              <a:t>Conditions changed;  one year of effective training and monitoring of increased refuse removal, death rates decreased </a:t>
            </a:r>
          </a:p>
          <a:p>
            <a:pPr marL="0" indent="0">
              <a:buNone/>
            </a:pPr>
            <a:endParaRPr lang="en-US" dirty="0"/>
          </a:p>
          <a:p>
            <a:pPr marL="0" indent="0">
              <a:buNone/>
            </a:pPr>
            <a:endParaRPr lang="en-US" dirty="0"/>
          </a:p>
          <a:p>
            <a:pPr marL="0" indent="0">
              <a:buNone/>
            </a:pPr>
            <a:r>
              <a:rPr lang="en-US" dirty="0"/>
              <a:t>Jane Addams in her role as</a:t>
            </a:r>
          </a:p>
          <a:p>
            <a:pPr marL="0" indent="0">
              <a:buNone/>
            </a:pPr>
            <a:r>
              <a:rPr lang="en-US" dirty="0"/>
              <a:t>Garbage Inspector </a:t>
            </a:r>
          </a:p>
        </p:txBody>
      </p:sp>
      <p:pic>
        <p:nvPicPr>
          <p:cNvPr id="2050" name="Picture 2" descr="Related image">
            <a:extLst>
              <a:ext uri="{FF2B5EF4-FFF2-40B4-BE49-F238E27FC236}">
                <a16:creationId xmlns:a16="http://schemas.microsoft.com/office/drawing/2014/main" id="{53C121EA-76CF-46F6-B17F-D2E31CFD31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6280" y="3006091"/>
            <a:ext cx="5109210" cy="3486784"/>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609C90C0-25C1-4E74-B47C-0FB73DF184D1}"/>
              </a:ext>
            </a:extLst>
          </p:cNvPr>
          <p:cNvSpPr/>
          <p:nvPr/>
        </p:nvSpPr>
        <p:spPr>
          <a:xfrm>
            <a:off x="3358287" y="465649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6930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Epidemiology: Basic Concepts</a:t>
            </a:r>
          </a:p>
        </p:txBody>
      </p:sp>
    </p:spTree>
    <p:extLst>
      <p:ext uri="{BB962C8B-B14F-4D97-AF65-F5344CB8AC3E}">
        <p14:creationId xmlns:p14="http://schemas.microsoft.com/office/powerpoint/2010/main" val="1562468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052" cy="6858000"/>
          </a:xfrm>
          <a:prstGeom prst="rect">
            <a:avLst/>
          </a:prstGeom>
        </p:spPr>
      </p:pic>
      <p:sp>
        <p:nvSpPr>
          <p:cNvPr id="4" name="Title 3"/>
          <p:cNvSpPr>
            <a:spLocks noGrp="1"/>
          </p:cNvSpPr>
          <p:nvPr>
            <p:ph type="title"/>
          </p:nvPr>
        </p:nvSpPr>
        <p:spPr>
          <a:xfrm>
            <a:off x="4504267" y="193760"/>
            <a:ext cx="8607994" cy="1325563"/>
          </a:xfrm>
          <a:noFill/>
        </p:spPr>
        <p:txBody>
          <a:bodyPr>
            <a:normAutofit/>
          </a:bodyPr>
          <a:lstStyle/>
          <a:p>
            <a:r>
              <a:rPr lang="en-US" sz="3600" b="1" dirty="0">
                <a:solidFill>
                  <a:srgbClr val="C00000"/>
                </a:solidFill>
                <a:latin typeface="Trajan Pro" charset="0"/>
                <a:ea typeface="Trajan Pro" charset="0"/>
                <a:cs typeface="Trajan Pro" charset="0"/>
              </a:rPr>
              <a:t>The Field of Epidemiology</a:t>
            </a:r>
          </a:p>
        </p:txBody>
      </p:sp>
      <p:sp>
        <p:nvSpPr>
          <p:cNvPr id="5" name="Content Placeholder 4"/>
          <p:cNvSpPr>
            <a:spLocks noGrp="1"/>
          </p:cNvSpPr>
          <p:nvPr>
            <p:ph idx="1"/>
          </p:nvPr>
        </p:nvSpPr>
        <p:spPr>
          <a:xfrm>
            <a:off x="4546470" y="1620860"/>
            <a:ext cx="7243031" cy="4351338"/>
          </a:xfrm>
        </p:spPr>
        <p:txBody>
          <a:bodyPr>
            <a:normAutofit/>
          </a:bodyPr>
          <a:lstStyle/>
          <a:p>
            <a:pPr marL="0" lvl="0" indent="0">
              <a:buNone/>
            </a:pPr>
            <a:r>
              <a:rPr lang="en-US" sz="2000" b="1" dirty="0">
                <a:solidFill>
                  <a:srgbClr val="C00000"/>
                </a:solidFill>
                <a:ea typeface="Calibri" charset="0"/>
                <a:cs typeface="Calibri" charset="0"/>
              </a:rPr>
              <a:t>Introduction and overview</a:t>
            </a:r>
          </a:p>
          <a:p>
            <a:r>
              <a:rPr lang="en-US" sz="2000" dirty="0">
                <a:ea typeface="Calibri Light" charset="0"/>
                <a:cs typeface="Calibri Light" charset="0"/>
              </a:rPr>
              <a:t>Definition</a:t>
            </a:r>
          </a:p>
          <a:p>
            <a:pPr lvl="1"/>
            <a:r>
              <a:rPr lang="en-US" sz="2000" dirty="0">
                <a:ea typeface="Calibri Light" charset="0"/>
                <a:cs typeface="Calibri Light" charset="0"/>
              </a:rPr>
              <a:t>“</a:t>
            </a:r>
            <a:r>
              <a:rPr lang="en-US" sz="2000" i="1" dirty="0"/>
              <a:t>Epidemiology is the </a:t>
            </a:r>
            <a:r>
              <a:rPr lang="en-US" sz="2000" b="1" i="1" dirty="0"/>
              <a:t>study</a:t>
            </a:r>
            <a:r>
              <a:rPr lang="en-US" sz="2000" i="1" dirty="0"/>
              <a:t> of the </a:t>
            </a:r>
            <a:r>
              <a:rPr lang="en-US" sz="2000" b="1" i="1" dirty="0"/>
              <a:t>distribution</a:t>
            </a:r>
            <a:r>
              <a:rPr lang="en-US" sz="2000" i="1" dirty="0"/>
              <a:t> and </a:t>
            </a:r>
            <a:r>
              <a:rPr lang="en-US" sz="2000" b="1" i="1" dirty="0"/>
              <a:t>determinants</a:t>
            </a:r>
            <a:r>
              <a:rPr lang="en-US" sz="2000" i="1" dirty="0"/>
              <a:t> of </a:t>
            </a:r>
            <a:r>
              <a:rPr lang="en-US" sz="2000" b="1" i="1" dirty="0"/>
              <a:t>health-related states or events</a:t>
            </a:r>
            <a:r>
              <a:rPr lang="en-US" sz="2000" i="1" dirty="0"/>
              <a:t> in </a:t>
            </a:r>
            <a:r>
              <a:rPr lang="en-US" sz="2000" b="1" i="1" dirty="0"/>
              <a:t>specified populations</a:t>
            </a:r>
            <a:r>
              <a:rPr lang="en-US" sz="2000" i="1" dirty="0"/>
              <a:t>, and the </a:t>
            </a:r>
            <a:r>
              <a:rPr lang="en-US" sz="2000" b="1" i="1" dirty="0"/>
              <a:t>application</a:t>
            </a:r>
            <a:r>
              <a:rPr lang="en-US" sz="2000" i="1" dirty="0"/>
              <a:t> of this study to the control of health problems.” </a:t>
            </a:r>
            <a:r>
              <a:rPr lang="en-US" sz="2000" dirty="0"/>
              <a:t>(1)</a:t>
            </a:r>
            <a:endParaRPr lang="en-US" sz="2000" dirty="0">
              <a:ea typeface="Calibri Light" charset="0"/>
              <a:cs typeface="Calibri Light" charset="0"/>
            </a:endParaRPr>
          </a:p>
          <a:p>
            <a:r>
              <a:rPr lang="en-US" sz="2000" dirty="0">
                <a:ea typeface="Calibri Light" charset="0"/>
                <a:cs typeface="Calibri Light" charset="0"/>
              </a:rPr>
              <a:t>Key areas of study</a:t>
            </a:r>
          </a:p>
          <a:p>
            <a:pPr lvl="1"/>
            <a:r>
              <a:rPr lang="en-US" sz="2000" dirty="0">
                <a:ea typeface="Calibri Light" charset="0"/>
                <a:cs typeface="Calibri Light" charset="0"/>
              </a:rPr>
              <a:t>Environmental; social; infectious disease; genetic and molecular; nutritional; reproductive; pharmaco-epidemiology; clinical </a:t>
            </a:r>
          </a:p>
          <a:p>
            <a:r>
              <a:rPr lang="en-US" sz="2000" dirty="0">
                <a:ea typeface="Calibri Light" charset="0"/>
                <a:cs typeface="Calibri Light" charset="0"/>
              </a:rPr>
              <a:t>Current trends and hot topics </a:t>
            </a:r>
          </a:p>
          <a:p>
            <a:pPr lvl="1"/>
            <a:r>
              <a:rPr lang="en-US" sz="2000" dirty="0">
                <a:ea typeface="Calibri Light" charset="0"/>
                <a:cs typeface="Calibri Light" charset="0"/>
              </a:rPr>
              <a:t>Big data, genetics, infectious disease outbreaks, gun violence, suicide, substance use disorders</a:t>
            </a:r>
          </a:p>
          <a:p>
            <a:pPr marL="457200" lvl="1" indent="0">
              <a:buNone/>
            </a:pPr>
            <a:endParaRPr lang="en-US" sz="2000" dirty="0">
              <a:latin typeface="Calibri Light" charset="0"/>
              <a:ea typeface="Calibri Light" charset="0"/>
              <a:cs typeface="Calibri Light" charset="0"/>
            </a:endParaRPr>
          </a:p>
          <a:p>
            <a:pPr marL="457200" lvl="1" indent="0">
              <a:buNone/>
            </a:pPr>
            <a:endParaRPr lang="en-US" sz="1800" dirty="0">
              <a:latin typeface="Calibri Light" charset="0"/>
              <a:ea typeface="Calibri Light" charset="0"/>
              <a:cs typeface="Calibri Light" charset="0"/>
            </a:endParaRPr>
          </a:p>
          <a:p>
            <a:endParaRPr lang="en-US" sz="1800" dirty="0">
              <a:latin typeface="Calibri Light" charset="0"/>
              <a:ea typeface="Calibri Light" charset="0"/>
              <a:cs typeface="Calibri Light"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794" y="5972198"/>
            <a:ext cx="1511610" cy="679268"/>
          </a:xfrm>
          <a:prstGeom prst="rect">
            <a:avLst/>
          </a:prstGeom>
        </p:spPr>
      </p:pic>
      <p:cxnSp>
        <p:nvCxnSpPr>
          <p:cNvPr id="11" name="Straight Connector 10"/>
          <p:cNvCxnSpPr/>
          <p:nvPr/>
        </p:nvCxnSpPr>
        <p:spPr>
          <a:xfrm flipH="1">
            <a:off x="4504267" y="1286933"/>
            <a:ext cx="768773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51654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8834</TotalTime>
  <Words>12547</Words>
  <Application>Microsoft Macintosh PowerPoint</Application>
  <PresentationFormat>Widescreen</PresentationFormat>
  <Paragraphs>689</Paragraphs>
  <Slides>34</Slides>
  <Notes>31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Arial</vt:lpstr>
      <vt:lpstr>Calibri</vt:lpstr>
      <vt:lpstr>Calibri </vt:lpstr>
      <vt:lpstr>Calibri Light</vt:lpstr>
      <vt:lpstr>Trajan Pro</vt:lpstr>
      <vt:lpstr>Office Theme</vt:lpstr>
      <vt:lpstr>1_Office Theme</vt:lpstr>
      <vt:lpstr>PowerPoint Presentation</vt:lpstr>
      <vt:lpstr>Identify Learning Objectives</vt:lpstr>
      <vt:lpstr>Public Health Social Work &amp; Epidemiology  </vt:lpstr>
      <vt:lpstr>The Public Health Social Work Model </vt:lpstr>
      <vt:lpstr>Historical Example: Jane Addams and “People’s Epidemiology” </vt:lpstr>
      <vt:lpstr>Addams’ Use of PHSW Model </vt:lpstr>
      <vt:lpstr>Use of Epidemiology Increased Early SW Impact </vt:lpstr>
      <vt:lpstr>Epidemiology: Basic Concepts</vt:lpstr>
      <vt:lpstr>The Field of Epidemiology</vt:lpstr>
      <vt:lpstr>Epidemiology assists us in theorizing about  what helps people stay or get well and what causes illness or social problems…  “Theory is essential for formulating, testing, and assessing competing explanations—in other words, for good science.   And good science in turn is a precondition for science that can make a difference for the good.”               -Krieger, 2011, p. viii</vt:lpstr>
      <vt:lpstr>Many Theories of Health and Disease</vt:lpstr>
      <vt:lpstr>What Predicts What? X’s and Y’s</vt:lpstr>
      <vt:lpstr>Relationships between X’s and Y’s</vt:lpstr>
      <vt:lpstr>Epidemiology and the Lifecourse</vt:lpstr>
      <vt:lpstr>Prevalence and Incidence</vt:lpstr>
      <vt:lpstr>Prevalence and Incidence Applied to Jane Addams and the 19th Ward </vt:lpstr>
      <vt:lpstr>Risk Ratio</vt:lpstr>
      <vt:lpstr>Odds Ratio</vt:lpstr>
      <vt:lpstr>Effect Measure Modification</vt:lpstr>
      <vt:lpstr>Incidence Rate</vt:lpstr>
      <vt:lpstr>Incidence Rate Ratio</vt:lpstr>
      <vt:lpstr>Crude and Adjusted Estimates: Comparing Apples to Oranges</vt:lpstr>
      <vt:lpstr>PowerPoint Presentation</vt:lpstr>
      <vt:lpstr>Validity </vt:lpstr>
      <vt:lpstr>Reliability</vt:lpstr>
      <vt:lpstr>Many Types of Epidemiological Studies </vt:lpstr>
      <vt:lpstr>Scales and Indexes </vt:lpstr>
      <vt:lpstr>P-values, Confidence Intervals, and Statistical Significance </vt:lpstr>
      <vt:lpstr> Epidemiology Informs PHSW</vt:lpstr>
      <vt:lpstr>Suggestions:  How to Integrate Epidemiology into PHSW</vt:lpstr>
      <vt:lpstr>More Suggestions </vt:lpstr>
      <vt:lpstr>References </vt:lpstr>
      <vt:lpstr>About the Author </vt:lpstr>
      <vt:lpstr>Acknowledgements  </vt:lpstr>
    </vt:vector>
  </TitlesOfParts>
  <Company>Abt Associates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Alexis Marbach</dc:creator>
  <cp:lastModifiedBy>McCoy, Nilagia</cp:lastModifiedBy>
  <cp:revision>481</cp:revision>
  <dcterms:created xsi:type="dcterms:W3CDTF">2018-05-14T19:56:24Z</dcterms:created>
  <dcterms:modified xsi:type="dcterms:W3CDTF">2019-07-09T18:29:21Z</dcterms:modified>
</cp:coreProperties>
</file>