
<file path=[Content_Types].xml><?xml version="1.0" encoding="utf-8"?>
<Types xmlns="http://schemas.openxmlformats.org/package/2006/content-types">
  <Default Extension="emf" ContentType="image/x-emf"/>
  <Default Extension="jpeg" ContentType="image/jpeg"/>
  <Default Extension="jpg" ContentType="image/jpeg"/>
  <Default Extension="jpg&amp;ehk=c5BNdceruqxHfLvcWYPjUw&amp;r=0&amp;pid=OfficeInsert"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60" r:id="rId3"/>
    <p:sldMasterId id="2147483668" r:id="rId4"/>
  </p:sldMasterIdLst>
  <p:notesMasterIdLst>
    <p:notesMasterId r:id="rId79"/>
  </p:notesMasterIdLst>
  <p:sldIdLst>
    <p:sldId id="429" r:id="rId5"/>
    <p:sldId id="440" r:id="rId6"/>
    <p:sldId id="506" r:id="rId7"/>
    <p:sldId id="443" r:id="rId8"/>
    <p:sldId id="570" r:id="rId9"/>
    <p:sldId id="571" r:id="rId10"/>
    <p:sldId id="572" r:id="rId11"/>
    <p:sldId id="574" r:id="rId12"/>
    <p:sldId id="444" r:id="rId13"/>
    <p:sldId id="573" r:id="rId14"/>
    <p:sldId id="575" r:id="rId15"/>
    <p:sldId id="576" r:id="rId16"/>
    <p:sldId id="577" r:id="rId17"/>
    <p:sldId id="578" r:id="rId18"/>
    <p:sldId id="579" r:id="rId19"/>
    <p:sldId id="580" r:id="rId20"/>
    <p:sldId id="445" r:id="rId21"/>
    <p:sldId id="505" r:id="rId22"/>
    <p:sldId id="442" r:id="rId23"/>
    <p:sldId id="280" r:id="rId24"/>
    <p:sldId id="277" r:id="rId25"/>
    <p:sldId id="476" r:id="rId26"/>
    <p:sldId id="582" r:id="rId27"/>
    <p:sldId id="583" r:id="rId28"/>
    <p:sldId id="508" r:id="rId29"/>
    <p:sldId id="492" r:id="rId30"/>
    <p:sldId id="494" r:id="rId31"/>
    <p:sldId id="493" r:id="rId32"/>
    <p:sldId id="495" r:id="rId33"/>
    <p:sldId id="496" r:id="rId34"/>
    <p:sldId id="586" r:id="rId35"/>
    <p:sldId id="587" r:id="rId36"/>
    <p:sldId id="584" r:id="rId37"/>
    <p:sldId id="488" r:id="rId38"/>
    <p:sldId id="588" r:id="rId39"/>
    <p:sldId id="467" r:id="rId40"/>
    <p:sldId id="485" r:id="rId41"/>
    <p:sldId id="482" r:id="rId42"/>
    <p:sldId id="608" r:id="rId43"/>
    <p:sldId id="607" r:id="rId44"/>
    <p:sldId id="483" r:id="rId45"/>
    <p:sldId id="589" r:id="rId46"/>
    <p:sldId id="484" r:id="rId47"/>
    <p:sldId id="306" r:id="rId48"/>
    <p:sldId id="490" r:id="rId49"/>
    <p:sldId id="497" r:id="rId50"/>
    <p:sldId id="509" r:id="rId51"/>
    <p:sldId id="486" r:id="rId52"/>
    <p:sldId id="475" r:id="rId53"/>
    <p:sldId id="441" r:id="rId54"/>
    <p:sldId id="471" r:id="rId55"/>
    <p:sldId id="501" r:id="rId56"/>
    <p:sldId id="601" r:id="rId57"/>
    <p:sldId id="592" r:id="rId58"/>
    <p:sldId id="606" r:id="rId59"/>
    <p:sldId id="308" r:id="rId60"/>
    <p:sldId id="590" r:id="rId61"/>
    <p:sldId id="593" r:id="rId62"/>
    <p:sldId id="602" r:id="rId63"/>
    <p:sldId id="600" r:id="rId64"/>
    <p:sldId id="498" r:id="rId65"/>
    <p:sldId id="499" r:id="rId66"/>
    <p:sldId id="500" r:id="rId67"/>
    <p:sldId id="597" r:id="rId68"/>
    <p:sldId id="598" r:id="rId69"/>
    <p:sldId id="502" r:id="rId70"/>
    <p:sldId id="510" r:id="rId71"/>
    <p:sldId id="605" r:id="rId72"/>
    <p:sldId id="469" r:id="rId73"/>
    <p:sldId id="511" r:id="rId74"/>
    <p:sldId id="603" r:id="rId75"/>
    <p:sldId id="470" r:id="rId76"/>
    <p:sldId id="503" r:id="rId77"/>
    <p:sldId id="50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adi Wachman" initials="MKW" lastIdx="2" clrIdx="1"/>
  <p:cmAuthor id="3" name="Betty J Ruth" initials="BJR" lastIdx="8"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53C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81" autoAdjust="0"/>
    <p:restoredTop sz="70167" autoAdjust="0"/>
  </p:normalViewPr>
  <p:slideViewPr>
    <p:cSldViewPr snapToGrid="0">
      <p:cViewPr varScale="1">
        <p:scale>
          <a:sx n="77" d="100"/>
          <a:sy n="77" d="100"/>
        </p:scale>
        <p:origin x="1312" y="192"/>
      </p:cViewPr>
      <p:guideLst>
        <p:guide orient="horz" pos="2160"/>
        <p:guide pos="3840"/>
      </p:guideLst>
    </p:cSldViewPr>
  </p:slideViewPr>
  <p:outlineViewPr>
    <p:cViewPr>
      <p:scale>
        <a:sx n="33" d="100"/>
        <a:sy n="33" d="100"/>
      </p:scale>
      <p:origin x="0" y="-283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364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D23D3-F28A-C34D-912C-49493CFC9B68}" type="doc">
      <dgm:prSet loTypeId="urn:microsoft.com/office/officeart/2005/8/layout/gear1" loCatId="list" qsTypeId="urn:microsoft.com/office/officeart/2005/8/quickstyle/simple2" qsCatId="simple" csTypeId="urn:microsoft.com/office/officeart/2005/8/colors/accent5_3" csCatId="accent5" phldr="1"/>
      <dgm:spPr/>
      <dgm:t>
        <a:bodyPr/>
        <a:lstStyle/>
        <a:p>
          <a:endParaRPr lang="en-US"/>
        </a:p>
      </dgm:t>
    </dgm:pt>
    <dgm:pt modelId="{38089C6B-A332-4B4A-8C2B-63C6FCE5088B}">
      <dgm:prSet phldrT="[Text]" custT="1"/>
      <dgm:spPr/>
      <dgm:t>
        <a:bodyPr/>
        <a:lstStyle/>
        <a:p>
          <a:r>
            <a:rPr lang="en-US" sz="2400" b="1" dirty="0"/>
            <a:t>Reclaim PHSW </a:t>
          </a:r>
        </a:p>
      </dgm:t>
    </dgm:pt>
    <dgm:pt modelId="{2647753C-C603-7049-B7D4-1B3B45C63A17}" type="parTrans" cxnId="{F5EB9EE5-64A3-1F47-97E6-18EE918921A0}">
      <dgm:prSet/>
      <dgm:spPr/>
      <dgm:t>
        <a:bodyPr/>
        <a:lstStyle/>
        <a:p>
          <a:endParaRPr lang="en-US"/>
        </a:p>
      </dgm:t>
    </dgm:pt>
    <dgm:pt modelId="{5C0A0B68-97A8-C342-813B-B63748E43D5A}" type="sibTrans" cxnId="{F5EB9EE5-64A3-1F47-97E6-18EE918921A0}">
      <dgm:prSet/>
      <dgm:spPr/>
      <dgm:t>
        <a:bodyPr/>
        <a:lstStyle/>
        <a:p>
          <a:endParaRPr lang="en-US"/>
        </a:p>
      </dgm:t>
    </dgm:pt>
    <dgm:pt modelId="{BE955511-C8D3-EC41-BCB6-3772E3D5B1A0}">
      <dgm:prSet phldrT="[Text]" custT="1"/>
      <dgm:spPr/>
      <dgm:t>
        <a:bodyPr/>
        <a:lstStyle/>
        <a:p>
          <a:r>
            <a:rPr lang="en-US" sz="2800" b="1" dirty="0"/>
            <a:t>Link PH and SW </a:t>
          </a:r>
        </a:p>
      </dgm:t>
    </dgm:pt>
    <dgm:pt modelId="{0671A158-61ED-FD47-AC9E-EF0FFBF52FD3}" type="parTrans" cxnId="{33802628-6675-DA44-A9A2-BF7A6F2378E4}">
      <dgm:prSet/>
      <dgm:spPr/>
      <dgm:t>
        <a:bodyPr/>
        <a:lstStyle/>
        <a:p>
          <a:endParaRPr lang="en-US"/>
        </a:p>
      </dgm:t>
    </dgm:pt>
    <dgm:pt modelId="{859D5AA7-D798-D84E-B3EC-086EB146EC66}" type="sibTrans" cxnId="{33802628-6675-DA44-A9A2-BF7A6F2378E4}">
      <dgm:prSet/>
      <dgm:spPr/>
      <dgm:t>
        <a:bodyPr/>
        <a:lstStyle/>
        <a:p>
          <a:endParaRPr lang="en-US"/>
        </a:p>
      </dgm:t>
    </dgm:pt>
    <dgm:pt modelId="{9747E1C3-E2C2-2E49-B53B-6617047AF4B3}">
      <dgm:prSet phldrT="[Text]" custT="1"/>
      <dgm:spPr/>
      <dgm:t>
        <a:bodyPr/>
        <a:lstStyle/>
        <a:p>
          <a:r>
            <a:rPr lang="en-US" sz="2400" b="1" dirty="0"/>
            <a:t>Increase SW’s Impact through PHSW </a:t>
          </a:r>
        </a:p>
      </dgm:t>
    </dgm:pt>
    <dgm:pt modelId="{7FDF362E-F9C8-734B-81B7-E15298C6937D}" type="parTrans" cxnId="{DEB1B8F9-FE7B-C34C-8316-871C27DDB218}">
      <dgm:prSet/>
      <dgm:spPr/>
      <dgm:t>
        <a:bodyPr/>
        <a:lstStyle/>
        <a:p>
          <a:endParaRPr lang="en-US"/>
        </a:p>
      </dgm:t>
    </dgm:pt>
    <dgm:pt modelId="{8493EDB6-A161-5447-B13A-3E992AABEA1A}" type="sibTrans" cxnId="{DEB1B8F9-FE7B-C34C-8316-871C27DDB218}">
      <dgm:prSet/>
      <dgm:spPr/>
      <dgm:t>
        <a:bodyPr/>
        <a:lstStyle/>
        <a:p>
          <a:endParaRPr lang="en-US"/>
        </a:p>
      </dgm:t>
    </dgm:pt>
    <dgm:pt modelId="{CC229081-4192-0442-A7AF-53B70BCB2DDF}" type="pres">
      <dgm:prSet presAssocID="{F63D23D3-F28A-C34D-912C-49493CFC9B68}" presName="composite" presStyleCnt="0">
        <dgm:presLayoutVars>
          <dgm:chMax val="3"/>
          <dgm:animLvl val="lvl"/>
          <dgm:resizeHandles val="exact"/>
        </dgm:presLayoutVars>
      </dgm:prSet>
      <dgm:spPr/>
    </dgm:pt>
    <dgm:pt modelId="{B6DDA2FE-89FD-2C4A-BA62-4ECD65FB6761}" type="pres">
      <dgm:prSet presAssocID="{9747E1C3-E2C2-2E49-B53B-6617047AF4B3}" presName="gear1" presStyleLbl="node1" presStyleIdx="0" presStyleCnt="3" custAng="21397440" custLinFactNeighborX="10957" custLinFactNeighborY="-708">
        <dgm:presLayoutVars>
          <dgm:chMax val="1"/>
          <dgm:bulletEnabled val="1"/>
        </dgm:presLayoutVars>
      </dgm:prSet>
      <dgm:spPr/>
    </dgm:pt>
    <dgm:pt modelId="{E1E80B0F-23FB-ED41-BD9A-8F9F832898DC}" type="pres">
      <dgm:prSet presAssocID="{9747E1C3-E2C2-2E49-B53B-6617047AF4B3}" presName="gear1srcNode" presStyleLbl="node1" presStyleIdx="0" presStyleCnt="3"/>
      <dgm:spPr/>
    </dgm:pt>
    <dgm:pt modelId="{409A3E5D-1BD1-794C-AB83-CE32E0219D78}" type="pres">
      <dgm:prSet presAssocID="{9747E1C3-E2C2-2E49-B53B-6617047AF4B3}" presName="gear1dstNode" presStyleLbl="node1" presStyleIdx="0" presStyleCnt="3"/>
      <dgm:spPr/>
    </dgm:pt>
    <dgm:pt modelId="{477FDDAE-42AC-2049-BF99-7FE74A83C39C}" type="pres">
      <dgm:prSet presAssocID="{38089C6B-A332-4B4A-8C2B-63C6FCE5088B}" presName="gear2" presStyleLbl="node1" presStyleIdx="1" presStyleCnt="3" custScaleX="143245" custScaleY="115815" custLinFactNeighborY="-1521">
        <dgm:presLayoutVars>
          <dgm:chMax val="1"/>
          <dgm:bulletEnabled val="1"/>
        </dgm:presLayoutVars>
      </dgm:prSet>
      <dgm:spPr/>
    </dgm:pt>
    <dgm:pt modelId="{F2C74938-817C-844B-A0DA-7CD03989C852}" type="pres">
      <dgm:prSet presAssocID="{38089C6B-A332-4B4A-8C2B-63C6FCE5088B}" presName="gear2srcNode" presStyleLbl="node1" presStyleIdx="1" presStyleCnt="3"/>
      <dgm:spPr/>
    </dgm:pt>
    <dgm:pt modelId="{3C9DC3DC-9C2F-6C44-9B85-227CA5ABEDFF}" type="pres">
      <dgm:prSet presAssocID="{38089C6B-A332-4B4A-8C2B-63C6FCE5088B}" presName="gear2dstNode" presStyleLbl="node1" presStyleIdx="1" presStyleCnt="3"/>
      <dgm:spPr/>
    </dgm:pt>
    <dgm:pt modelId="{578E1BBB-C398-2F42-9239-CCDC68B79D15}" type="pres">
      <dgm:prSet presAssocID="{BE955511-C8D3-EC41-BCB6-3772E3D5B1A0}" presName="gear3" presStyleLbl="node1" presStyleIdx="2" presStyleCnt="3" custAng="431909" custScaleX="124057" custScaleY="112064" custLinFactNeighborX="16090" custLinFactNeighborY="-423"/>
      <dgm:spPr/>
    </dgm:pt>
    <dgm:pt modelId="{96ABE3DE-F572-5B49-A0FF-3BE2906EF940}" type="pres">
      <dgm:prSet presAssocID="{BE955511-C8D3-EC41-BCB6-3772E3D5B1A0}" presName="gear3tx" presStyleLbl="node1" presStyleIdx="2" presStyleCnt="3">
        <dgm:presLayoutVars>
          <dgm:chMax val="1"/>
          <dgm:bulletEnabled val="1"/>
        </dgm:presLayoutVars>
      </dgm:prSet>
      <dgm:spPr/>
    </dgm:pt>
    <dgm:pt modelId="{8F3D5E0A-AC6D-814F-A027-02BFDB65DB19}" type="pres">
      <dgm:prSet presAssocID="{BE955511-C8D3-EC41-BCB6-3772E3D5B1A0}" presName="gear3srcNode" presStyleLbl="node1" presStyleIdx="2" presStyleCnt="3"/>
      <dgm:spPr/>
    </dgm:pt>
    <dgm:pt modelId="{2CC23DE0-9E49-394C-8AAB-456E6CB51671}" type="pres">
      <dgm:prSet presAssocID="{BE955511-C8D3-EC41-BCB6-3772E3D5B1A0}" presName="gear3dstNode" presStyleLbl="node1" presStyleIdx="2" presStyleCnt="3"/>
      <dgm:spPr/>
    </dgm:pt>
    <dgm:pt modelId="{3247F408-1581-3D40-9A57-861D5446CE3C}" type="pres">
      <dgm:prSet presAssocID="{8493EDB6-A161-5447-B13A-3E992AABEA1A}" presName="connector1" presStyleLbl="sibTrans2D1" presStyleIdx="0" presStyleCnt="3" custLinFactNeighborY="-864"/>
      <dgm:spPr/>
    </dgm:pt>
    <dgm:pt modelId="{BA6C5159-EA7F-7F4B-A31B-57E46C25EB6B}" type="pres">
      <dgm:prSet presAssocID="{5C0A0B68-97A8-C342-813B-B63748E43D5A}" presName="connector2" presStyleLbl="sibTrans2D1" presStyleIdx="1" presStyleCnt="3" custLinFactNeighborX="-11020" custLinFactNeighborY="-580"/>
      <dgm:spPr/>
    </dgm:pt>
    <dgm:pt modelId="{5D0D7B62-2252-674F-A220-0C9C1A19A39C}" type="pres">
      <dgm:prSet presAssocID="{859D5AA7-D798-D84E-B3EC-086EB146EC66}" presName="connector3" presStyleLbl="sibTrans2D1" presStyleIdx="2" presStyleCnt="3"/>
      <dgm:spPr/>
    </dgm:pt>
  </dgm:ptLst>
  <dgm:cxnLst>
    <dgm:cxn modelId="{89896103-9A63-6440-868D-5B5E9050FEA3}" type="presOf" srcId="{859D5AA7-D798-D84E-B3EC-086EB146EC66}" destId="{5D0D7B62-2252-674F-A220-0C9C1A19A39C}" srcOrd="0" destOrd="0" presId="urn:microsoft.com/office/officeart/2005/8/layout/gear1"/>
    <dgm:cxn modelId="{88B92C09-6A66-684B-96CE-E3FDBA697A22}" type="presOf" srcId="{BE955511-C8D3-EC41-BCB6-3772E3D5B1A0}" destId="{578E1BBB-C398-2F42-9239-CCDC68B79D15}" srcOrd="0" destOrd="0" presId="urn:microsoft.com/office/officeart/2005/8/layout/gear1"/>
    <dgm:cxn modelId="{F418F909-E9D4-814D-A343-784F6D2335E7}" type="presOf" srcId="{5C0A0B68-97A8-C342-813B-B63748E43D5A}" destId="{BA6C5159-EA7F-7F4B-A31B-57E46C25EB6B}" srcOrd="0" destOrd="0" presId="urn:microsoft.com/office/officeart/2005/8/layout/gear1"/>
    <dgm:cxn modelId="{75B50811-1854-0F4A-87D3-831C7C34920B}" type="presOf" srcId="{38089C6B-A332-4B4A-8C2B-63C6FCE5088B}" destId="{3C9DC3DC-9C2F-6C44-9B85-227CA5ABEDFF}" srcOrd="2" destOrd="0" presId="urn:microsoft.com/office/officeart/2005/8/layout/gear1"/>
    <dgm:cxn modelId="{33802628-6675-DA44-A9A2-BF7A6F2378E4}" srcId="{F63D23D3-F28A-C34D-912C-49493CFC9B68}" destId="{BE955511-C8D3-EC41-BCB6-3772E3D5B1A0}" srcOrd="2" destOrd="0" parTransId="{0671A158-61ED-FD47-AC9E-EF0FFBF52FD3}" sibTransId="{859D5AA7-D798-D84E-B3EC-086EB146EC66}"/>
    <dgm:cxn modelId="{9936762D-7CFE-A842-8357-0DB96C6C0B1A}" type="presOf" srcId="{BE955511-C8D3-EC41-BCB6-3772E3D5B1A0}" destId="{2CC23DE0-9E49-394C-8AAB-456E6CB51671}" srcOrd="3" destOrd="0" presId="urn:microsoft.com/office/officeart/2005/8/layout/gear1"/>
    <dgm:cxn modelId="{B2CD8B36-9EC2-114B-9BF1-52AC402902AC}" type="presOf" srcId="{9747E1C3-E2C2-2E49-B53B-6617047AF4B3}" destId="{409A3E5D-1BD1-794C-AB83-CE32E0219D78}" srcOrd="2" destOrd="0" presId="urn:microsoft.com/office/officeart/2005/8/layout/gear1"/>
    <dgm:cxn modelId="{4DBED945-F8F1-5C4F-8816-68A5B3EE8F8C}" type="presOf" srcId="{8493EDB6-A161-5447-B13A-3E992AABEA1A}" destId="{3247F408-1581-3D40-9A57-861D5446CE3C}" srcOrd="0" destOrd="0" presId="urn:microsoft.com/office/officeart/2005/8/layout/gear1"/>
    <dgm:cxn modelId="{0FF40F4B-D062-2446-9BC0-4E63227D874D}" type="presOf" srcId="{9747E1C3-E2C2-2E49-B53B-6617047AF4B3}" destId="{E1E80B0F-23FB-ED41-BD9A-8F9F832898DC}" srcOrd="1" destOrd="0" presId="urn:microsoft.com/office/officeart/2005/8/layout/gear1"/>
    <dgm:cxn modelId="{FFEB7373-4040-FC43-84D3-489EE9A6F777}" type="presOf" srcId="{BE955511-C8D3-EC41-BCB6-3772E3D5B1A0}" destId="{96ABE3DE-F572-5B49-A0FF-3BE2906EF940}" srcOrd="1" destOrd="0" presId="urn:microsoft.com/office/officeart/2005/8/layout/gear1"/>
    <dgm:cxn modelId="{43B5987B-F9E6-4F4C-85BD-AAF01D9F22AE}" type="presOf" srcId="{F63D23D3-F28A-C34D-912C-49493CFC9B68}" destId="{CC229081-4192-0442-A7AF-53B70BCB2DDF}" srcOrd="0" destOrd="0" presId="urn:microsoft.com/office/officeart/2005/8/layout/gear1"/>
    <dgm:cxn modelId="{8464358F-A29E-5C4E-8D1B-F0B4E8B0E4FD}" type="presOf" srcId="{9747E1C3-E2C2-2E49-B53B-6617047AF4B3}" destId="{B6DDA2FE-89FD-2C4A-BA62-4ECD65FB6761}" srcOrd="0" destOrd="0" presId="urn:microsoft.com/office/officeart/2005/8/layout/gear1"/>
    <dgm:cxn modelId="{17DCDABC-FED5-7845-8A70-B91D8BA94BC8}" type="presOf" srcId="{38089C6B-A332-4B4A-8C2B-63C6FCE5088B}" destId="{F2C74938-817C-844B-A0DA-7CD03989C852}" srcOrd="1" destOrd="0" presId="urn:microsoft.com/office/officeart/2005/8/layout/gear1"/>
    <dgm:cxn modelId="{1960B2C9-AE25-9548-BC7B-5C92666B4256}" type="presOf" srcId="{38089C6B-A332-4B4A-8C2B-63C6FCE5088B}" destId="{477FDDAE-42AC-2049-BF99-7FE74A83C39C}" srcOrd="0" destOrd="0" presId="urn:microsoft.com/office/officeart/2005/8/layout/gear1"/>
    <dgm:cxn modelId="{61484BCF-210A-EA41-B503-DA67724CBF28}" type="presOf" srcId="{BE955511-C8D3-EC41-BCB6-3772E3D5B1A0}" destId="{8F3D5E0A-AC6D-814F-A027-02BFDB65DB19}" srcOrd="2" destOrd="0" presId="urn:microsoft.com/office/officeart/2005/8/layout/gear1"/>
    <dgm:cxn modelId="{F5EB9EE5-64A3-1F47-97E6-18EE918921A0}" srcId="{F63D23D3-F28A-C34D-912C-49493CFC9B68}" destId="{38089C6B-A332-4B4A-8C2B-63C6FCE5088B}" srcOrd="1" destOrd="0" parTransId="{2647753C-C603-7049-B7D4-1B3B45C63A17}" sibTransId="{5C0A0B68-97A8-C342-813B-B63748E43D5A}"/>
    <dgm:cxn modelId="{DEB1B8F9-FE7B-C34C-8316-871C27DDB218}" srcId="{F63D23D3-F28A-C34D-912C-49493CFC9B68}" destId="{9747E1C3-E2C2-2E49-B53B-6617047AF4B3}" srcOrd="0" destOrd="0" parTransId="{7FDF362E-F9C8-734B-81B7-E15298C6937D}" sibTransId="{8493EDB6-A161-5447-B13A-3E992AABEA1A}"/>
    <dgm:cxn modelId="{588850B4-FDE7-434F-8C08-B02289335FBD}" type="presParOf" srcId="{CC229081-4192-0442-A7AF-53B70BCB2DDF}" destId="{B6DDA2FE-89FD-2C4A-BA62-4ECD65FB6761}" srcOrd="0" destOrd="0" presId="urn:microsoft.com/office/officeart/2005/8/layout/gear1"/>
    <dgm:cxn modelId="{371D63FE-CA9E-1D42-9DD4-AA42356FF6EC}" type="presParOf" srcId="{CC229081-4192-0442-A7AF-53B70BCB2DDF}" destId="{E1E80B0F-23FB-ED41-BD9A-8F9F832898DC}" srcOrd="1" destOrd="0" presId="urn:microsoft.com/office/officeart/2005/8/layout/gear1"/>
    <dgm:cxn modelId="{E9CF35D9-8A51-9743-AE2B-89DAA1FB92C0}" type="presParOf" srcId="{CC229081-4192-0442-A7AF-53B70BCB2DDF}" destId="{409A3E5D-1BD1-794C-AB83-CE32E0219D78}" srcOrd="2" destOrd="0" presId="urn:microsoft.com/office/officeart/2005/8/layout/gear1"/>
    <dgm:cxn modelId="{66C98267-801D-8141-8724-A11BB7893EEA}" type="presParOf" srcId="{CC229081-4192-0442-A7AF-53B70BCB2DDF}" destId="{477FDDAE-42AC-2049-BF99-7FE74A83C39C}" srcOrd="3" destOrd="0" presId="urn:microsoft.com/office/officeart/2005/8/layout/gear1"/>
    <dgm:cxn modelId="{17CB10B2-8FD6-AC40-84A7-7106C8F655E4}" type="presParOf" srcId="{CC229081-4192-0442-A7AF-53B70BCB2DDF}" destId="{F2C74938-817C-844B-A0DA-7CD03989C852}" srcOrd="4" destOrd="0" presId="urn:microsoft.com/office/officeart/2005/8/layout/gear1"/>
    <dgm:cxn modelId="{4E36BC9C-A735-B84C-9727-26CAC8DDBE9F}" type="presParOf" srcId="{CC229081-4192-0442-A7AF-53B70BCB2DDF}" destId="{3C9DC3DC-9C2F-6C44-9B85-227CA5ABEDFF}" srcOrd="5" destOrd="0" presId="urn:microsoft.com/office/officeart/2005/8/layout/gear1"/>
    <dgm:cxn modelId="{EE171A72-8D37-8746-87A6-2BCB3C96360F}" type="presParOf" srcId="{CC229081-4192-0442-A7AF-53B70BCB2DDF}" destId="{578E1BBB-C398-2F42-9239-CCDC68B79D15}" srcOrd="6" destOrd="0" presId="urn:microsoft.com/office/officeart/2005/8/layout/gear1"/>
    <dgm:cxn modelId="{4713B65D-F00F-5740-B2B1-7CDDAEDD7726}" type="presParOf" srcId="{CC229081-4192-0442-A7AF-53B70BCB2DDF}" destId="{96ABE3DE-F572-5B49-A0FF-3BE2906EF940}" srcOrd="7" destOrd="0" presId="urn:microsoft.com/office/officeart/2005/8/layout/gear1"/>
    <dgm:cxn modelId="{C3237ADD-A9F0-624F-A5A9-9E7ECFC25290}" type="presParOf" srcId="{CC229081-4192-0442-A7AF-53B70BCB2DDF}" destId="{8F3D5E0A-AC6D-814F-A027-02BFDB65DB19}" srcOrd="8" destOrd="0" presId="urn:microsoft.com/office/officeart/2005/8/layout/gear1"/>
    <dgm:cxn modelId="{CB121F5C-2771-4F4F-A81F-9A19C0A24974}" type="presParOf" srcId="{CC229081-4192-0442-A7AF-53B70BCB2DDF}" destId="{2CC23DE0-9E49-394C-8AAB-456E6CB51671}" srcOrd="9" destOrd="0" presId="urn:microsoft.com/office/officeart/2005/8/layout/gear1"/>
    <dgm:cxn modelId="{6D9E9AEC-075A-BC43-A4A5-59BE90B02528}" type="presParOf" srcId="{CC229081-4192-0442-A7AF-53B70BCB2DDF}" destId="{3247F408-1581-3D40-9A57-861D5446CE3C}" srcOrd="10" destOrd="0" presId="urn:microsoft.com/office/officeart/2005/8/layout/gear1"/>
    <dgm:cxn modelId="{ED4768F4-93C4-B348-B10C-E2E82ED62DAB}" type="presParOf" srcId="{CC229081-4192-0442-A7AF-53B70BCB2DDF}" destId="{BA6C5159-EA7F-7F4B-A31B-57E46C25EB6B}" srcOrd="11" destOrd="0" presId="urn:microsoft.com/office/officeart/2005/8/layout/gear1"/>
    <dgm:cxn modelId="{4FEC9BE0-1C16-CC4F-9389-44AB3EFAEE85}" type="presParOf" srcId="{CC229081-4192-0442-A7AF-53B70BCB2DDF}" destId="{5D0D7B62-2252-674F-A220-0C9C1A19A39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custT="1"/>
      <dgm:spPr>
        <a:solidFill>
          <a:schemeClr val="accent1">
            <a:lumMod val="50000"/>
          </a:schemeClr>
        </a:solidFill>
      </dgm:spPr>
      <dgm:t>
        <a:bodyPr/>
        <a:lstStyle/>
        <a:p>
          <a:r>
            <a:rPr lang="en-US" sz="2400" dirty="0"/>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dgm:spPr>
        <a:solidFill>
          <a:schemeClr val="accent1">
            <a:lumMod val="20000"/>
            <a:lumOff val="80000"/>
            <a:alpha val="90000"/>
          </a:schemeClr>
        </a:solidFill>
      </dgm:spPr>
      <dgm:t>
        <a:bodyPr/>
        <a:lstStyle/>
        <a:p>
          <a:r>
            <a:rPr lang="en-US" sz="1900" b="1" dirty="0">
              <a:solidFill>
                <a:sysClr val="windowText" lastClr="000000"/>
              </a:solidFill>
            </a:rPr>
            <a:t>Institute of Medicine:</a:t>
          </a:r>
          <a:r>
            <a:rPr lang="en-US" sz="1900" dirty="0">
              <a:solidFill>
                <a:sysClr val="windowText" lastClr="000000"/>
              </a:solidFill>
            </a:rPr>
            <a:t> the field of practice concerned with “assuring the conditions in which people can be healthy.” </a:t>
          </a:r>
          <a:endParaRPr lang="en-US" sz="1900" dirty="0"/>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custT="1"/>
      <dgm:spPr>
        <a:solidFill>
          <a:schemeClr val="accent1">
            <a:lumMod val="50000"/>
          </a:schemeClr>
        </a:solidFill>
      </dgm:spPr>
      <dgm:t>
        <a:bodyPr/>
        <a:lstStyle/>
        <a:p>
          <a:r>
            <a:rPr lang="en-US" sz="2400" dirty="0"/>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a:solidFill>
          <a:schemeClr val="accent1">
            <a:lumMod val="20000"/>
            <a:lumOff val="80000"/>
            <a:alpha val="90000"/>
          </a:schemeClr>
        </a:solidFill>
      </dgm:spPr>
      <dgm:t>
        <a:bodyPr/>
        <a:lstStyle/>
        <a:p>
          <a:r>
            <a:rPr lang="en-US" b="1" dirty="0">
              <a:solidFill>
                <a:sysClr val="windowText" lastClr="000000"/>
              </a:solidFill>
              <a:ea typeface="ＭＳ Ｐゴシック" pitchFamily="34" charset="-128"/>
            </a:rPr>
            <a:t>IFSW:</a:t>
          </a:r>
          <a:r>
            <a:rPr lang="en-US" dirty="0">
              <a:solidFill>
                <a:sysClr val="windowText" lastClr="000000"/>
              </a:solidFill>
              <a:ea typeface="ＭＳ Ｐゴシック" pitchFamily="34" charset="-128"/>
            </a:rPr>
            <a:t> Profession dedicated to “restoration and enhancement of human function” and  “promotion of change in social conditions to reduce human suffering.” </a:t>
          </a:r>
          <a:endParaRPr lang="en-US" dirty="0"/>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B49F450B-6CD3-834F-B580-CB61E15E174A}">
      <dgm:prSet/>
      <dgm:spPr>
        <a:solidFill>
          <a:schemeClr val="accent1">
            <a:lumMod val="20000"/>
            <a:lumOff val="80000"/>
            <a:alpha val="90000"/>
          </a:schemeClr>
        </a:solidFill>
      </dgm:spPr>
      <dgm:t>
        <a:bodyPr/>
        <a:lstStyle/>
        <a:p>
          <a:endParaRPr lang="en-US" sz="1900" dirty="0">
            <a:solidFill>
              <a:sysClr val="windowText" lastClr="000000"/>
            </a:solidFill>
          </a:endParaRPr>
        </a:p>
      </dgm:t>
    </dgm:pt>
    <dgm:pt modelId="{7A3474F0-2242-8447-BBB2-AE9FBC1AD301}" type="parTrans" cxnId="{DBB235BF-3EEE-E64B-AD31-61122AAD5A2C}">
      <dgm:prSet/>
      <dgm:spPr/>
      <dgm:t>
        <a:bodyPr/>
        <a:lstStyle/>
        <a:p>
          <a:endParaRPr lang="en-US"/>
        </a:p>
      </dgm:t>
    </dgm:pt>
    <dgm:pt modelId="{87763981-DB34-BC45-AABF-D24CC8734276}" type="sibTrans" cxnId="{DBB235BF-3EEE-E64B-AD31-61122AAD5A2C}">
      <dgm:prSet/>
      <dgm:spPr/>
      <dgm:t>
        <a:bodyPr/>
        <a:lstStyle/>
        <a:p>
          <a:endParaRPr lang="en-US"/>
        </a:p>
      </dgm:t>
    </dgm:pt>
    <dgm:pt modelId="{1179F8FE-D702-4C4B-A66C-1DA6D6A74909}">
      <dgm:prSet custT="1"/>
      <dgm:spPr>
        <a:solidFill>
          <a:schemeClr val="accent1">
            <a:lumMod val="20000"/>
            <a:lumOff val="80000"/>
            <a:alpha val="90000"/>
          </a:schemeClr>
        </a:solidFill>
      </dgm:spPr>
      <dgm:t>
        <a:bodyPr/>
        <a:lstStyle/>
        <a:p>
          <a:r>
            <a:rPr lang="en-US" sz="1900" dirty="0">
              <a:solidFill>
                <a:sysClr val="windowText" lastClr="000000"/>
              </a:solidFill>
            </a:rPr>
            <a:t>“An interdisciplinary field, based on biological and social sciences, with a mission to promote and protect the health of whole populations, and to prevent illness, injury and other disabling conditions.” </a:t>
          </a:r>
          <a:r>
            <a:rPr lang="en-US" sz="1050" dirty="0">
              <a:solidFill>
                <a:sysClr val="windowText" lastClr="000000"/>
              </a:solidFill>
            </a:rPr>
            <a:t>-</a:t>
          </a:r>
          <a:r>
            <a:rPr lang="en-US" sz="1050" dirty="0" err="1">
              <a:solidFill>
                <a:sysClr val="windowText" lastClr="000000"/>
              </a:solidFill>
            </a:rPr>
            <a:t>Turnock</a:t>
          </a:r>
          <a:r>
            <a:rPr lang="en-US" sz="1050" dirty="0">
              <a:solidFill>
                <a:sysClr val="windowText" lastClr="000000"/>
              </a:solidFill>
            </a:rPr>
            <a:t>, 2007</a:t>
          </a:r>
        </a:p>
      </dgm:t>
    </dgm:pt>
    <dgm:pt modelId="{E94565F8-38EF-474D-9E6D-BD9EC9F0503F}" type="parTrans" cxnId="{F4A37B67-701D-5647-B70D-8F0E6BF22B3B}">
      <dgm:prSet/>
      <dgm:spPr/>
      <dgm:t>
        <a:bodyPr/>
        <a:lstStyle/>
        <a:p>
          <a:endParaRPr lang="en-US"/>
        </a:p>
      </dgm:t>
    </dgm:pt>
    <dgm:pt modelId="{884D5357-7E60-DB4A-8422-0B59A8CA3C28}" type="sibTrans" cxnId="{F4A37B67-701D-5647-B70D-8F0E6BF22B3B}">
      <dgm:prSet/>
      <dgm:spPr/>
      <dgm:t>
        <a:bodyPr/>
        <a:lstStyle/>
        <a:p>
          <a:endParaRPr lang="en-US"/>
        </a:p>
      </dgm:t>
    </dgm:pt>
    <dgm:pt modelId="{12D2DA01-1ECB-7940-BCED-3E7E96EAB271}">
      <dgm:prSet/>
      <dgm:spPr>
        <a:solidFill>
          <a:schemeClr val="accent1">
            <a:lumMod val="20000"/>
            <a:lumOff val="80000"/>
            <a:alpha val="90000"/>
          </a:schemeClr>
        </a:solidFill>
      </dgm:spPr>
      <dgm:t>
        <a:bodyPr/>
        <a:lstStyle/>
        <a:p>
          <a:r>
            <a:rPr lang="en-US" b="1" dirty="0">
              <a:solidFill>
                <a:sysClr val="windowText" lastClr="000000"/>
              </a:solidFill>
              <a:ea typeface="ＭＳ Ｐゴシック" pitchFamily="34" charset="-128"/>
            </a:rPr>
            <a:t>NASW:</a:t>
          </a:r>
          <a:r>
            <a:rPr lang="en-US" dirty="0">
              <a:solidFill>
                <a:sysClr val="windowText" lastClr="000000"/>
              </a:solidFill>
              <a:ea typeface="ＭＳ Ｐゴシック" pitchFamily="34" charset="-128"/>
            </a:rPr>
            <a:t> “Based on values of…equality, worth, dignity of human beings, social work uses a human rights and social justice orientation to address complex needs of people in environments.”</a:t>
          </a:r>
        </a:p>
      </dgm:t>
    </dgm:pt>
    <dgm:pt modelId="{A1AE1736-E5BE-9D48-B5E6-CCF740B57E1B}" type="parTrans" cxnId="{90CBAEF7-33E6-F843-9285-EEF57012D1FE}">
      <dgm:prSet/>
      <dgm:spPr/>
      <dgm:t>
        <a:bodyPr/>
        <a:lstStyle/>
        <a:p>
          <a:endParaRPr lang="en-US"/>
        </a:p>
      </dgm:t>
    </dgm:pt>
    <dgm:pt modelId="{988841BA-5A1E-5E49-BC96-C50D57588EFB}" type="sibTrans" cxnId="{90CBAEF7-33E6-F843-9285-EEF57012D1FE}">
      <dgm:prSet/>
      <dgm:spPr/>
      <dgm:t>
        <a:bodyPr/>
        <a:lstStyle/>
        <a:p>
          <a:endParaRPr lang="en-US"/>
        </a:p>
      </dgm:t>
    </dgm:pt>
    <dgm:pt modelId="{135AF49F-100D-924E-96C5-467A7F12F79B}">
      <dgm:prSet/>
      <dgm:spPr>
        <a:solidFill>
          <a:schemeClr val="accent1">
            <a:lumMod val="20000"/>
            <a:lumOff val="80000"/>
            <a:alpha val="90000"/>
          </a:schemeClr>
        </a:solidFill>
      </dgm:spPr>
      <dgm:t>
        <a:bodyPr/>
        <a:lstStyle/>
        <a:p>
          <a:endParaRPr lang="en-US" dirty="0"/>
        </a:p>
      </dgm:t>
    </dgm:pt>
    <dgm:pt modelId="{A0E1BB9B-DA83-8F46-811C-E36E60ACC579}" type="parTrans" cxnId="{23296F47-3844-824F-8A49-34BA84389F3D}">
      <dgm:prSet/>
      <dgm:spPr/>
      <dgm:t>
        <a:bodyPr/>
        <a:lstStyle/>
        <a:p>
          <a:endParaRPr lang="en-US"/>
        </a:p>
      </dgm:t>
    </dgm:pt>
    <dgm:pt modelId="{528EDEAD-A272-EE41-8A48-7916BEFEE0EC}" type="sibTrans" cxnId="{23296F47-3844-824F-8A49-34BA84389F3D}">
      <dgm:prSet/>
      <dgm:spPr/>
      <dgm:t>
        <a:bodyPr/>
        <a:lstStyle/>
        <a:p>
          <a:endParaRPr lang="en-US"/>
        </a:p>
      </dgm:t>
    </dgm:pt>
    <dgm:pt modelId="{00E63997-BE6B-C346-8518-ADBDBD6E2DC6}">
      <dgm:prSet/>
      <dgm:spPr>
        <a:solidFill>
          <a:schemeClr val="accent1">
            <a:lumMod val="20000"/>
            <a:lumOff val="80000"/>
            <a:alpha val="90000"/>
          </a:schemeClr>
        </a:solidFill>
      </dgm:spPr>
      <dgm:t>
        <a:bodyPr/>
        <a:lstStyle/>
        <a:p>
          <a:endParaRPr lang="en-US" dirty="0">
            <a:solidFill>
              <a:sysClr val="windowText" lastClr="000000"/>
            </a:solidFill>
            <a:ea typeface="ＭＳ Ｐゴシック" pitchFamily="34" charset="-128"/>
          </a:endParaRPr>
        </a:p>
      </dgm:t>
    </dgm:pt>
    <dgm:pt modelId="{99792212-81DA-7349-8836-C3043FE65804}" type="parTrans" cxnId="{8E7ED9A2-05FF-7A42-B2E6-65B1CAF6DD5D}">
      <dgm:prSet/>
      <dgm:spPr/>
      <dgm:t>
        <a:bodyPr/>
        <a:lstStyle/>
        <a:p>
          <a:endParaRPr lang="en-US"/>
        </a:p>
      </dgm:t>
    </dgm:pt>
    <dgm:pt modelId="{B4FE20AD-97D4-9D48-AF5E-661888FC44B4}" type="sibTrans" cxnId="{8E7ED9A2-05FF-7A42-B2E6-65B1CAF6DD5D}">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dgm:presLayoutVars>
          <dgm:bulletEnabled val="1"/>
        </dgm:presLayoutVars>
      </dgm:prSet>
      <dgm:spPr/>
    </dgm:pt>
  </dgm:ptLst>
  <dgm:cxnLst>
    <dgm:cxn modelId="{D9121F1F-EBF1-1545-B43E-CB3641B5D17F}" type="presOf" srcId="{4640C4C9-1392-6546-BD6A-593B9813D91B}" destId="{8BEADC75-144B-334F-910A-1B82656FBB07}" srcOrd="0" destOrd="0" presId="urn:microsoft.com/office/officeart/2005/8/layout/hList1"/>
    <dgm:cxn modelId="{5C3A7820-F1DC-4645-AD07-B8E8E7683D4B}" type="presOf" srcId="{7FA48FC4-60A4-AC42-8550-8F6A551318B4}" destId="{FB0C4514-4ED1-2E45-A7B5-80400964222C}" srcOrd="0" destOrd="0" presId="urn:microsoft.com/office/officeart/2005/8/layout/hList1"/>
    <dgm:cxn modelId="{FD6FD826-C30A-0144-8BCA-999C33BE2091}" srcId="{4640C4C9-1392-6546-BD6A-593B9813D91B}" destId="{844A7187-8368-054D-A14B-CF36E42C8F9D}" srcOrd="0" destOrd="0" parTransId="{A277C739-341C-2F45-AE4E-17A2BF1B8036}" sibTransId="{1B4478CF-BFCD-C042-9F88-D8802BF5F8A6}"/>
    <dgm:cxn modelId="{B2418A29-3E63-8145-844D-AC00ECF1B84B}" srcId="{7FA48FC4-60A4-AC42-8550-8F6A551318B4}" destId="{4640C4C9-1392-6546-BD6A-593B9813D91B}" srcOrd="0" destOrd="0" parTransId="{18855397-CECE-3A4B-9E93-CACAE95E9C68}" sibTransId="{B9B7B78C-70FB-B14F-A965-A813B5DE15D8}"/>
    <dgm:cxn modelId="{302CD640-5ED9-6549-BE5D-CF2D733D4DCC}" type="presOf" srcId="{1179F8FE-D702-4C4B-A66C-1DA6D6A74909}" destId="{08ECB85A-A957-2A4B-95BC-BBA52F4C4E86}" srcOrd="0" destOrd="2" presId="urn:microsoft.com/office/officeart/2005/8/layout/hList1"/>
    <dgm:cxn modelId="{CD7DE740-6410-B843-8C6D-E984511C0D37}" type="presOf" srcId="{C0B24790-2151-4242-B925-C60584997A76}" destId="{3427D544-BD82-A741-8A08-49811E6CF2C8}" srcOrd="0" destOrd="0" presId="urn:microsoft.com/office/officeart/2005/8/layout/hList1"/>
    <dgm:cxn modelId="{23296F47-3844-824F-8A49-34BA84389F3D}" srcId="{C0B24790-2151-4242-B925-C60584997A76}" destId="{135AF49F-100D-924E-96C5-467A7F12F79B}" srcOrd="3" destOrd="0" parTransId="{A0E1BB9B-DA83-8F46-811C-E36E60ACC579}" sibTransId="{528EDEAD-A272-EE41-8A48-7916BEFEE0EC}"/>
    <dgm:cxn modelId="{F4A37B67-701D-5647-B70D-8F0E6BF22B3B}" srcId="{4640C4C9-1392-6546-BD6A-593B9813D91B}" destId="{1179F8FE-D702-4C4B-A66C-1DA6D6A74909}" srcOrd="1" destOrd="0" parTransId="{E94565F8-38EF-474D-9E6D-BD9EC9F0503F}" sibTransId="{884D5357-7E60-DB4A-8422-0B59A8CA3C28}"/>
    <dgm:cxn modelId="{8E7ED9A2-05FF-7A42-B2E6-65B1CAF6DD5D}" srcId="{C0B24790-2151-4242-B925-C60584997A76}" destId="{00E63997-BE6B-C346-8518-ADBDBD6E2DC6}" srcOrd="1" destOrd="0" parTransId="{99792212-81DA-7349-8836-C3043FE65804}" sibTransId="{B4FE20AD-97D4-9D48-AF5E-661888FC44B4}"/>
    <dgm:cxn modelId="{43B521A9-81D9-4145-BE3D-F1CE3440F08C}" type="presOf" srcId="{00E63997-BE6B-C346-8518-ADBDBD6E2DC6}" destId="{670B27D8-9A3F-7145-92E7-D95AAA87C396}" srcOrd="0" destOrd="1" presId="urn:microsoft.com/office/officeart/2005/8/layout/hList1"/>
    <dgm:cxn modelId="{61E793B1-A0FB-5C4F-8166-099BA550C102}" type="presOf" srcId="{B49F450B-6CD3-834F-B580-CB61E15E174A}" destId="{08ECB85A-A957-2A4B-95BC-BBA52F4C4E86}" srcOrd="0" destOrd="1" presId="urn:microsoft.com/office/officeart/2005/8/layout/hList1"/>
    <dgm:cxn modelId="{784CD4B4-C3F4-B445-9FE1-FE24A2354C69}" type="presOf" srcId="{9FADB35B-4DE4-DA41-BED0-D092E52238CB}" destId="{670B27D8-9A3F-7145-92E7-D95AAA87C396}" srcOrd="0" destOrd="0" presId="urn:microsoft.com/office/officeart/2005/8/layout/hList1"/>
    <dgm:cxn modelId="{CF4ADBB9-BAD1-4F45-9FE1-6D795327F17D}" type="presOf" srcId="{12D2DA01-1ECB-7940-BCED-3E7E96EAB271}" destId="{670B27D8-9A3F-7145-92E7-D95AAA87C396}" srcOrd="0" destOrd="2" presId="urn:microsoft.com/office/officeart/2005/8/layout/hList1"/>
    <dgm:cxn modelId="{DBB235BF-3EEE-E64B-AD31-61122AAD5A2C}" srcId="{844A7187-8368-054D-A14B-CF36E42C8F9D}" destId="{B49F450B-6CD3-834F-B580-CB61E15E174A}" srcOrd="0" destOrd="0" parTransId="{7A3474F0-2242-8447-BBB2-AE9FBC1AD301}" sibTransId="{87763981-DB34-BC45-AABF-D24CC8734276}"/>
    <dgm:cxn modelId="{A9D733D2-D852-0C4B-9361-7BBE93D376B1}" srcId="{7FA48FC4-60A4-AC42-8550-8F6A551318B4}" destId="{C0B24790-2151-4242-B925-C60584997A76}" srcOrd="1" destOrd="0" parTransId="{5D48459D-863F-7C4A-8E9E-BD097DE59669}" sibTransId="{8BED479E-CCB3-374C-A3FB-D064249369A3}"/>
    <dgm:cxn modelId="{598797DA-8219-DB40-818E-0FA67A29D773}" srcId="{C0B24790-2151-4242-B925-C60584997A76}" destId="{9FADB35B-4DE4-DA41-BED0-D092E52238CB}" srcOrd="0" destOrd="0" parTransId="{FEADB31A-F62F-9343-BF2C-3E83D32CCC11}" sibTransId="{0A9F0AA1-4C7A-A84F-8F38-62D1652106DD}"/>
    <dgm:cxn modelId="{F2B942E1-6682-F348-858F-57F3D4BA534B}" type="presOf" srcId="{844A7187-8368-054D-A14B-CF36E42C8F9D}" destId="{08ECB85A-A957-2A4B-95BC-BBA52F4C4E86}" srcOrd="0" destOrd="0" presId="urn:microsoft.com/office/officeart/2005/8/layout/hList1"/>
    <dgm:cxn modelId="{A896FCE8-B0E6-4C4F-A573-49DD5B5D1D84}" type="presOf" srcId="{135AF49F-100D-924E-96C5-467A7F12F79B}" destId="{670B27D8-9A3F-7145-92E7-D95AAA87C396}" srcOrd="0" destOrd="3" presId="urn:microsoft.com/office/officeart/2005/8/layout/hList1"/>
    <dgm:cxn modelId="{90CBAEF7-33E6-F843-9285-EEF57012D1FE}" srcId="{C0B24790-2151-4242-B925-C60584997A76}" destId="{12D2DA01-1ECB-7940-BCED-3E7E96EAB271}" srcOrd="2" destOrd="0" parTransId="{A1AE1736-E5BE-9D48-B5E6-CCF740B57E1B}" sibTransId="{988841BA-5A1E-5E49-BC96-C50D57588EFB}"/>
    <dgm:cxn modelId="{CB8FC1FC-843A-3B45-BB2C-A310DE2E95DD}" type="presParOf" srcId="{FB0C4514-4ED1-2E45-A7B5-80400964222C}" destId="{DA99B967-443F-3B44-9A67-DCDF4C1A2E91}" srcOrd="0" destOrd="0" presId="urn:microsoft.com/office/officeart/2005/8/layout/hList1"/>
    <dgm:cxn modelId="{81461C60-A8DE-1849-BE92-68C928B7FA1D}" type="presParOf" srcId="{DA99B967-443F-3B44-9A67-DCDF4C1A2E91}" destId="{8BEADC75-144B-334F-910A-1B82656FBB07}" srcOrd="0" destOrd="0" presId="urn:microsoft.com/office/officeart/2005/8/layout/hList1"/>
    <dgm:cxn modelId="{7401AC43-52B4-C043-A371-41D346A800D8}" type="presParOf" srcId="{DA99B967-443F-3B44-9A67-DCDF4C1A2E91}" destId="{08ECB85A-A957-2A4B-95BC-BBA52F4C4E86}" srcOrd="1" destOrd="0" presId="urn:microsoft.com/office/officeart/2005/8/layout/hList1"/>
    <dgm:cxn modelId="{15B4AEF8-EC13-4749-BBA8-D6E8BB1B1B51}" type="presParOf" srcId="{FB0C4514-4ED1-2E45-A7B5-80400964222C}" destId="{E107D455-E02E-0946-92C5-2EB8DF0D2CC6}" srcOrd="1" destOrd="0" presId="urn:microsoft.com/office/officeart/2005/8/layout/hList1"/>
    <dgm:cxn modelId="{705F31CF-A032-C647-BE2C-34B0C9C3352E}" type="presParOf" srcId="{FB0C4514-4ED1-2E45-A7B5-80400964222C}" destId="{0EDB80CF-2A48-BE4E-AE7F-2372EBA52616}" srcOrd="2" destOrd="0" presId="urn:microsoft.com/office/officeart/2005/8/layout/hList1"/>
    <dgm:cxn modelId="{54F8E8E8-E86F-6642-B954-8F713311DC58}" type="presParOf" srcId="{0EDB80CF-2A48-BE4E-AE7F-2372EBA52616}" destId="{3427D544-BD82-A741-8A08-49811E6CF2C8}" srcOrd="0" destOrd="0" presId="urn:microsoft.com/office/officeart/2005/8/layout/hList1"/>
    <dgm:cxn modelId="{801D7D30-FF6F-6943-B46A-25F14DCFE31B}" type="presParOf" srcId="{0EDB80CF-2A48-BE4E-AE7F-2372EBA52616}" destId="{670B27D8-9A3F-7145-92E7-D95AAA87C39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dgm:spPr/>
      <dgm:t>
        <a:bodyPr/>
        <a:lstStyle/>
        <a:p>
          <a:r>
            <a:rPr lang="en-US" dirty="0"/>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dgm:spPr/>
      <dgm:t>
        <a:bodyPr/>
        <a:lstStyle/>
        <a:p>
          <a:r>
            <a:rPr lang="en-US" dirty="0"/>
            <a:t>Social justice mission</a:t>
          </a:r>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dgm:spPr/>
      <dgm:t>
        <a:bodyPr/>
        <a:lstStyle/>
        <a:p>
          <a:r>
            <a:rPr lang="en-US" dirty="0"/>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dgm:t>
        <a:bodyPr/>
        <a:lstStyle/>
        <a:p>
          <a:r>
            <a:rPr lang="en-US" dirty="0">
              <a:latin typeface="+mj-lt"/>
            </a:rPr>
            <a:t>Social justice mission</a:t>
          </a:r>
          <a:endParaRPr lang="en-US" dirty="0"/>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E76F1A11-3F5B-134A-898B-7E2A6244DAD3}">
      <dgm:prSet/>
      <dgm:spPr/>
      <dgm:t>
        <a:bodyPr/>
        <a:lstStyle/>
        <a:p>
          <a:r>
            <a:rPr lang="en-US" dirty="0"/>
            <a:t>Use of social sciences to drive theory/intervention</a:t>
          </a:r>
        </a:p>
      </dgm:t>
    </dgm:pt>
    <dgm:pt modelId="{E79E7080-C650-A24F-90A9-77D273906034}" type="parTrans" cxnId="{39B6DED0-80BD-DD49-BCFB-FB443BD87031}">
      <dgm:prSet/>
      <dgm:spPr/>
      <dgm:t>
        <a:bodyPr/>
        <a:lstStyle/>
        <a:p>
          <a:endParaRPr lang="en-US"/>
        </a:p>
      </dgm:t>
    </dgm:pt>
    <dgm:pt modelId="{0E915ABF-ED84-0B49-B8F2-F979C3158DE7}" type="sibTrans" cxnId="{39B6DED0-80BD-DD49-BCFB-FB443BD87031}">
      <dgm:prSet/>
      <dgm:spPr/>
      <dgm:t>
        <a:bodyPr/>
        <a:lstStyle/>
        <a:p>
          <a:endParaRPr lang="en-US"/>
        </a:p>
      </dgm:t>
    </dgm:pt>
    <dgm:pt modelId="{BDA1E62D-B7D7-BD44-9669-0234D2C230A2}">
      <dgm:prSet/>
      <dgm:spPr/>
      <dgm:t>
        <a:bodyPr/>
        <a:lstStyle/>
        <a:p>
          <a:r>
            <a:rPr lang="en-US" dirty="0"/>
            <a:t>Emphasis on ecological models and the role of “environment” </a:t>
          </a:r>
        </a:p>
      </dgm:t>
    </dgm:pt>
    <dgm:pt modelId="{D58FC41A-D94C-8742-8F4D-0035EDD150DD}" type="parTrans" cxnId="{029318BE-F9AA-E843-B2B6-F2A5AC6CDD8D}">
      <dgm:prSet/>
      <dgm:spPr/>
      <dgm:t>
        <a:bodyPr/>
        <a:lstStyle/>
        <a:p>
          <a:endParaRPr lang="en-US"/>
        </a:p>
      </dgm:t>
    </dgm:pt>
    <dgm:pt modelId="{E002482A-0A8B-8F46-A2A8-EE647E2CB1BD}" type="sibTrans" cxnId="{029318BE-F9AA-E843-B2B6-F2A5AC6CDD8D}">
      <dgm:prSet/>
      <dgm:spPr/>
      <dgm:t>
        <a:bodyPr/>
        <a:lstStyle/>
        <a:p>
          <a:endParaRPr lang="en-US"/>
        </a:p>
      </dgm:t>
    </dgm:pt>
    <dgm:pt modelId="{7E6A44E6-2E55-1343-8086-41CD1B6D15EF}">
      <dgm:prSet/>
      <dgm:spPr/>
      <dgm:t>
        <a:bodyPr/>
        <a:lstStyle/>
        <a:p>
          <a:r>
            <a:rPr lang="en-US" dirty="0"/>
            <a:t>Emphasis on resilience and protective factors</a:t>
          </a:r>
        </a:p>
      </dgm:t>
    </dgm:pt>
    <dgm:pt modelId="{6DF41FD8-52C0-9E43-BD86-168A7E1DDFC0}" type="parTrans" cxnId="{FD392B47-1C62-F947-ABC1-BE83AF627F53}">
      <dgm:prSet/>
      <dgm:spPr/>
      <dgm:t>
        <a:bodyPr/>
        <a:lstStyle/>
        <a:p>
          <a:endParaRPr lang="en-US"/>
        </a:p>
      </dgm:t>
    </dgm:pt>
    <dgm:pt modelId="{BE20383C-5106-FF40-AAD4-6691F7A969EC}" type="sibTrans" cxnId="{FD392B47-1C62-F947-ABC1-BE83AF627F53}">
      <dgm:prSet/>
      <dgm:spPr/>
      <dgm:t>
        <a:bodyPr/>
        <a:lstStyle/>
        <a:p>
          <a:endParaRPr lang="en-US"/>
        </a:p>
      </dgm:t>
    </dgm:pt>
    <dgm:pt modelId="{2B52E1A9-DD04-864F-8A85-6DC21395BA7E}">
      <dgm:prSet/>
      <dgm:spPr/>
      <dgm:t>
        <a:bodyPr/>
        <a:lstStyle/>
        <a:p>
          <a:r>
            <a:rPr lang="en-US" dirty="0"/>
            <a:t>Goal to promote health and conditions of health</a:t>
          </a:r>
        </a:p>
      </dgm:t>
    </dgm:pt>
    <dgm:pt modelId="{F5CF94A9-08E8-B54C-BE72-89AC3FEDF6E0}" type="parTrans" cxnId="{D5B2A1E9-89F5-F546-86DE-8ED76BFB0F72}">
      <dgm:prSet/>
      <dgm:spPr/>
      <dgm:t>
        <a:bodyPr/>
        <a:lstStyle/>
        <a:p>
          <a:endParaRPr lang="en-US"/>
        </a:p>
      </dgm:t>
    </dgm:pt>
    <dgm:pt modelId="{B79DD12E-0EC0-D949-A45D-B889AA685237}" type="sibTrans" cxnId="{D5B2A1E9-89F5-F546-86DE-8ED76BFB0F72}">
      <dgm:prSet/>
      <dgm:spPr/>
      <dgm:t>
        <a:bodyPr/>
        <a:lstStyle/>
        <a:p>
          <a:endParaRPr lang="en-US"/>
        </a:p>
      </dgm:t>
    </dgm:pt>
    <dgm:pt modelId="{2FDF2E57-DC50-C84A-A5F5-95542A1C0FF1}">
      <dgm:prSet/>
      <dgm:spPr/>
      <dgm:t>
        <a:bodyPr/>
        <a:lstStyle/>
        <a:p>
          <a:r>
            <a:rPr lang="en-US" dirty="0">
              <a:latin typeface="+mj-lt"/>
            </a:rPr>
            <a:t>Use of social sciences to drive theory/method</a:t>
          </a:r>
        </a:p>
      </dgm:t>
    </dgm:pt>
    <dgm:pt modelId="{AB5C6435-AE01-C246-A987-CE4B341CEDDA}" type="parTrans" cxnId="{4AF168C1-E9FA-B64A-9F2B-0F513B9D035B}">
      <dgm:prSet/>
      <dgm:spPr/>
      <dgm:t>
        <a:bodyPr/>
        <a:lstStyle/>
        <a:p>
          <a:endParaRPr lang="en-US"/>
        </a:p>
      </dgm:t>
    </dgm:pt>
    <dgm:pt modelId="{52E0B543-2EB7-E34B-A377-E1ABF22D31DA}" type="sibTrans" cxnId="{4AF168C1-E9FA-B64A-9F2B-0F513B9D035B}">
      <dgm:prSet/>
      <dgm:spPr/>
      <dgm:t>
        <a:bodyPr/>
        <a:lstStyle/>
        <a:p>
          <a:endParaRPr lang="en-US"/>
        </a:p>
      </dgm:t>
    </dgm:pt>
    <dgm:pt modelId="{8C632AB8-D185-7C4B-990E-CFFFE0DFD393}">
      <dgm:prSet/>
      <dgm:spPr/>
      <dgm:t>
        <a:bodyPr/>
        <a:lstStyle/>
        <a:p>
          <a:r>
            <a:rPr lang="en-US">
              <a:latin typeface="+mj-lt"/>
            </a:rPr>
            <a:t>Emphasis on “person in environment” approaches</a:t>
          </a:r>
          <a:endParaRPr lang="en-US" dirty="0">
            <a:latin typeface="+mj-lt"/>
          </a:endParaRPr>
        </a:p>
      </dgm:t>
    </dgm:pt>
    <dgm:pt modelId="{7F007933-79AA-6D45-905E-465F21693116}" type="parTrans" cxnId="{D88120A3-3F44-CB4F-A4B6-2EE0C22F8085}">
      <dgm:prSet/>
      <dgm:spPr/>
      <dgm:t>
        <a:bodyPr/>
        <a:lstStyle/>
        <a:p>
          <a:endParaRPr lang="en-US"/>
        </a:p>
      </dgm:t>
    </dgm:pt>
    <dgm:pt modelId="{C08E795D-CEC3-5941-A11D-0C48C7D3218D}" type="sibTrans" cxnId="{D88120A3-3F44-CB4F-A4B6-2EE0C22F8085}">
      <dgm:prSet/>
      <dgm:spPr/>
      <dgm:t>
        <a:bodyPr/>
        <a:lstStyle/>
        <a:p>
          <a:endParaRPr lang="en-US"/>
        </a:p>
      </dgm:t>
    </dgm:pt>
    <dgm:pt modelId="{E474E10D-E8CB-CE42-836F-C88580498E18}">
      <dgm:prSet/>
      <dgm:spPr/>
      <dgm:t>
        <a:bodyPr/>
        <a:lstStyle/>
        <a:p>
          <a:r>
            <a:rPr lang="en-US">
              <a:latin typeface="+mj-lt"/>
            </a:rPr>
            <a:t>Emphasis on strengths-based approach</a:t>
          </a:r>
          <a:endParaRPr lang="en-US" dirty="0">
            <a:latin typeface="+mj-lt"/>
          </a:endParaRPr>
        </a:p>
      </dgm:t>
    </dgm:pt>
    <dgm:pt modelId="{7297CF4F-78A7-A746-98CE-59E478C6E482}" type="parTrans" cxnId="{5E83D516-0D20-0B41-B43D-BA8E73E1CE09}">
      <dgm:prSet/>
      <dgm:spPr/>
      <dgm:t>
        <a:bodyPr/>
        <a:lstStyle/>
        <a:p>
          <a:endParaRPr lang="en-US"/>
        </a:p>
      </dgm:t>
    </dgm:pt>
    <dgm:pt modelId="{2CBA9325-BF0D-904D-BF4E-31F0B7D51AB4}" type="sibTrans" cxnId="{5E83D516-0D20-0B41-B43D-BA8E73E1CE09}">
      <dgm:prSet/>
      <dgm:spPr/>
      <dgm:t>
        <a:bodyPr/>
        <a:lstStyle/>
        <a:p>
          <a:endParaRPr lang="en-US"/>
        </a:p>
      </dgm:t>
    </dgm:pt>
    <dgm:pt modelId="{009D62C8-4A9C-E741-9980-8F6DB8FC069E}">
      <dgm:prSet/>
      <dgm:spPr/>
      <dgm:t>
        <a:bodyPr/>
        <a:lstStyle/>
        <a:p>
          <a:r>
            <a:rPr lang="en-US" dirty="0">
              <a:latin typeface="+mj-lt"/>
            </a:rPr>
            <a:t>Goal to improve human functioning and well-being</a:t>
          </a:r>
        </a:p>
      </dgm:t>
    </dgm:pt>
    <dgm:pt modelId="{7094C726-1E3F-2543-B8C5-606D4C31571A}" type="parTrans" cxnId="{CEB3AA3B-6BE4-254E-B4E7-F86D29C27CB2}">
      <dgm:prSet/>
      <dgm:spPr/>
      <dgm:t>
        <a:bodyPr/>
        <a:lstStyle/>
        <a:p>
          <a:endParaRPr lang="en-US"/>
        </a:p>
      </dgm:t>
    </dgm:pt>
    <dgm:pt modelId="{238D17F8-1E68-CF41-9B63-C6247AE59AAD}" type="sibTrans" cxnId="{CEB3AA3B-6BE4-254E-B4E7-F86D29C27CB2}">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dgm:presLayoutVars>
          <dgm:bulletEnabled val="1"/>
        </dgm:presLayoutVars>
      </dgm:prSet>
      <dgm:spPr/>
    </dgm:pt>
  </dgm:ptLst>
  <dgm:cxnLst>
    <dgm:cxn modelId="{5E83D516-0D20-0B41-B43D-BA8E73E1CE09}" srcId="{C0B24790-2151-4242-B925-C60584997A76}" destId="{E474E10D-E8CB-CE42-836F-C88580498E18}" srcOrd="3" destOrd="0" parTransId="{7297CF4F-78A7-A746-98CE-59E478C6E482}" sibTransId="{2CBA9325-BF0D-904D-BF4E-31F0B7D51AB4}"/>
    <dgm:cxn modelId="{350C4819-2B64-F148-97BF-9EF64D87590D}" type="presOf" srcId="{009D62C8-4A9C-E741-9980-8F6DB8FC069E}" destId="{670B27D8-9A3F-7145-92E7-D95AAA87C396}" srcOrd="0" destOrd="4" presId="urn:microsoft.com/office/officeart/2005/8/layout/hList1"/>
    <dgm:cxn modelId="{5D0FEF1E-0B73-C14E-9136-6631C1DC0A2E}" type="presOf" srcId="{8C632AB8-D185-7C4B-990E-CFFFE0DFD393}" destId="{670B27D8-9A3F-7145-92E7-D95AAA87C396}" srcOrd="0" destOrd="2" presId="urn:microsoft.com/office/officeart/2005/8/layout/hList1"/>
    <dgm:cxn modelId="{FD6FD826-C30A-0144-8BCA-999C33BE2091}" srcId="{4640C4C9-1392-6546-BD6A-593B9813D91B}" destId="{844A7187-8368-054D-A14B-CF36E42C8F9D}" srcOrd="0" destOrd="0" parTransId="{A277C739-341C-2F45-AE4E-17A2BF1B8036}" sibTransId="{1B4478CF-BFCD-C042-9F88-D8802BF5F8A6}"/>
    <dgm:cxn modelId="{B2418A29-3E63-8145-844D-AC00ECF1B84B}" srcId="{7FA48FC4-60A4-AC42-8550-8F6A551318B4}" destId="{4640C4C9-1392-6546-BD6A-593B9813D91B}" srcOrd="0" destOrd="0" parTransId="{18855397-CECE-3A4B-9E93-CACAE95E9C68}" sibTransId="{B9B7B78C-70FB-B14F-A965-A813B5DE15D8}"/>
    <dgm:cxn modelId="{CEB3AA3B-6BE4-254E-B4E7-F86D29C27CB2}" srcId="{C0B24790-2151-4242-B925-C60584997A76}" destId="{009D62C8-4A9C-E741-9980-8F6DB8FC069E}" srcOrd="4" destOrd="0" parTransId="{7094C726-1E3F-2543-B8C5-606D4C31571A}" sibTransId="{238D17F8-1E68-CF41-9B63-C6247AE59AAD}"/>
    <dgm:cxn modelId="{4283E245-EED0-EF47-91A3-82F541DB6AB7}" type="presOf" srcId="{2B52E1A9-DD04-864F-8A85-6DC21395BA7E}" destId="{08ECB85A-A957-2A4B-95BC-BBA52F4C4E86}" srcOrd="0" destOrd="4" presId="urn:microsoft.com/office/officeart/2005/8/layout/hList1"/>
    <dgm:cxn modelId="{FD392B47-1C62-F947-ABC1-BE83AF627F53}" srcId="{4640C4C9-1392-6546-BD6A-593B9813D91B}" destId="{7E6A44E6-2E55-1343-8086-41CD1B6D15EF}" srcOrd="3" destOrd="0" parTransId="{6DF41FD8-52C0-9E43-BD86-168A7E1DDFC0}" sibTransId="{BE20383C-5106-FF40-AAD4-6691F7A969EC}"/>
    <dgm:cxn modelId="{C794D86C-D74D-A349-A806-05E5853896BF}" type="presOf" srcId="{4640C4C9-1392-6546-BD6A-593B9813D91B}" destId="{8BEADC75-144B-334F-910A-1B82656FBB07}" srcOrd="0" destOrd="0" presId="urn:microsoft.com/office/officeart/2005/8/layout/hList1"/>
    <dgm:cxn modelId="{16B11994-996E-CD4F-BD3F-4417EFB9A187}" type="presOf" srcId="{E474E10D-E8CB-CE42-836F-C88580498E18}" destId="{670B27D8-9A3F-7145-92E7-D95AAA87C396}" srcOrd="0" destOrd="3" presId="urn:microsoft.com/office/officeart/2005/8/layout/hList1"/>
    <dgm:cxn modelId="{1A0842A1-5EB5-F84F-BB42-4A5588A9B31E}" type="presOf" srcId="{7FA48FC4-60A4-AC42-8550-8F6A551318B4}" destId="{FB0C4514-4ED1-2E45-A7B5-80400964222C}" srcOrd="0" destOrd="0" presId="urn:microsoft.com/office/officeart/2005/8/layout/hList1"/>
    <dgm:cxn modelId="{3D0103A3-1E8A-2847-B349-3F3C3B924846}" type="presOf" srcId="{E76F1A11-3F5B-134A-898B-7E2A6244DAD3}" destId="{08ECB85A-A957-2A4B-95BC-BBA52F4C4E86}" srcOrd="0" destOrd="1" presId="urn:microsoft.com/office/officeart/2005/8/layout/hList1"/>
    <dgm:cxn modelId="{93C008A3-3667-0D40-B9C5-D5E4BE422371}" type="presOf" srcId="{7E6A44E6-2E55-1343-8086-41CD1B6D15EF}" destId="{08ECB85A-A957-2A4B-95BC-BBA52F4C4E86}" srcOrd="0" destOrd="3" presId="urn:microsoft.com/office/officeart/2005/8/layout/hList1"/>
    <dgm:cxn modelId="{D88120A3-3F44-CB4F-A4B6-2EE0C22F8085}" srcId="{C0B24790-2151-4242-B925-C60584997A76}" destId="{8C632AB8-D185-7C4B-990E-CFFFE0DFD393}" srcOrd="2" destOrd="0" parTransId="{7F007933-79AA-6D45-905E-465F21693116}" sibTransId="{C08E795D-CEC3-5941-A11D-0C48C7D3218D}"/>
    <dgm:cxn modelId="{39F072AB-D22B-194E-88E3-050CF2F5A3D0}" type="presOf" srcId="{BDA1E62D-B7D7-BD44-9669-0234D2C230A2}" destId="{08ECB85A-A957-2A4B-95BC-BBA52F4C4E86}" srcOrd="0" destOrd="2" presId="urn:microsoft.com/office/officeart/2005/8/layout/hList1"/>
    <dgm:cxn modelId="{8E1720AF-4B5E-9541-AFE2-83DC92CD2697}" type="presOf" srcId="{9FADB35B-4DE4-DA41-BED0-D092E52238CB}" destId="{670B27D8-9A3F-7145-92E7-D95AAA87C396}" srcOrd="0" destOrd="0" presId="urn:microsoft.com/office/officeart/2005/8/layout/hList1"/>
    <dgm:cxn modelId="{1DAB6FAF-67E7-5845-816D-B9CAD1FECEBD}" type="presOf" srcId="{844A7187-8368-054D-A14B-CF36E42C8F9D}" destId="{08ECB85A-A957-2A4B-95BC-BBA52F4C4E86}" srcOrd="0" destOrd="0" presId="urn:microsoft.com/office/officeart/2005/8/layout/hList1"/>
    <dgm:cxn modelId="{332A2DBC-0FE8-BF43-A2D0-E2CE98AEB544}" type="presOf" srcId="{2FDF2E57-DC50-C84A-A5F5-95542A1C0FF1}" destId="{670B27D8-9A3F-7145-92E7-D95AAA87C396}" srcOrd="0" destOrd="1" presId="urn:microsoft.com/office/officeart/2005/8/layout/hList1"/>
    <dgm:cxn modelId="{029318BE-F9AA-E843-B2B6-F2A5AC6CDD8D}" srcId="{4640C4C9-1392-6546-BD6A-593B9813D91B}" destId="{BDA1E62D-B7D7-BD44-9669-0234D2C230A2}" srcOrd="2" destOrd="0" parTransId="{D58FC41A-D94C-8742-8F4D-0035EDD150DD}" sibTransId="{E002482A-0A8B-8F46-A2A8-EE647E2CB1BD}"/>
    <dgm:cxn modelId="{4AF168C1-E9FA-B64A-9F2B-0F513B9D035B}" srcId="{C0B24790-2151-4242-B925-C60584997A76}" destId="{2FDF2E57-DC50-C84A-A5F5-95542A1C0FF1}" srcOrd="1" destOrd="0" parTransId="{AB5C6435-AE01-C246-A987-CE4B341CEDDA}" sibTransId="{52E0B543-2EB7-E34B-A377-E1ABF22D31DA}"/>
    <dgm:cxn modelId="{39B6DED0-80BD-DD49-BCFB-FB443BD87031}" srcId="{4640C4C9-1392-6546-BD6A-593B9813D91B}" destId="{E76F1A11-3F5B-134A-898B-7E2A6244DAD3}" srcOrd="1" destOrd="0" parTransId="{E79E7080-C650-A24F-90A9-77D273906034}" sibTransId="{0E915ABF-ED84-0B49-B8F2-F979C3158DE7}"/>
    <dgm:cxn modelId="{A9D733D2-D852-0C4B-9361-7BBE93D376B1}" srcId="{7FA48FC4-60A4-AC42-8550-8F6A551318B4}" destId="{C0B24790-2151-4242-B925-C60584997A76}" srcOrd="1" destOrd="0" parTransId="{5D48459D-863F-7C4A-8E9E-BD097DE59669}" sibTransId="{8BED479E-CCB3-374C-A3FB-D064249369A3}"/>
    <dgm:cxn modelId="{598797DA-8219-DB40-818E-0FA67A29D773}" srcId="{C0B24790-2151-4242-B925-C60584997A76}" destId="{9FADB35B-4DE4-DA41-BED0-D092E52238CB}" srcOrd="0" destOrd="0" parTransId="{FEADB31A-F62F-9343-BF2C-3E83D32CCC11}" sibTransId="{0A9F0AA1-4C7A-A84F-8F38-62D1652106DD}"/>
    <dgm:cxn modelId="{D5B2A1E9-89F5-F546-86DE-8ED76BFB0F72}" srcId="{4640C4C9-1392-6546-BD6A-593B9813D91B}" destId="{2B52E1A9-DD04-864F-8A85-6DC21395BA7E}" srcOrd="4" destOrd="0" parTransId="{F5CF94A9-08E8-B54C-BE72-89AC3FEDF6E0}" sibTransId="{B79DD12E-0EC0-D949-A45D-B889AA685237}"/>
    <dgm:cxn modelId="{E18556EA-02F7-9543-AEDF-DF8AA8FD0A34}" type="presOf" srcId="{C0B24790-2151-4242-B925-C60584997A76}" destId="{3427D544-BD82-A741-8A08-49811E6CF2C8}" srcOrd="0" destOrd="0" presId="urn:microsoft.com/office/officeart/2005/8/layout/hList1"/>
    <dgm:cxn modelId="{835BD69C-BB8E-254C-A5C1-4BC85B00AA2C}" type="presParOf" srcId="{FB0C4514-4ED1-2E45-A7B5-80400964222C}" destId="{DA99B967-443F-3B44-9A67-DCDF4C1A2E91}" srcOrd="0" destOrd="0" presId="urn:microsoft.com/office/officeart/2005/8/layout/hList1"/>
    <dgm:cxn modelId="{575AD5C4-4B95-F944-A78E-BB46737FF0F6}" type="presParOf" srcId="{DA99B967-443F-3B44-9A67-DCDF4C1A2E91}" destId="{8BEADC75-144B-334F-910A-1B82656FBB07}" srcOrd="0" destOrd="0" presId="urn:microsoft.com/office/officeart/2005/8/layout/hList1"/>
    <dgm:cxn modelId="{7CB3B5CB-80B4-C646-AC2C-8ECBACCA7B1A}" type="presParOf" srcId="{DA99B967-443F-3B44-9A67-DCDF4C1A2E91}" destId="{08ECB85A-A957-2A4B-95BC-BBA52F4C4E86}" srcOrd="1" destOrd="0" presId="urn:microsoft.com/office/officeart/2005/8/layout/hList1"/>
    <dgm:cxn modelId="{33A9E043-8C8E-9F4F-A9E7-45FAF97D0B9A}" type="presParOf" srcId="{FB0C4514-4ED1-2E45-A7B5-80400964222C}" destId="{E107D455-E02E-0946-92C5-2EB8DF0D2CC6}" srcOrd="1" destOrd="0" presId="urn:microsoft.com/office/officeart/2005/8/layout/hList1"/>
    <dgm:cxn modelId="{2A29EDD5-E998-7142-A8A0-2516FC2BFA3D}" type="presParOf" srcId="{FB0C4514-4ED1-2E45-A7B5-80400964222C}" destId="{0EDB80CF-2A48-BE4E-AE7F-2372EBA52616}" srcOrd="2" destOrd="0" presId="urn:microsoft.com/office/officeart/2005/8/layout/hList1"/>
    <dgm:cxn modelId="{411F6EDB-1D3D-BA4C-AD91-88943515E83F}" type="presParOf" srcId="{0EDB80CF-2A48-BE4E-AE7F-2372EBA52616}" destId="{3427D544-BD82-A741-8A08-49811E6CF2C8}" srcOrd="0" destOrd="0" presId="urn:microsoft.com/office/officeart/2005/8/layout/hList1"/>
    <dgm:cxn modelId="{CC8CB0D3-71FE-7C4C-849C-7683B767C8D4}" type="presParOf" srcId="{0EDB80CF-2A48-BE4E-AE7F-2372EBA52616}" destId="{670B27D8-9A3F-7145-92E7-D95AAA87C396}" srcOrd="1" destOrd="0" presId="urn:microsoft.com/office/officeart/2005/8/layout/h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dgm:spPr>
        <a:solidFill>
          <a:schemeClr val="tx2"/>
        </a:solidFill>
      </dgm:spPr>
      <dgm:t>
        <a:bodyPr/>
        <a:lstStyle/>
        <a:p>
          <a:r>
            <a:rPr lang="en-US" dirty="0"/>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dgm:spPr>
        <a:solidFill>
          <a:schemeClr val="accent5">
            <a:lumMod val="20000"/>
            <a:lumOff val="80000"/>
            <a:alpha val="90000"/>
          </a:schemeClr>
        </a:solidFill>
      </dgm:spPr>
      <dgm:t>
        <a:bodyPr/>
        <a:lstStyle/>
        <a:p>
          <a:r>
            <a:rPr lang="en-US" dirty="0"/>
            <a:t>Social ecological theories</a:t>
          </a:r>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dgm:spPr>
        <a:solidFill>
          <a:schemeClr val="tx2"/>
        </a:solidFill>
      </dgm:spPr>
      <dgm:t>
        <a:bodyPr/>
        <a:lstStyle/>
        <a:p>
          <a:r>
            <a:rPr lang="en-US" dirty="0"/>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a:solidFill>
          <a:schemeClr val="accent5">
            <a:lumMod val="20000"/>
            <a:lumOff val="80000"/>
            <a:alpha val="90000"/>
          </a:schemeClr>
        </a:solidFill>
      </dgm:spPr>
      <dgm:t>
        <a:bodyPr/>
        <a:lstStyle/>
        <a:p>
          <a:r>
            <a:rPr lang="en-US" dirty="0"/>
            <a:t>Systems, ecological &amp; “persons in environment” approaches</a:t>
          </a:r>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55FFBE29-FB33-754A-B684-DEB59A57E6D5}">
      <dgm:prSet/>
      <dgm:spPr>
        <a:solidFill>
          <a:schemeClr val="accent5">
            <a:lumMod val="20000"/>
            <a:lumOff val="80000"/>
            <a:alpha val="90000"/>
          </a:schemeClr>
        </a:solidFill>
      </dgm:spPr>
      <dgm:t>
        <a:bodyPr/>
        <a:lstStyle/>
        <a:p>
          <a:r>
            <a:rPr lang="en-US" dirty="0"/>
            <a:t>Stages of change theories (trans-theoretical) </a:t>
          </a:r>
        </a:p>
      </dgm:t>
    </dgm:pt>
    <dgm:pt modelId="{81A3D9C6-61E1-A14C-8856-EE1B4EC3ADD7}" type="parTrans" cxnId="{11AAA410-785C-3444-BD6B-5E6234F3E79A}">
      <dgm:prSet/>
      <dgm:spPr/>
      <dgm:t>
        <a:bodyPr/>
        <a:lstStyle/>
        <a:p>
          <a:endParaRPr lang="en-US"/>
        </a:p>
      </dgm:t>
    </dgm:pt>
    <dgm:pt modelId="{6649C31F-2B86-5449-9B55-685F6E669EF2}" type="sibTrans" cxnId="{11AAA410-785C-3444-BD6B-5E6234F3E79A}">
      <dgm:prSet/>
      <dgm:spPr/>
      <dgm:t>
        <a:bodyPr/>
        <a:lstStyle/>
        <a:p>
          <a:endParaRPr lang="en-US"/>
        </a:p>
      </dgm:t>
    </dgm:pt>
    <dgm:pt modelId="{8022C1E0-C585-A240-9992-32A7510C365F}">
      <dgm:prSet/>
      <dgm:spPr>
        <a:solidFill>
          <a:schemeClr val="accent5">
            <a:lumMod val="20000"/>
            <a:lumOff val="80000"/>
            <a:alpha val="90000"/>
          </a:schemeClr>
        </a:solidFill>
      </dgm:spPr>
      <dgm:t>
        <a:bodyPr/>
        <a:lstStyle/>
        <a:p>
          <a:r>
            <a:rPr lang="en-US" dirty="0"/>
            <a:t>Social cognitive theories </a:t>
          </a:r>
        </a:p>
      </dgm:t>
    </dgm:pt>
    <dgm:pt modelId="{91C53183-E769-D144-8B35-0A72305E55AC}" type="parTrans" cxnId="{E5509AD3-A9B9-5D4B-A810-FE88779BB140}">
      <dgm:prSet/>
      <dgm:spPr/>
      <dgm:t>
        <a:bodyPr/>
        <a:lstStyle/>
        <a:p>
          <a:endParaRPr lang="en-US"/>
        </a:p>
      </dgm:t>
    </dgm:pt>
    <dgm:pt modelId="{9BFBF1C8-58C5-E849-A8C6-B3174D1301C9}" type="sibTrans" cxnId="{E5509AD3-A9B9-5D4B-A810-FE88779BB140}">
      <dgm:prSet/>
      <dgm:spPr/>
      <dgm:t>
        <a:bodyPr/>
        <a:lstStyle/>
        <a:p>
          <a:endParaRPr lang="en-US"/>
        </a:p>
      </dgm:t>
    </dgm:pt>
    <dgm:pt modelId="{FEAA031B-9FF5-4440-B9A6-08A2A8CB6C58}">
      <dgm:prSet/>
      <dgm:spPr>
        <a:solidFill>
          <a:schemeClr val="accent5">
            <a:lumMod val="20000"/>
            <a:lumOff val="80000"/>
            <a:alpha val="90000"/>
          </a:schemeClr>
        </a:solidFill>
      </dgm:spPr>
      <dgm:t>
        <a:bodyPr/>
        <a:lstStyle/>
        <a:p>
          <a:r>
            <a:rPr lang="en-US"/>
            <a:t>Health belief/behavior change theories</a:t>
          </a:r>
          <a:endParaRPr lang="en-US" dirty="0"/>
        </a:p>
      </dgm:t>
    </dgm:pt>
    <dgm:pt modelId="{EE8F924B-F74E-FF41-BBF6-2A04D84012DF}" type="parTrans" cxnId="{8031987C-F5B8-3247-B63A-EE1864E97E73}">
      <dgm:prSet/>
      <dgm:spPr/>
      <dgm:t>
        <a:bodyPr/>
        <a:lstStyle/>
        <a:p>
          <a:endParaRPr lang="en-US"/>
        </a:p>
      </dgm:t>
    </dgm:pt>
    <dgm:pt modelId="{82258BEE-32BE-D145-9E02-FA717CF6C2BB}" type="sibTrans" cxnId="{8031987C-F5B8-3247-B63A-EE1864E97E73}">
      <dgm:prSet/>
      <dgm:spPr/>
      <dgm:t>
        <a:bodyPr/>
        <a:lstStyle/>
        <a:p>
          <a:endParaRPr lang="en-US"/>
        </a:p>
      </dgm:t>
    </dgm:pt>
    <dgm:pt modelId="{9A0812FB-2E3A-214F-B0C5-8F44F7C51DA6}">
      <dgm:prSet/>
      <dgm:spPr>
        <a:solidFill>
          <a:schemeClr val="accent5">
            <a:lumMod val="20000"/>
            <a:lumOff val="80000"/>
            <a:alpha val="90000"/>
          </a:schemeClr>
        </a:solidFill>
      </dgm:spPr>
      <dgm:t>
        <a:bodyPr/>
        <a:lstStyle/>
        <a:p>
          <a:r>
            <a:rPr lang="en-US" dirty="0"/>
            <a:t>Capacity building theories </a:t>
          </a:r>
        </a:p>
      </dgm:t>
    </dgm:pt>
    <dgm:pt modelId="{B22896F4-70EB-8241-A4CE-0E35B3B62997}" type="parTrans" cxnId="{8DC612CF-C91E-4C45-AC0C-375CC17011AF}">
      <dgm:prSet/>
      <dgm:spPr/>
      <dgm:t>
        <a:bodyPr/>
        <a:lstStyle/>
        <a:p>
          <a:endParaRPr lang="en-US"/>
        </a:p>
      </dgm:t>
    </dgm:pt>
    <dgm:pt modelId="{A200D8B0-F22B-9042-A3DA-44D1D9385B0B}" type="sibTrans" cxnId="{8DC612CF-C91E-4C45-AC0C-375CC17011AF}">
      <dgm:prSet/>
      <dgm:spPr/>
      <dgm:t>
        <a:bodyPr/>
        <a:lstStyle/>
        <a:p>
          <a:endParaRPr lang="en-US"/>
        </a:p>
      </dgm:t>
    </dgm:pt>
    <dgm:pt modelId="{45830FDC-A491-A142-B37A-B0E34865B0B9}">
      <dgm:prSet/>
      <dgm:spPr>
        <a:solidFill>
          <a:schemeClr val="accent5">
            <a:lumMod val="20000"/>
            <a:lumOff val="80000"/>
            <a:alpha val="90000"/>
          </a:schemeClr>
        </a:solidFill>
      </dgm:spPr>
      <dgm:t>
        <a:bodyPr/>
        <a:lstStyle/>
        <a:p>
          <a:r>
            <a:rPr lang="en-US"/>
            <a:t>Stages of change theories (trans-theoretical) </a:t>
          </a:r>
          <a:endParaRPr lang="en-US" dirty="0"/>
        </a:p>
      </dgm:t>
    </dgm:pt>
    <dgm:pt modelId="{AF5A72C4-8D92-1849-BBA2-11DED7E84398}" type="parTrans" cxnId="{936DA9A8-EAED-2045-A184-814878B27E65}">
      <dgm:prSet/>
      <dgm:spPr/>
      <dgm:t>
        <a:bodyPr/>
        <a:lstStyle/>
        <a:p>
          <a:endParaRPr lang="en-US"/>
        </a:p>
      </dgm:t>
    </dgm:pt>
    <dgm:pt modelId="{81905364-C5AF-274E-BE3C-0F33EA79B7A1}" type="sibTrans" cxnId="{936DA9A8-EAED-2045-A184-814878B27E65}">
      <dgm:prSet/>
      <dgm:spPr/>
      <dgm:t>
        <a:bodyPr/>
        <a:lstStyle/>
        <a:p>
          <a:endParaRPr lang="en-US"/>
        </a:p>
      </dgm:t>
    </dgm:pt>
    <dgm:pt modelId="{91AC878F-9A74-5B4A-97EC-74806543F023}">
      <dgm:prSet/>
      <dgm:spPr>
        <a:solidFill>
          <a:schemeClr val="accent5">
            <a:lumMod val="20000"/>
            <a:lumOff val="80000"/>
            <a:alpha val="90000"/>
          </a:schemeClr>
        </a:solidFill>
      </dgm:spPr>
      <dgm:t>
        <a:bodyPr/>
        <a:lstStyle/>
        <a:p>
          <a:r>
            <a:rPr lang="en-US" dirty="0"/>
            <a:t>Cognitive-behavioral practice models</a:t>
          </a:r>
        </a:p>
      </dgm:t>
    </dgm:pt>
    <dgm:pt modelId="{CB1889A6-C818-214E-A0A7-7ECCF582DC92}" type="parTrans" cxnId="{03E42FBA-0077-EE40-99E5-9B9C88DEB7AC}">
      <dgm:prSet/>
      <dgm:spPr/>
      <dgm:t>
        <a:bodyPr/>
        <a:lstStyle/>
        <a:p>
          <a:endParaRPr lang="en-US"/>
        </a:p>
      </dgm:t>
    </dgm:pt>
    <dgm:pt modelId="{F1697AEE-3143-D742-AC6D-3C63E41E3AD2}" type="sibTrans" cxnId="{03E42FBA-0077-EE40-99E5-9B9C88DEB7AC}">
      <dgm:prSet/>
      <dgm:spPr/>
      <dgm:t>
        <a:bodyPr/>
        <a:lstStyle/>
        <a:p>
          <a:endParaRPr lang="en-US"/>
        </a:p>
      </dgm:t>
    </dgm:pt>
    <dgm:pt modelId="{0EFE18FA-89AF-3A4B-A3A9-FC27DEA78720}">
      <dgm:prSet/>
      <dgm:spPr>
        <a:solidFill>
          <a:schemeClr val="accent5">
            <a:lumMod val="20000"/>
            <a:lumOff val="80000"/>
            <a:alpha val="90000"/>
          </a:schemeClr>
        </a:solidFill>
      </dgm:spPr>
      <dgm:t>
        <a:bodyPr/>
        <a:lstStyle/>
        <a:p>
          <a:r>
            <a:rPr lang="en-US" dirty="0"/>
            <a:t>Critical theories (e.g., structural &amp;  anti-oppressive SW)</a:t>
          </a:r>
        </a:p>
      </dgm:t>
    </dgm:pt>
    <dgm:pt modelId="{31B8C089-2A24-AE41-BA33-62FF18A1CD63}" type="parTrans" cxnId="{29F10D32-E006-BF45-8973-F1562B1D355C}">
      <dgm:prSet/>
      <dgm:spPr/>
      <dgm:t>
        <a:bodyPr/>
        <a:lstStyle/>
        <a:p>
          <a:endParaRPr lang="en-US"/>
        </a:p>
      </dgm:t>
    </dgm:pt>
    <dgm:pt modelId="{87CF251F-ADB6-924C-9C44-F5A0BD346F07}" type="sibTrans" cxnId="{29F10D32-E006-BF45-8973-F1562B1D355C}">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dgm:presLayoutVars>
          <dgm:bulletEnabled val="1"/>
        </dgm:presLayoutVars>
      </dgm:prSet>
      <dgm:spPr/>
    </dgm:pt>
  </dgm:ptLst>
  <dgm:cxnLst>
    <dgm:cxn modelId="{E4E5910A-FB90-F24F-9053-0D53C3DD13C1}" type="presOf" srcId="{9FADB35B-4DE4-DA41-BED0-D092E52238CB}" destId="{670B27D8-9A3F-7145-92E7-D95AAA87C396}" srcOrd="0" destOrd="0" presId="urn:microsoft.com/office/officeart/2005/8/layout/hList1"/>
    <dgm:cxn modelId="{11AAA410-785C-3444-BD6B-5E6234F3E79A}" srcId="{4640C4C9-1392-6546-BD6A-593B9813D91B}" destId="{55FFBE29-FB33-754A-B684-DEB59A57E6D5}" srcOrd="1" destOrd="0" parTransId="{81A3D9C6-61E1-A14C-8856-EE1B4EC3ADD7}" sibTransId="{6649C31F-2B86-5449-9B55-685F6E669EF2}"/>
    <dgm:cxn modelId="{FD6FD826-C30A-0144-8BCA-999C33BE2091}" srcId="{4640C4C9-1392-6546-BD6A-593B9813D91B}" destId="{844A7187-8368-054D-A14B-CF36E42C8F9D}" srcOrd="0" destOrd="0" parTransId="{A277C739-341C-2F45-AE4E-17A2BF1B8036}" sibTransId="{1B4478CF-BFCD-C042-9F88-D8802BF5F8A6}"/>
    <dgm:cxn modelId="{F44F2928-4C46-0A44-89C0-E40841F7D2FF}" type="presOf" srcId="{FEAA031B-9FF5-4440-B9A6-08A2A8CB6C58}" destId="{08ECB85A-A957-2A4B-95BC-BBA52F4C4E86}" srcOrd="0" destOrd="3" presId="urn:microsoft.com/office/officeart/2005/8/layout/hList1"/>
    <dgm:cxn modelId="{B2418A29-3E63-8145-844D-AC00ECF1B84B}" srcId="{7FA48FC4-60A4-AC42-8550-8F6A551318B4}" destId="{4640C4C9-1392-6546-BD6A-593B9813D91B}" srcOrd="0" destOrd="0" parTransId="{18855397-CECE-3A4B-9E93-CACAE95E9C68}" sibTransId="{B9B7B78C-70FB-B14F-A965-A813B5DE15D8}"/>
    <dgm:cxn modelId="{29F10D32-E006-BF45-8973-F1562B1D355C}" srcId="{C0B24790-2151-4242-B925-C60584997A76}" destId="{0EFE18FA-89AF-3A4B-A3A9-FC27DEA78720}" srcOrd="3" destOrd="0" parTransId="{31B8C089-2A24-AE41-BA33-62FF18A1CD63}" sibTransId="{87CF251F-ADB6-924C-9C44-F5A0BD346F07}"/>
    <dgm:cxn modelId="{E839F940-6D69-9745-81B9-8E9D04185E62}" type="presOf" srcId="{55FFBE29-FB33-754A-B684-DEB59A57E6D5}" destId="{08ECB85A-A957-2A4B-95BC-BBA52F4C4E86}" srcOrd="0" destOrd="1" presId="urn:microsoft.com/office/officeart/2005/8/layout/hList1"/>
    <dgm:cxn modelId="{A6E6A554-54D3-414C-8976-19A054D5682E}" type="presOf" srcId="{0EFE18FA-89AF-3A4B-A3A9-FC27DEA78720}" destId="{670B27D8-9A3F-7145-92E7-D95AAA87C396}" srcOrd="0" destOrd="3" presId="urn:microsoft.com/office/officeart/2005/8/layout/hList1"/>
    <dgm:cxn modelId="{58D11963-524A-914F-A39F-8D77F919428F}" type="presOf" srcId="{8022C1E0-C585-A240-9992-32A7510C365F}" destId="{08ECB85A-A957-2A4B-95BC-BBA52F4C4E86}" srcOrd="0" destOrd="2" presId="urn:microsoft.com/office/officeart/2005/8/layout/hList1"/>
    <dgm:cxn modelId="{8031987C-F5B8-3247-B63A-EE1864E97E73}" srcId="{4640C4C9-1392-6546-BD6A-593B9813D91B}" destId="{FEAA031B-9FF5-4440-B9A6-08A2A8CB6C58}" srcOrd="3" destOrd="0" parTransId="{EE8F924B-F74E-FF41-BBF6-2A04D84012DF}" sibTransId="{82258BEE-32BE-D145-9E02-FA717CF6C2BB}"/>
    <dgm:cxn modelId="{D6AE7C8E-0070-B942-9540-B01393485C86}" type="presOf" srcId="{91AC878F-9A74-5B4A-97EC-74806543F023}" destId="{670B27D8-9A3F-7145-92E7-D95AAA87C396}" srcOrd="0" destOrd="2" presId="urn:microsoft.com/office/officeart/2005/8/layout/hList1"/>
    <dgm:cxn modelId="{D9437E98-DF50-2C44-AE5A-7AB025CADF7B}" type="presOf" srcId="{9A0812FB-2E3A-214F-B0C5-8F44F7C51DA6}" destId="{08ECB85A-A957-2A4B-95BC-BBA52F4C4E86}" srcOrd="0" destOrd="4" presId="urn:microsoft.com/office/officeart/2005/8/layout/hList1"/>
    <dgm:cxn modelId="{936DA9A8-EAED-2045-A184-814878B27E65}" srcId="{C0B24790-2151-4242-B925-C60584997A76}" destId="{45830FDC-A491-A142-B37A-B0E34865B0B9}" srcOrd="1" destOrd="0" parTransId="{AF5A72C4-8D92-1849-BBA2-11DED7E84398}" sibTransId="{81905364-C5AF-274E-BE3C-0F33EA79B7A1}"/>
    <dgm:cxn modelId="{D789A2AB-8057-BC47-9235-E744FC801B92}" type="presOf" srcId="{7FA48FC4-60A4-AC42-8550-8F6A551318B4}" destId="{FB0C4514-4ED1-2E45-A7B5-80400964222C}" srcOrd="0" destOrd="0" presId="urn:microsoft.com/office/officeart/2005/8/layout/hList1"/>
    <dgm:cxn modelId="{95079FAF-95DF-2041-A5FE-B2DA859BAA52}" type="presOf" srcId="{844A7187-8368-054D-A14B-CF36E42C8F9D}" destId="{08ECB85A-A957-2A4B-95BC-BBA52F4C4E86}" srcOrd="0" destOrd="0" presId="urn:microsoft.com/office/officeart/2005/8/layout/hList1"/>
    <dgm:cxn modelId="{03E42FBA-0077-EE40-99E5-9B9C88DEB7AC}" srcId="{C0B24790-2151-4242-B925-C60584997A76}" destId="{91AC878F-9A74-5B4A-97EC-74806543F023}" srcOrd="2" destOrd="0" parTransId="{CB1889A6-C818-214E-A0A7-7ECCF582DC92}" sibTransId="{F1697AEE-3143-D742-AC6D-3C63E41E3AD2}"/>
    <dgm:cxn modelId="{B78D7ABB-7D88-AB44-9800-0C1B09DA79A7}" type="presOf" srcId="{45830FDC-A491-A142-B37A-B0E34865B0B9}" destId="{670B27D8-9A3F-7145-92E7-D95AAA87C396}" srcOrd="0" destOrd="1" presId="urn:microsoft.com/office/officeart/2005/8/layout/hList1"/>
    <dgm:cxn modelId="{74545EBC-D41A-294F-8FEC-D1C3235D9ED6}" type="presOf" srcId="{4640C4C9-1392-6546-BD6A-593B9813D91B}" destId="{8BEADC75-144B-334F-910A-1B82656FBB07}" srcOrd="0" destOrd="0" presId="urn:microsoft.com/office/officeart/2005/8/layout/hList1"/>
    <dgm:cxn modelId="{8DC612CF-C91E-4C45-AC0C-375CC17011AF}" srcId="{4640C4C9-1392-6546-BD6A-593B9813D91B}" destId="{9A0812FB-2E3A-214F-B0C5-8F44F7C51DA6}" srcOrd="4" destOrd="0" parTransId="{B22896F4-70EB-8241-A4CE-0E35B3B62997}" sibTransId="{A200D8B0-F22B-9042-A3DA-44D1D9385B0B}"/>
    <dgm:cxn modelId="{A9D733D2-D852-0C4B-9361-7BBE93D376B1}" srcId="{7FA48FC4-60A4-AC42-8550-8F6A551318B4}" destId="{C0B24790-2151-4242-B925-C60584997A76}" srcOrd="1" destOrd="0" parTransId="{5D48459D-863F-7C4A-8E9E-BD097DE59669}" sibTransId="{8BED479E-CCB3-374C-A3FB-D064249369A3}"/>
    <dgm:cxn modelId="{E5509AD3-A9B9-5D4B-A810-FE88779BB140}" srcId="{4640C4C9-1392-6546-BD6A-593B9813D91B}" destId="{8022C1E0-C585-A240-9992-32A7510C365F}" srcOrd="2" destOrd="0" parTransId="{91C53183-E769-D144-8B35-0A72305E55AC}" sibTransId="{9BFBF1C8-58C5-E849-A8C6-B3174D1301C9}"/>
    <dgm:cxn modelId="{A98E70D7-3038-F24D-8F84-2B62EA4EFD0A}" type="presOf" srcId="{C0B24790-2151-4242-B925-C60584997A76}" destId="{3427D544-BD82-A741-8A08-49811E6CF2C8}" srcOrd="0" destOrd="0" presId="urn:microsoft.com/office/officeart/2005/8/layout/hList1"/>
    <dgm:cxn modelId="{598797DA-8219-DB40-818E-0FA67A29D773}" srcId="{C0B24790-2151-4242-B925-C60584997A76}" destId="{9FADB35B-4DE4-DA41-BED0-D092E52238CB}" srcOrd="0" destOrd="0" parTransId="{FEADB31A-F62F-9343-BF2C-3E83D32CCC11}" sibTransId="{0A9F0AA1-4C7A-A84F-8F38-62D1652106DD}"/>
    <dgm:cxn modelId="{36764718-F8EF-A442-AC34-0DA6FE734916}" type="presParOf" srcId="{FB0C4514-4ED1-2E45-A7B5-80400964222C}" destId="{DA99B967-443F-3B44-9A67-DCDF4C1A2E91}" srcOrd="0" destOrd="0" presId="urn:microsoft.com/office/officeart/2005/8/layout/hList1"/>
    <dgm:cxn modelId="{24F88871-2FD5-314C-A21A-901344AA4BFF}" type="presParOf" srcId="{DA99B967-443F-3B44-9A67-DCDF4C1A2E91}" destId="{8BEADC75-144B-334F-910A-1B82656FBB07}" srcOrd="0" destOrd="0" presId="urn:microsoft.com/office/officeart/2005/8/layout/hList1"/>
    <dgm:cxn modelId="{A5B4C481-BFBF-124C-B0CA-FC403CD8602D}" type="presParOf" srcId="{DA99B967-443F-3B44-9A67-DCDF4C1A2E91}" destId="{08ECB85A-A957-2A4B-95BC-BBA52F4C4E86}" srcOrd="1" destOrd="0" presId="urn:microsoft.com/office/officeart/2005/8/layout/hList1"/>
    <dgm:cxn modelId="{024343CE-C7E9-A241-A7A7-6DEF706B8CC9}" type="presParOf" srcId="{FB0C4514-4ED1-2E45-A7B5-80400964222C}" destId="{E107D455-E02E-0946-92C5-2EB8DF0D2CC6}" srcOrd="1" destOrd="0" presId="urn:microsoft.com/office/officeart/2005/8/layout/hList1"/>
    <dgm:cxn modelId="{25BCD97A-6176-FE48-B632-D5190DF43188}" type="presParOf" srcId="{FB0C4514-4ED1-2E45-A7B5-80400964222C}" destId="{0EDB80CF-2A48-BE4E-AE7F-2372EBA52616}" srcOrd="2" destOrd="0" presId="urn:microsoft.com/office/officeart/2005/8/layout/hList1"/>
    <dgm:cxn modelId="{F816B7E6-FA9C-4E4A-9B8B-34233FA8762C}" type="presParOf" srcId="{0EDB80CF-2A48-BE4E-AE7F-2372EBA52616}" destId="{3427D544-BD82-A741-8A08-49811E6CF2C8}" srcOrd="0" destOrd="0" presId="urn:microsoft.com/office/officeart/2005/8/layout/hList1"/>
    <dgm:cxn modelId="{A3A42D58-E373-A948-946B-8F30BF379C86}" type="presParOf" srcId="{0EDB80CF-2A48-BE4E-AE7F-2372EBA52616}" destId="{670B27D8-9A3F-7145-92E7-D95AAA87C39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A48FC4-60A4-AC42-8550-8F6A551318B4}"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640C4C9-1392-6546-BD6A-593B9813D91B}">
      <dgm:prSet phldrT="[Text]"/>
      <dgm:spPr>
        <a:solidFill>
          <a:schemeClr val="accent4">
            <a:lumMod val="60000"/>
            <a:lumOff val="40000"/>
          </a:schemeClr>
        </a:solidFill>
      </dgm:spPr>
      <dgm:t>
        <a:bodyPr/>
        <a:lstStyle/>
        <a:p>
          <a:r>
            <a:rPr lang="en-US" dirty="0"/>
            <a:t>Public Health</a:t>
          </a:r>
        </a:p>
      </dgm:t>
    </dgm:pt>
    <dgm:pt modelId="{18855397-CECE-3A4B-9E93-CACAE95E9C68}" type="parTrans" cxnId="{B2418A29-3E63-8145-844D-AC00ECF1B84B}">
      <dgm:prSet/>
      <dgm:spPr/>
      <dgm:t>
        <a:bodyPr/>
        <a:lstStyle/>
        <a:p>
          <a:endParaRPr lang="en-US"/>
        </a:p>
      </dgm:t>
    </dgm:pt>
    <dgm:pt modelId="{B9B7B78C-70FB-B14F-A965-A813B5DE15D8}" type="sibTrans" cxnId="{B2418A29-3E63-8145-844D-AC00ECF1B84B}">
      <dgm:prSet/>
      <dgm:spPr/>
      <dgm:t>
        <a:bodyPr/>
        <a:lstStyle/>
        <a:p>
          <a:endParaRPr lang="en-US"/>
        </a:p>
      </dgm:t>
    </dgm:pt>
    <dgm:pt modelId="{844A7187-8368-054D-A14B-CF36E42C8F9D}">
      <dgm:prSet phldrT="[Text]"/>
      <dgm:spPr>
        <a:solidFill>
          <a:schemeClr val="accent4">
            <a:lumMod val="20000"/>
            <a:lumOff val="80000"/>
            <a:alpha val="90000"/>
          </a:schemeClr>
        </a:solidFill>
      </dgm:spPr>
      <dgm:t>
        <a:bodyPr/>
        <a:lstStyle/>
        <a:p>
          <a:r>
            <a:rPr lang="en-US" dirty="0"/>
            <a:t>Primary focus on prevention</a:t>
          </a:r>
        </a:p>
      </dgm:t>
    </dgm:pt>
    <dgm:pt modelId="{A277C739-341C-2F45-AE4E-17A2BF1B8036}" type="parTrans" cxnId="{FD6FD826-C30A-0144-8BCA-999C33BE2091}">
      <dgm:prSet/>
      <dgm:spPr/>
      <dgm:t>
        <a:bodyPr/>
        <a:lstStyle/>
        <a:p>
          <a:endParaRPr lang="en-US"/>
        </a:p>
      </dgm:t>
    </dgm:pt>
    <dgm:pt modelId="{1B4478CF-BFCD-C042-9F88-D8802BF5F8A6}" type="sibTrans" cxnId="{FD6FD826-C30A-0144-8BCA-999C33BE2091}">
      <dgm:prSet/>
      <dgm:spPr/>
      <dgm:t>
        <a:bodyPr/>
        <a:lstStyle/>
        <a:p>
          <a:endParaRPr lang="en-US"/>
        </a:p>
      </dgm:t>
    </dgm:pt>
    <dgm:pt modelId="{C0B24790-2151-4242-B925-C60584997A76}">
      <dgm:prSet phldrT="[Text]"/>
      <dgm:spPr>
        <a:solidFill>
          <a:schemeClr val="accent4">
            <a:lumMod val="60000"/>
            <a:lumOff val="40000"/>
          </a:schemeClr>
        </a:solidFill>
      </dgm:spPr>
      <dgm:t>
        <a:bodyPr/>
        <a:lstStyle/>
        <a:p>
          <a:r>
            <a:rPr lang="en-US" dirty="0"/>
            <a:t>Social Work</a:t>
          </a:r>
        </a:p>
      </dgm:t>
    </dgm:pt>
    <dgm:pt modelId="{5D48459D-863F-7C4A-8E9E-BD097DE59669}" type="parTrans" cxnId="{A9D733D2-D852-0C4B-9361-7BBE93D376B1}">
      <dgm:prSet/>
      <dgm:spPr/>
      <dgm:t>
        <a:bodyPr/>
        <a:lstStyle/>
        <a:p>
          <a:endParaRPr lang="en-US"/>
        </a:p>
      </dgm:t>
    </dgm:pt>
    <dgm:pt modelId="{8BED479E-CCB3-374C-A3FB-D064249369A3}" type="sibTrans" cxnId="{A9D733D2-D852-0C4B-9361-7BBE93D376B1}">
      <dgm:prSet/>
      <dgm:spPr/>
      <dgm:t>
        <a:bodyPr/>
        <a:lstStyle/>
        <a:p>
          <a:endParaRPr lang="en-US"/>
        </a:p>
      </dgm:t>
    </dgm:pt>
    <dgm:pt modelId="{9FADB35B-4DE4-DA41-BED0-D092E52238CB}">
      <dgm:prSet phldrT="[Text]"/>
      <dgm:spPr>
        <a:solidFill>
          <a:schemeClr val="accent4">
            <a:lumMod val="20000"/>
            <a:lumOff val="80000"/>
            <a:alpha val="90000"/>
          </a:schemeClr>
        </a:solidFill>
      </dgm:spPr>
      <dgm:t>
        <a:bodyPr/>
        <a:lstStyle/>
        <a:p>
          <a:r>
            <a:rPr lang="en-US" dirty="0"/>
            <a:t>Primary focus on intervention</a:t>
          </a:r>
        </a:p>
      </dgm:t>
    </dgm:pt>
    <dgm:pt modelId="{FEADB31A-F62F-9343-BF2C-3E83D32CCC11}" type="parTrans" cxnId="{598797DA-8219-DB40-818E-0FA67A29D773}">
      <dgm:prSet/>
      <dgm:spPr/>
      <dgm:t>
        <a:bodyPr/>
        <a:lstStyle/>
        <a:p>
          <a:endParaRPr lang="en-US"/>
        </a:p>
      </dgm:t>
    </dgm:pt>
    <dgm:pt modelId="{0A9F0AA1-4C7A-A84F-8F38-62D1652106DD}" type="sibTrans" cxnId="{598797DA-8219-DB40-818E-0FA67A29D773}">
      <dgm:prSet/>
      <dgm:spPr/>
      <dgm:t>
        <a:bodyPr/>
        <a:lstStyle/>
        <a:p>
          <a:endParaRPr lang="en-US"/>
        </a:p>
      </dgm:t>
    </dgm:pt>
    <dgm:pt modelId="{286FDFB0-EE79-8B42-9670-A4A93FE36286}">
      <dgm:prSet/>
      <dgm:spPr>
        <a:solidFill>
          <a:schemeClr val="accent4">
            <a:lumMod val="20000"/>
            <a:lumOff val="80000"/>
            <a:alpha val="90000"/>
          </a:schemeClr>
        </a:solidFill>
      </dgm:spPr>
      <dgm:t>
        <a:bodyPr/>
        <a:lstStyle/>
        <a:p>
          <a:r>
            <a:rPr lang="en-US" dirty="0"/>
            <a:t>Use of public health models/systems</a:t>
          </a:r>
        </a:p>
      </dgm:t>
    </dgm:pt>
    <dgm:pt modelId="{2FBC7B84-661F-3148-B3E1-D5C56063C18B}" type="parTrans" cxnId="{4FF3947F-A0B0-6547-8E52-83F64D0F8E26}">
      <dgm:prSet/>
      <dgm:spPr/>
      <dgm:t>
        <a:bodyPr/>
        <a:lstStyle/>
        <a:p>
          <a:endParaRPr lang="en-US"/>
        </a:p>
      </dgm:t>
    </dgm:pt>
    <dgm:pt modelId="{8FE9BC7E-336F-EB47-B99D-98950549EA12}" type="sibTrans" cxnId="{4FF3947F-A0B0-6547-8E52-83F64D0F8E26}">
      <dgm:prSet/>
      <dgm:spPr/>
      <dgm:t>
        <a:bodyPr/>
        <a:lstStyle/>
        <a:p>
          <a:endParaRPr lang="en-US"/>
        </a:p>
      </dgm:t>
    </dgm:pt>
    <dgm:pt modelId="{54FF19AB-31E1-D046-8137-123C1D54D4A4}">
      <dgm:prSet/>
      <dgm:spPr>
        <a:solidFill>
          <a:schemeClr val="accent4">
            <a:lumMod val="20000"/>
            <a:lumOff val="80000"/>
            <a:alpha val="90000"/>
          </a:schemeClr>
        </a:solidFill>
      </dgm:spPr>
      <dgm:t>
        <a:bodyPr/>
        <a:lstStyle/>
        <a:p>
          <a:r>
            <a:rPr lang="en-US" dirty="0"/>
            <a:t>Population emphasis with exclusive macro focus</a:t>
          </a:r>
        </a:p>
      </dgm:t>
    </dgm:pt>
    <dgm:pt modelId="{78EB5B0D-626A-0744-B726-D302272EBFE1}" type="parTrans" cxnId="{E0E90E8D-0BCB-F246-972A-84DB301353BD}">
      <dgm:prSet/>
      <dgm:spPr/>
      <dgm:t>
        <a:bodyPr/>
        <a:lstStyle/>
        <a:p>
          <a:endParaRPr lang="en-US"/>
        </a:p>
      </dgm:t>
    </dgm:pt>
    <dgm:pt modelId="{517E5878-060A-3C48-8323-0A61A4FC00F4}" type="sibTrans" cxnId="{E0E90E8D-0BCB-F246-972A-84DB301353BD}">
      <dgm:prSet/>
      <dgm:spPr/>
      <dgm:t>
        <a:bodyPr/>
        <a:lstStyle/>
        <a:p>
          <a:endParaRPr lang="en-US"/>
        </a:p>
      </dgm:t>
    </dgm:pt>
    <dgm:pt modelId="{E36B3EC0-3B0F-104B-AC2C-5EC744983BC6}">
      <dgm:prSet/>
      <dgm:spPr>
        <a:solidFill>
          <a:schemeClr val="accent4">
            <a:lumMod val="20000"/>
            <a:lumOff val="80000"/>
            <a:alpha val="90000"/>
          </a:schemeClr>
        </a:solidFill>
      </dgm:spPr>
      <dgm:t>
        <a:bodyPr/>
        <a:lstStyle/>
        <a:p>
          <a:r>
            <a:rPr lang="en-US" dirty="0"/>
            <a:t>Based on biological sciences, EBP, epidemiology</a:t>
          </a:r>
        </a:p>
      </dgm:t>
    </dgm:pt>
    <dgm:pt modelId="{3867E9C4-5BA0-3947-9E90-94A65420D2DB}" type="parTrans" cxnId="{9448A160-4B8F-4E40-9996-7B50197E6651}">
      <dgm:prSet/>
      <dgm:spPr/>
      <dgm:t>
        <a:bodyPr/>
        <a:lstStyle/>
        <a:p>
          <a:endParaRPr lang="en-US"/>
        </a:p>
      </dgm:t>
    </dgm:pt>
    <dgm:pt modelId="{34E62A99-A18B-194E-A450-00F6B2BDBDF9}" type="sibTrans" cxnId="{9448A160-4B8F-4E40-9996-7B50197E6651}">
      <dgm:prSet/>
      <dgm:spPr/>
      <dgm:t>
        <a:bodyPr/>
        <a:lstStyle/>
        <a:p>
          <a:endParaRPr lang="en-US"/>
        </a:p>
      </dgm:t>
    </dgm:pt>
    <dgm:pt modelId="{6E127D20-BEB0-D64F-9C76-02248BE3FDA0}">
      <dgm:prSet/>
      <dgm:spPr>
        <a:solidFill>
          <a:schemeClr val="accent4">
            <a:lumMod val="20000"/>
            <a:lumOff val="80000"/>
            <a:alpha val="90000"/>
          </a:schemeClr>
        </a:solidFill>
      </dgm:spPr>
      <dgm:t>
        <a:bodyPr/>
        <a:lstStyle/>
        <a:p>
          <a:r>
            <a:rPr lang="en-US" dirty="0"/>
            <a:t>Public health often </a:t>
          </a:r>
          <a:r>
            <a:rPr lang="en-US" b="1" dirty="0"/>
            <a:t>“up in the balcony”</a:t>
          </a:r>
          <a:endParaRPr lang="en-US" dirty="0"/>
        </a:p>
      </dgm:t>
    </dgm:pt>
    <dgm:pt modelId="{52111472-CD81-304E-B0DD-9E44CB5061A1}" type="parTrans" cxnId="{BDBE6E4F-8CAD-D645-A60D-42F5A9389AF2}">
      <dgm:prSet/>
      <dgm:spPr/>
      <dgm:t>
        <a:bodyPr/>
        <a:lstStyle/>
        <a:p>
          <a:endParaRPr lang="en-US"/>
        </a:p>
      </dgm:t>
    </dgm:pt>
    <dgm:pt modelId="{627A6AD2-F0AB-B94E-9B5F-00425395A9FA}" type="sibTrans" cxnId="{BDBE6E4F-8CAD-D645-A60D-42F5A9389AF2}">
      <dgm:prSet/>
      <dgm:spPr/>
      <dgm:t>
        <a:bodyPr/>
        <a:lstStyle/>
        <a:p>
          <a:endParaRPr lang="en-US"/>
        </a:p>
      </dgm:t>
    </dgm:pt>
    <dgm:pt modelId="{02A60987-E03D-664D-9E50-CFE333442115}">
      <dgm:prSet/>
      <dgm:spPr>
        <a:solidFill>
          <a:schemeClr val="accent4">
            <a:lumMod val="20000"/>
            <a:lumOff val="80000"/>
            <a:alpha val="90000"/>
          </a:schemeClr>
        </a:solidFill>
      </dgm:spPr>
      <dgm:t>
        <a:bodyPr/>
        <a:lstStyle/>
        <a:p>
          <a:r>
            <a:rPr lang="en-US" dirty="0"/>
            <a:t>Reliance on medical models/systems</a:t>
          </a:r>
        </a:p>
      </dgm:t>
    </dgm:pt>
    <dgm:pt modelId="{75BF8D8C-2385-A146-BA20-AB2B9FD83BBD}" type="parTrans" cxnId="{B1DA89F5-78AA-0249-A640-4DC4E3C87BBD}">
      <dgm:prSet/>
      <dgm:spPr/>
      <dgm:t>
        <a:bodyPr/>
        <a:lstStyle/>
        <a:p>
          <a:endParaRPr lang="en-US"/>
        </a:p>
      </dgm:t>
    </dgm:pt>
    <dgm:pt modelId="{8E9D7D22-30BB-7643-BC58-5C0536C00944}" type="sibTrans" cxnId="{B1DA89F5-78AA-0249-A640-4DC4E3C87BBD}">
      <dgm:prSet/>
      <dgm:spPr/>
      <dgm:t>
        <a:bodyPr/>
        <a:lstStyle/>
        <a:p>
          <a:endParaRPr lang="en-US"/>
        </a:p>
      </dgm:t>
    </dgm:pt>
    <dgm:pt modelId="{447B31CE-883F-C14D-9A7D-D8BB73CF2D10}">
      <dgm:prSet/>
      <dgm:spPr>
        <a:solidFill>
          <a:schemeClr val="accent4">
            <a:lumMod val="20000"/>
            <a:lumOff val="80000"/>
            <a:alpha val="90000"/>
          </a:schemeClr>
        </a:solidFill>
      </dgm:spPr>
      <dgm:t>
        <a:bodyPr/>
        <a:lstStyle/>
        <a:p>
          <a:r>
            <a:rPr lang="en-US" dirty="0"/>
            <a:t>Primary clinical emphasis with focus on individuals, groups, families </a:t>
          </a:r>
        </a:p>
      </dgm:t>
    </dgm:pt>
    <dgm:pt modelId="{7458737A-49A0-C241-A06D-41F0CE61EFBA}" type="parTrans" cxnId="{996656D3-A0FB-BF4C-839A-C4CA547127BD}">
      <dgm:prSet/>
      <dgm:spPr/>
      <dgm:t>
        <a:bodyPr/>
        <a:lstStyle/>
        <a:p>
          <a:endParaRPr lang="en-US"/>
        </a:p>
      </dgm:t>
    </dgm:pt>
    <dgm:pt modelId="{3A02AB44-5D53-E642-8824-4C83B08F858E}" type="sibTrans" cxnId="{996656D3-A0FB-BF4C-839A-C4CA547127BD}">
      <dgm:prSet/>
      <dgm:spPr/>
      <dgm:t>
        <a:bodyPr/>
        <a:lstStyle/>
        <a:p>
          <a:endParaRPr lang="en-US"/>
        </a:p>
      </dgm:t>
    </dgm:pt>
    <dgm:pt modelId="{4237805A-C639-2144-A227-92618D995101}">
      <dgm:prSet/>
      <dgm:spPr>
        <a:solidFill>
          <a:schemeClr val="accent4">
            <a:lumMod val="20000"/>
            <a:lumOff val="80000"/>
            <a:alpha val="90000"/>
          </a:schemeClr>
        </a:solidFill>
      </dgm:spPr>
      <dgm:t>
        <a:bodyPr/>
        <a:lstStyle/>
        <a:p>
          <a:r>
            <a:rPr lang="en-US" dirty="0"/>
            <a:t>Lesser, but growing, emphasis on EBP and research</a:t>
          </a:r>
        </a:p>
      </dgm:t>
    </dgm:pt>
    <dgm:pt modelId="{250EFC18-9670-714A-A8E4-53E2ECD08CDF}" type="parTrans" cxnId="{6B67161B-D5DB-5A41-9BCD-5A4014F65227}">
      <dgm:prSet/>
      <dgm:spPr/>
      <dgm:t>
        <a:bodyPr/>
        <a:lstStyle/>
        <a:p>
          <a:endParaRPr lang="en-US"/>
        </a:p>
      </dgm:t>
    </dgm:pt>
    <dgm:pt modelId="{D913FD9E-72B4-5549-90E7-797D61ECCBC6}" type="sibTrans" cxnId="{6B67161B-D5DB-5A41-9BCD-5A4014F65227}">
      <dgm:prSet/>
      <dgm:spPr/>
      <dgm:t>
        <a:bodyPr/>
        <a:lstStyle/>
        <a:p>
          <a:endParaRPr lang="en-US"/>
        </a:p>
      </dgm:t>
    </dgm:pt>
    <dgm:pt modelId="{C38964C2-5D8A-D548-ABAE-5D6309D4A726}">
      <dgm:prSet/>
      <dgm:spPr>
        <a:solidFill>
          <a:schemeClr val="accent4">
            <a:lumMod val="20000"/>
            <a:lumOff val="80000"/>
            <a:alpha val="90000"/>
          </a:schemeClr>
        </a:solidFill>
      </dgm:spPr>
      <dgm:t>
        <a:bodyPr/>
        <a:lstStyle/>
        <a:p>
          <a:r>
            <a:rPr lang="en-US" dirty="0"/>
            <a:t>Social work often </a:t>
          </a:r>
          <a:r>
            <a:rPr lang="en-US" b="1" dirty="0"/>
            <a:t>“down on the dance floor” </a:t>
          </a:r>
          <a:r>
            <a:rPr lang="en-US" b="0" dirty="0"/>
            <a:t>of community</a:t>
          </a:r>
        </a:p>
      </dgm:t>
    </dgm:pt>
    <dgm:pt modelId="{2FC076C1-6586-7842-A740-66D6656FEB40}" type="parTrans" cxnId="{58A42316-3F1F-814B-AA45-73EF3686A21A}">
      <dgm:prSet/>
      <dgm:spPr/>
      <dgm:t>
        <a:bodyPr/>
        <a:lstStyle/>
        <a:p>
          <a:endParaRPr lang="en-US"/>
        </a:p>
      </dgm:t>
    </dgm:pt>
    <dgm:pt modelId="{D0BF531A-B9D6-AE4F-B9C4-4292692BFC72}" type="sibTrans" cxnId="{58A42316-3F1F-814B-AA45-73EF3686A21A}">
      <dgm:prSet/>
      <dgm:spPr/>
      <dgm:t>
        <a:bodyPr/>
        <a:lstStyle/>
        <a:p>
          <a:endParaRPr lang="en-US"/>
        </a:p>
      </dgm:t>
    </dgm:pt>
    <dgm:pt modelId="{FB0C4514-4ED1-2E45-A7B5-80400964222C}" type="pres">
      <dgm:prSet presAssocID="{7FA48FC4-60A4-AC42-8550-8F6A551318B4}" presName="Name0" presStyleCnt="0">
        <dgm:presLayoutVars>
          <dgm:dir/>
          <dgm:animLvl val="lvl"/>
          <dgm:resizeHandles val="exact"/>
        </dgm:presLayoutVars>
      </dgm:prSet>
      <dgm:spPr/>
    </dgm:pt>
    <dgm:pt modelId="{DA99B967-443F-3B44-9A67-DCDF4C1A2E91}" type="pres">
      <dgm:prSet presAssocID="{4640C4C9-1392-6546-BD6A-593B9813D91B}" presName="composite" presStyleCnt="0"/>
      <dgm:spPr/>
    </dgm:pt>
    <dgm:pt modelId="{8BEADC75-144B-334F-910A-1B82656FBB07}" type="pres">
      <dgm:prSet presAssocID="{4640C4C9-1392-6546-BD6A-593B9813D91B}" presName="parTx" presStyleLbl="alignNode1" presStyleIdx="0" presStyleCnt="2">
        <dgm:presLayoutVars>
          <dgm:chMax val="0"/>
          <dgm:chPref val="0"/>
          <dgm:bulletEnabled val="1"/>
        </dgm:presLayoutVars>
      </dgm:prSet>
      <dgm:spPr/>
    </dgm:pt>
    <dgm:pt modelId="{08ECB85A-A957-2A4B-95BC-BBA52F4C4E86}" type="pres">
      <dgm:prSet presAssocID="{4640C4C9-1392-6546-BD6A-593B9813D91B}" presName="desTx" presStyleLbl="alignAccFollowNode1" presStyleIdx="0" presStyleCnt="2">
        <dgm:presLayoutVars>
          <dgm:bulletEnabled val="1"/>
        </dgm:presLayoutVars>
      </dgm:prSet>
      <dgm:spPr/>
    </dgm:pt>
    <dgm:pt modelId="{E107D455-E02E-0946-92C5-2EB8DF0D2CC6}" type="pres">
      <dgm:prSet presAssocID="{B9B7B78C-70FB-B14F-A965-A813B5DE15D8}" presName="space" presStyleCnt="0"/>
      <dgm:spPr/>
    </dgm:pt>
    <dgm:pt modelId="{0EDB80CF-2A48-BE4E-AE7F-2372EBA52616}" type="pres">
      <dgm:prSet presAssocID="{C0B24790-2151-4242-B925-C60584997A76}" presName="composite" presStyleCnt="0"/>
      <dgm:spPr/>
    </dgm:pt>
    <dgm:pt modelId="{3427D544-BD82-A741-8A08-49811E6CF2C8}" type="pres">
      <dgm:prSet presAssocID="{C0B24790-2151-4242-B925-C60584997A76}" presName="parTx" presStyleLbl="alignNode1" presStyleIdx="1" presStyleCnt="2">
        <dgm:presLayoutVars>
          <dgm:chMax val="0"/>
          <dgm:chPref val="0"/>
          <dgm:bulletEnabled val="1"/>
        </dgm:presLayoutVars>
      </dgm:prSet>
      <dgm:spPr/>
    </dgm:pt>
    <dgm:pt modelId="{670B27D8-9A3F-7145-92E7-D95AAA87C396}" type="pres">
      <dgm:prSet presAssocID="{C0B24790-2151-4242-B925-C60584997A76}" presName="desTx" presStyleLbl="alignAccFollowNode1" presStyleIdx="1" presStyleCnt="2">
        <dgm:presLayoutVars>
          <dgm:bulletEnabled val="1"/>
        </dgm:presLayoutVars>
      </dgm:prSet>
      <dgm:spPr/>
    </dgm:pt>
  </dgm:ptLst>
  <dgm:cxnLst>
    <dgm:cxn modelId="{C7845704-912B-254D-9F46-2D4021DF4A88}" type="presOf" srcId="{7FA48FC4-60A4-AC42-8550-8F6A551318B4}" destId="{FB0C4514-4ED1-2E45-A7B5-80400964222C}" srcOrd="0" destOrd="0" presId="urn:microsoft.com/office/officeart/2005/8/layout/hList1"/>
    <dgm:cxn modelId="{CB0A3906-DFD7-BF48-AA31-62C0722F9A3B}" type="presOf" srcId="{C38964C2-5D8A-D548-ABAE-5D6309D4A726}" destId="{670B27D8-9A3F-7145-92E7-D95AAA87C396}" srcOrd="0" destOrd="4" presId="urn:microsoft.com/office/officeart/2005/8/layout/hList1"/>
    <dgm:cxn modelId="{58A42316-3F1F-814B-AA45-73EF3686A21A}" srcId="{C0B24790-2151-4242-B925-C60584997A76}" destId="{C38964C2-5D8A-D548-ABAE-5D6309D4A726}" srcOrd="4" destOrd="0" parTransId="{2FC076C1-6586-7842-A740-66D6656FEB40}" sibTransId="{D0BF531A-B9D6-AE4F-B9C4-4292692BFC72}"/>
    <dgm:cxn modelId="{D8EC841A-A82C-154B-8C90-9BA57953F46C}" type="presOf" srcId="{447B31CE-883F-C14D-9A7D-D8BB73CF2D10}" destId="{670B27D8-9A3F-7145-92E7-D95AAA87C396}" srcOrd="0" destOrd="2" presId="urn:microsoft.com/office/officeart/2005/8/layout/hList1"/>
    <dgm:cxn modelId="{6B67161B-D5DB-5A41-9BCD-5A4014F65227}" srcId="{C0B24790-2151-4242-B925-C60584997A76}" destId="{4237805A-C639-2144-A227-92618D995101}" srcOrd="3" destOrd="0" parTransId="{250EFC18-9670-714A-A8E4-53E2ECD08CDF}" sibTransId="{D913FD9E-72B4-5549-90E7-797D61ECCBC6}"/>
    <dgm:cxn modelId="{FD6FD826-C30A-0144-8BCA-999C33BE2091}" srcId="{4640C4C9-1392-6546-BD6A-593B9813D91B}" destId="{844A7187-8368-054D-A14B-CF36E42C8F9D}" srcOrd="0" destOrd="0" parTransId="{A277C739-341C-2F45-AE4E-17A2BF1B8036}" sibTransId="{1B4478CF-BFCD-C042-9F88-D8802BF5F8A6}"/>
    <dgm:cxn modelId="{B2418A29-3E63-8145-844D-AC00ECF1B84B}" srcId="{7FA48FC4-60A4-AC42-8550-8F6A551318B4}" destId="{4640C4C9-1392-6546-BD6A-593B9813D91B}" srcOrd="0" destOrd="0" parTransId="{18855397-CECE-3A4B-9E93-CACAE95E9C68}" sibTransId="{B9B7B78C-70FB-B14F-A965-A813B5DE15D8}"/>
    <dgm:cxn modelId="{C3F95232-F1DC-7947-9AFA-27D24F5ADA18}" type="presOf" srcId="{C0B24790-2151-4242-B925-C60584997A76}" destId="{3427D544-BD82-A741-8A08-49811E6CF2C8}" srcOrd="0" destOrd="0" presId="urn:microsoft.com/office/officeart/2005/8/layout/hList1"/>
    <dgm:cxn modelId="{B0C53339-0988-F54D-9010-37391F786D61}" type="presOf" srcId="{E36B3EC0-3B0F-104B-AC2C-5EC744983BC6}" destId="{08ECB85A-A957-2A4B-95BC-BBA52F4C4E86}" srcOrd="0" destOrd="3" presId="urn:microsoft.com/office/officeart/2005/8/layout/hList1"/>
    <dgm:cxn modelId="{BDBE6E4F-8CAD-D645-A60D-42F5A9389AF2}" srcId="{4640C4C9-1392-6546-BD6A-593B9813D91B}" destId="{6E127D20-BEB0-D64F-9C76-02248BE3FDA0}" srcOrd="4" destOrd="0" parTransId="{52111472-CD81-304E-B0DD-9E44CB5061A1}" sibTransId="{627A6AD2-F0AB-B94E-9B5F-00425395A9FA}"/>
    <dgm:cxn modelId="{9448A160-4B8F-4E40-9996-7B50197E6651}" srcId="{4640C4C9-1392-6546-BD6A-593B9813D91B}" destId="{E36B3EC0-3B0F-104B-AC2C-5EC744983BC6}" srcOrd="3" destOrd="0" parTransId="{3867E9C4-5BA0-3947-9E90-94A65420D2DB}" sibTransId="{34E62A99-A18B-194E-A450-00F6B2BDBDF9}"/>
    <dgm:cxn modelId="{5328F967-7BC2-A341-8111-68C9E607277C}" type="presOf" srcId="{02A60987-E03D-664D-9E50-CFE333442115}" destId="{670B27D8-9A3F-7145-92E7-D95AAA87C396}" srcOrd="0" destOrd="1" presId="urn:microsoft.com/office/officeart/2005/8/layout/hList1"/>
    <dgm:cxn modelId="{5444DA7D-913C-6E44-AB2F-5039E94130B7}" type="presOf" srcId="{4640C4C9-1392-6546-BD6A-593B9813D91B}" destId="{8BEADC75-144B-334F-910A-1B82656FBB07}" srcOrd="0" destOrd="0" presId="urn:microsoft.com/office/officeart/2005/8/layout/hList1"/>
    <dgm:cxn modelId="{4FF3947F-A0B0-6547-8E52-83F64D0F8E26}" srcId="{4640C4C9-1392-6546-BD6A-593B9813D91B}" destId="{286FDFB0-EE79-8B42-9670-A4A93FE36286}" srcOrd="1" destOrd="0" parTransId="{2FBC7B84-661F-3148-B3E1-D5C56063C18B}" sibTransId="{8FE9BC7E-336F-EB47-B99D-98950549EA12}"/>
    <dgm:cxn modelId="{E0E90E8D-0BCB-F246-972A-84DB301353BD}" srcId="{4640C4C9-1392-6546-BD6A-593B9813D91B}" destId="{54FF19AB-31E1-D046-8137-123C1D54D4A4}" srcOrd="2" destOrd="0" parTransId="{78EB5B0D-626A-0744-B726-D302272EBFE1}" sibTransId="{517E5878-060A-3C48-8323-0A61A4FC00F4}"/>
    <dgm:cxn modelId="{D1FA6C9D-F1C4-5D4B-8891-A63F8D3031E4}" type="presOf" srcId="{286FDFB0-EE79-8B42-9670-A4A93FE36286}" destId="{08ECB85A-A957-2A4B-95BC-BBA52F4C4E86}" srcOrd="0" destOrd="1" presId="urn:microsoft.com/office/officeart/2005/8/layout/hList1"/>
    <dgm:cxn modelId="{B84536BD-5F03-B141-9677-6F08A14BD0FB}" type="presOf" srcId="{4237805A-C639-2144-A227-92618D995101}" destId="{670B27D8-9A3F-7145-92E7-D95AAA87C396}" srcOrd="0" destOrd="3" presId="urn:microsoft.com/office/officeart/2005/8/layout/hList1"/>
    <dgm:cxn modelId="{C0B45FBD-D0B5-2D41-AAA5-204186552F75}" type="presOf" srcId="{6E127D20-BEB0-D64F-9C76-02248BE3FDA0}" destId="{08ECB85A-A957-2A4B-95BC-BBA52F4C4E86}" srcOrd="0" destOrd="4" presId="urn:microsoft.com/office/officeart/2005/8/layout/hList1"/>
    <dgm:cxn modelId="{2C5502C2-8E42-9749-9CF9-EBA48936BD0F}" type="presOf" srcId="{54FF19AB-31E1-D046-8137-123C1D54D4A4}" destId="{08ECB85A-A957-2A4B-95BC-BBA52F4C4E86}" srcOrd="0" destOrd="2" presId="urn:microsoft.com/office/officeart/2005/8/layout/hList1"/>
    <dgm:cxn modelId="{A9D733D2-D852-0C4B-9361-7BBE93D376B1}" srcId="{7FA48FC4-60A4-AC42-8550-8F6A551318B4}" destId="{C0B24790-2151-4242-B925-C60584997A76}" srcOrd="1" destOrd="0" parTransId="{5D48459D-863F-7C4A-8E9E-BD097DE59669}" sibTransId="{8BED479E-CCB3-374C-A3FB-D064249369A3}"/>
    <dgm:cxn modelId="{996656D3-A0FB-BF4C-839A-C4CA547127BD}" srcId="{C0B24790-2151-4242-B925-C60584997A76}" destId="{447B31CE-883F-C14D-9A7D-D8BB73CF2D10}" srcOrd="2" destOrd="0" parTransId="{7458737A-49A0-C241-A06D-41F0CE61EFBA}" sibTransId="{3A02AB44-5D53-E642-8824-4C83B08F858E}"/>
    <dgm:cxn modelId="{2FC1E6D4-E3FB-E143-ADF4-787F8959FCE1}" type="presOf" srcId="{844A7187-8368-054D-A14B-CF36E42C8F9D}" destId="{08ECB85A-A957-2A4B-95BC-BBA52F4C4E86}" srcOrd="0" destOrd="0" presId="urn:microsoft.com/office/officeart/2005/8/layout/hList1"/>
    <dgm:cxn modelId="{598797DA-8219-DB40-818E-0FA67A29D773}" srcId="{C0B24790-2151-4242-B925-C60584997A76}" destId="{9FADB35B-4DE4-DA41-BED0-D092E52238CB}" srcOrd="0" destOrd="0" parTransId="{FEADB31A-F62F-9343-BF2C-3E83D32CCC11}" sibTransId="{0A9F0AA1-4C7A-A84F-8F38-62D1652106DD}"/>
    <dgm:cxn modelId="{1D9FA0E6-5C3D-6446-873B-BC044B9FE668}" type="presOf" srcId="{9FADB35B-4DE4-DA41-BED0-D092E52238CB}" destId="{670B27D8-9A3F-7145-92E7-D95AAA87C396}" srcOrd="0" destOrd="0" presId="urn:microsoft.com/office/officeart/2005/8/layout/hList1"/>
    <dgm:cxn modelId="{B1DA89F5-78AA-0249-A640-4DC4E3C87BBD}" srcId="{C0B24790-2151-4242-B925-C60584997A76}" destId="{02A60987-E03D-664D-9E50-CFE333442115}" srcOrd="1" destOrd="0" parTransId="{75BF8D8C-2385-A146-BA20-AB2B9FD83BBD}" sibTransId="{8E9D7D22-30BB-7643-BC58-5C0536C00944}"/>
    <dgm:cxn modelId="{4B0A7826-C591-E74F-A255-6B97445DCA1E}" type="presParOf" srcId="{FB0C4514-4ED1-2E45-A7B5-80400964222C}" destId="{DA99B967-443F-3B44-9A67-DCDF4C1A2E91}" srcOrd="0" destOrd="0" presId="urn:microsoft.com/office/officeart/2005/8/layout/hList1"/>
    <dgm:cxn modelId="{3E3F20E1-417E-E643-B097-E36F56ECD5E0}" type="presParOf" srcId="{DA99B967-443F-3B44-9A67-DCDF4C1A2E91}" destId="{8BEADC75-144B-334F-910A-1B82656FBB07}" srcOrd="0" destOrd="0" presId="urn:microsoft.com/office/officeart/2005/8/layout/hList1"/>
    <dgm:cxn modelId="{94F86EC4-34DD-E34E-BBE7-F70CC587DF18}" type="presParOf" srcId="{DA99B967-443F-3B44-9A67-DCDF4C1A2E91}" destId="{08ECB85A-A957-2A4B-95BC-BBA52F4C4E86}" srcOrd="1" destOrd="0" presId="urn:microsoft.com/office/officeart/2005/8/layout/hList1"/>
    <dgm:cxn modelId="{CA07D7D1-6DEA-CE40-B730-84A65949B23E}" type="presParOf" srcId="{FB0C4514-4ED1-2E45-A7B5-80400964222C}" destId="{E107D455-E02E-0946-92C5-2EB8DF0D2CC6}" srcOrd="1" destOrd="0" presId="urn:microsoft.com/office/officeart/2005/8/layout/hList1"/>
    <dgm:cxn modelId="{ACFB9802-45CE-2C48-AAC7-24A71026E319}" type="presParOf" srcId="{FB0C4514-4ED1-2E45-A7B5-80400964222C}" destId="{0EDB80CF-2A48-BE4E-AE7F-2372EBA52616}" srcOrd="2" destOrd="0" presId="urn:microsoft.com/office/officeart/2005/8/layout/hList1"/>
    <dgm:cxn modelId="{BB6D1E74-4407-4646-A460-6B2C2B33EC1B}" type="presParOf" srcId="{0EDB80CF-2A48-BE4E-AE7F-2372EBA52616}" destId="{3427D544-BD82-A741-8A08-49811E6CF2C8}" srcOrd="0" destOrd="0" presId="urn:microsoft.com/office/officeart/2005/8/layout/hList1"/>
    <dgm:cxn modelId="{85875EAD-96E0-5743-941C-2E64CFDEAC14}" type="presParOf" srcId="{0EDB80CF-2A48-BE4E-AE7F-2372EBA52616}" destId="{670B27D8-9A3F-7145-92E7-D95AAA87C39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DA2FE-89FD-2C4A-BA62-4ECD65FB6761}">
      <dsp:nvSpPr>
        <dsp:cNvPr id="0" name=""/>
        <dsp:cNvSpPr/>
      </dsp:nvSpPr>
      <dsp:spPr>
        <a:xfrm rot="21397440">
          <a:off x="4531235" y="2730021"/>
          <a:ext cx="3260025" cy="3260025"/>
        </a:xfrm>
        <a:prstGeom prst="gear9">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Increase SW’s Impact through PHSW </a:t>
          </a:r>
        </a:p>
      </dsp:txBody>
      <dsp:txXfrm>
        <a:off x="5184966" y="3493715"/>
        <a:ext cx="1949205" cy="1675720"/>
      </dsp:txXfrm>
    </dsp:sp>
    <dsp:sp modelId="{477FDDAE-42AC-2049-BF99-7FE74A83C39C}">
      <dsp:nvSpPr>
        <dsp:cNvPr id="0" name=""/>
        <dsp:cNvSpPr/>
      </dsp:nvSpPr>
      <dsp:spPr>
        <a:xfrm>
          <a:off x="1764638" y="1759007"/>
          <a:ext cx="3396235" cy="2745889"/>
        </a:xfrm>
        <a:prstGeom prst="gear6">
          <a:avLst/>
        </a:prstGeom>
        <a:solidFill>
          <a:schemeClr val="accent5">
            <a:shade val="80000"/>
            <a:hueOff val="174641"/>
            <a:satOff val="-3128"/>
            <a:lumOff val="1329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Reclaim PHSW </a:t>
          </a:r>
        </a:p>
      </dsp:txBody>
      <dsp:txXfrm>
        <a:off x="2550459" y="2454471"/>
        <a:ext cx="1824593" cy="1354961"/>
      </dsp:txXfrm>
    </dsp:sp>
    <dsp:sp modelId="{578E1BBB-C398-2F42-9239-CCDC68B79D15}">
      <dsp:nvSpPr>
        <dsp:cNvPr id="0" name=""/>
        <dsp:cNvSpPr/>
      </dsp:nvSpPr>
      <dsp:spPr>
        <a:xfrm rot="21131909">
          <a:off x="3732619" y="257715"/>
          <a:ext cx="2983850" cy="2501300"/>
        </a:xfrm>
        <a:prstGeom prst="gear6">
          <a:avLst/>
        </a:prstGeom>
        <a:solidFill>
          <a:schemeClr val="accent5">
            <a:shade val="80000"/>
            <a:hueOff val="349283"/>
            <a:satOff val="-6256"/>
            <a:lumOff val="2658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Link PH and SW </a:t>
          </a:r>
        </a:p>
      </dsp:txBody>
      <dsp:txXfrm rot="-20700000">
        <a:off x="4415686" y="777702"/>
        <a:ext cx="1617715" cy="1461325"/>
      </dsp:txXfrm>
    </dsp:sp>
    <dsp:sp modelId="{3247F408-1581-3D40-9A57-861D5446CE3C}">
      <dsp:nvSpPr>
        <dsp:cNvPr id="0" name=""/>
        <dsp:cNvSpPr/>
      </dsp:nvSpPr>
      <dsp:spPr>
        <a:xfrm>
          <a:off x="3942830" y="2213963"/>
          <a:ext cx="4172832" cy="4172832"/>
        </a:xfrm>
        <a:prstGeom prst="circularArrow">
          <a:avLst>
            <a:gd name="adj1" fmla="val 4687"/>
            <a:gd name="adj2" fmla="val 299029"/>
            <a:gd name="adj3" fmla="val 2546336"/>
            <a:gd name="adj4" fmla="val 15797749"/>
            <a:gd name="adj5" fmla="val 5469"/>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A6C5159-EA7F-7F4B-A31B-57E46C25EB6B}">
      <dsp:nvSpPr>
        <dsp:cNvPr id="0" name=""/>
        <dsp:cNvSpPr/>
      </dsp:nvSpPr>
      <dsp:spPr>
        <a:xfrm>
          <a:off x="1523298" y="1432932"/>
          <a:ext cx="3031823" cy="3031823"/>
        </a:xfrm>
        <a:prstGeom prst="leftCircularArrow">
          <a:avLst>
            <a:gd name="adj1" fmla="val 6452"/>
            <a:gd name="adj2" fmla="val 429999"/>
            <a:gd name="adj3" fmla="val 10489124"/>
            <a:gd name="adj4" fmla="val 14837806"/>
            <a:gd name="adj5" fmla="val 7527"/>
          </a:avLst>
        </a:prstGeom>
        <a:solidFill>
          <a:schemeClr val="accent5">
            <a:shade val="90000"/>
            <a:hueOff val="174613"/>
            <a:satOff val="-2991"/>
            <a:lumOff val="1198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D0D7B62-2252-674F-A220-0C9C1A19A39C}">
      <dsp:nvSpPr>
        <dsp:cNvPr id="0" name=""/>
        <dsp:cNvSpPr/>
      </dsp:nvSpPr>
      <dsp:spPr>
        <a:xfrm>
          <a:off x="3067913" y="-169414"/>
          <a:ext cx="3268916" cy="3268916"/>
        </a:xfrm>
        <a:prstGeom prst="circularArrow">
          <a:avLst>
            <a:gd name="adj1" fmla="val 5984"/>
            <a:gd name="adj2" fmla="val 394124"/>
            <a:gd name="adj3" fmla="val 13313824"/>
            <a:gd name="adj4" fmla="val 10508221"/>
            <a:gd name="adj5" fmla="val 6981"/>
          </a:avLst>
        </a:prstGeom>
        <a:solidFill>
          <a:schemeClr val="accent5">
            <a:shade val="90000"/>
            <a:hueOff val="349225"/>
            <a:satOff val="-5981"/>
            <a:lumOff val="2396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7" y="40406"/>
          <a:ext cx="4538798" cy="547200"/>
        </a:xfrm>
        <a:prstGeom prst="rect">
          <a:avLst/>
        </a:prstGeom>
        <a:solidFill>
          <a:schemeClr val="accent1">
            <a:lumMod val="5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Public Health</a:t>
          </a:r>
        </a:p>
      </dsp:txBody>
      <dsp:txXfrm>
        <a:off x="47" y="40406"/>
        <a:ext cx="4538798" cy="547200"/>
      </dsp:txXfrm>
    </dsp:sp>
    <dsp:sp modelId="{08ECB85A-A957-2A4B-95BC-BBA52F4C4E86}">
      <dsp:nvSpPr>
        <dsp:cNvPr id="0" name=""/>
        <dsp:cNvSpPr/>
      </dsp:nvSpPr>
      <dsp:spPr>
        <a:xfrm>
          <a:off x="47" y="587606"/>
          <a:ext cx="4538798" cy="3592175"/>
        </a:xfrm>
        <a:prstGeom prst="rect">
          <a:avLst/>
        </a:prstGeom>
        <a:solidFill>
          <a:schemeClr val="accent1">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solidFill>
                <a:sysClr val="windowText" lastClr="000000"/>
              </a:solidFill>
            </a:rPr>
            <a:t>Institute of Medicine:</a:t>
          </a:r>
          <a:r>
            <a:rPr lang="en-US" sz="1900" kern="1200" dirty="0">
              <a:solidFill>
                <a:sysClr val="windowText" lastClr="000000"/>
              </a:solidFill>
            </a:rPr>
            <a:t> the field of practice concerned with “assuring the conditions in which people can be healthy.” </a:t>
          </a:r>
          <a:endParaRPr lang="en-US" sz="1900" kern="1200" dirty="0"/>
        </a:p>
        <a:p>
          <a:pPr marL="342900" lvl="2" indent="-171450" algn="l" defTabSz="844550">
            <a:lnSpc>
              <a:spcPct val="90000"/>
            </a:lnSpc>
            <a:spcBef>
              <a:spcPct val="0"/>
            </a:spcBef>
            <a:spcAft>
              <a:spcPct val="15000"/>
            </a:spcAft>
            <a:buChar char="•"/>
          </a:pPr>
          <a:endParaRPr lang="en-US" sz="1900" kern="1200" dirty="0">
            <a:solidFill>
              <a:sysClr val="windowText" lastClr="000000"/>
            </a:solidFill>
          </a:endParaRPr>
        </a:p>
        <a:p>
          <a:pPr marL="171450" lvl="1" indent="-171450" algn="l" defTabSz="844550">
            <a:lnSpc>
              <a:spcPct val="90000"/>
            </a:lnSpc>
            <a:spcBef>
              <a:spcPct val="0"/>
            </a:spcBef>
            <a:spcAft>
              <a:spcPct val="15000"/>
            </a:spcAft>
            <a:buChar char="•"/>
          </a:pPr>
          <a:r>
            <a:rPr lang="en-US" sz="1900" kern="1200" dirty="0">
              <a:solidFill>
                <a:sysClr val="windowText" lastClr="000000"/>
              </a:solidFill>
            </a:rPr>
            <a:t>“An interdisciplinary field, based on biological and social sciences, with a mission to promote and protect the health of whole populations, and to prevent illness, injury and other disabling conditions.” </a:t>
          </a:r>
          <a:r>
            <a:rPr lang="en-US" sz="1050" kern="1200" dirty="0">
              <a:solidFill>
                <a:sysClr val="windowText" lastClr="000000"/>
              </a:solidFill>
            </a:rPr>
            <a:t>-</a:t>
          </a:r>
          <a:r>
            <a:rPr lang="en-US" sz="1050" kern="1200" dirty="0" err="1">
              <a:solidFill>
                <a:sysClr val="windowText" lastClr="000000"/>
              </a:solidFill>
            </a:rPr>
            <a:t>Turnock</a:t>
          </a:r>
          <a:r>
            <a:rPr lang="en-US" sz="1050" kern="1200" dirty="0">
              <a:solidFill>
                <a:sysClr val="windowText" lastClr="000000"/>
              </a:solidFill>
            </a:rPr>
            <a:t>, 2007</a:t>
          </a:r>
        </a:p>
      </dsp:txBody>
      <dsp:txXfrm>
        <a:off x="47" y="587606"/>
        <a:ext cx="4538798" cy="3592175"/>
      </dsp:txXfrm>
    </dsp:sp>
    <dsp:sp modelId="{3427D544-BD82-A741-8A08-49811E6CF2C8}">
      <dsp:nvSpPr>
        <dsp:cNvPr id="0" name=""/>
        <dsp:cNvSpPr/>
      </dsp:nvSpPr>
      <dsp:spPr>
        <a:xfrm>
          <a:off x="5174277" y="40406"/>
          <a:ext cx="4538798" cy="547200"/>
        </a:xfrm>
        <a:prstGeom prst="rect">
          <a:avLst/>
        </a:prstGeom>
        <a:solidFill>
          <a:schemeClr val="accent1">
            <a:lumMod val="5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Social Work</a:t>
          </a:r>
        </a:p>
      </dsp:txBody>
      <dsp:txXfrm>
        <a:off x="5174277" y="40406"/>
        <a:ext cx="4538798" cy="547200"/>
      </dsp:txXfrm>
    </dsp:sp>
    <dsp:sp modelId="{670B27D8-9A3F-7145-92E7-D95AAA87C396}">
      <dsp:nvSpPr>
        <dsp:cNvPr id="0" name=""/>
        <dsp:cNvSpPr/>
      </dsp:nvSpPr>
      <dsp:spPr>
        <a:xfrm>
          <a:off x="5174277" y="587606"/>
          <a:ext cx="4538798" cy="3592175"/>
        </a:xfrm>
        <a:prstGeom prst="rect">
          <a:avLst/>
        </a:prstGeom>
        <a:solidFill>
          <a:schemeClr val="accent1">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solidFill>
                <a:sysClr val="windowText" lastClr="000000"/>
              </a:solidFill>
              <a:ea typeface="ＭＳ Ｐゴシック" pitchFamily="34" charset="-128"/>
            </a:rPr>
            <a:t>IFSW:</a:t>
          </a:r>
          <a:r>
            <a:rPr lang="en-US" sz="1900" kern="1200" dirty="0">
              <a:solidFill>
                <a:sysClr val="windowText" lastClr="000000"/>
              </a:solidFill>
              <a:ea typeface="ＭＳ Ｐゴシック" pitchFamily="34" charset="-128"/>
            </a:rPr>
            <a:t> Profession dedicated to “restoration and enhancement of human function” and  “promotion of change in social conditions to reduce human suffering.” </a:t>
          </a:r>
          <a:endParaRPr lang="en-US" sz="1900" kern="1200" dirty="0"/>
        </a:p>
        <a:p>
          <a:pPr marL="171450" lvl="1" indent="-171450" algn="l" defTabSz="844550">
            <a:lnSpc>
              <a:spcPct val="90000"/>
            </a:lnSpc>
            <a:spcBef>
              <a:spcPct val="0"/>
            </a:spcBef>
            <a:spcAft>
              <a:spcPct val="15000"/>
            </a:spcAft>
            <a:buChar char="•"/>
          </a:pPr>
          <a:endParaRPr lang="en-US" sz="1900" kern="1200" dirty="0">
            <a:solidFill>
              <a:sysClr val="windowText" lastClr="000000"/>
            </a:solidFill>
            <a:ea typeface="ＭＳ Ｐゴシック" pitchFamily="34" charset="-128"/>
          </a:endParaRPr>
        </a:p>
        <a:p>
          <a:pPr marL="171450" lvl="1" indent="-171450" algn="l" defTabSz="844550">
            <a:lnSpc>
              <a:spcPct val="90000"/>
            </a:lnSpc>
            <a:spcBef>
              <a:spcPct val="0"/>
            </a:spcBef>
            <a:spcAft>
              <a:spcPct val="15000"/>
            </a:spcAft>
            <a:buChar char="•"/>
          </a:pPr>
          <a:r>
            <a:rPr lang="en-US" sz="1900" b="1" kern="1200" dirty="0">
              <a:solidFill>
                <a:sysClr val="windowText" lastClr="000000"/>
              </a:solidFill>
              <a:ea typeface="ＭＳ Ｐゴシック" pitchFamily="34" charset="-128"/>
            </a:rPr>
            <a:t>NASW:</a:t>
          </a:r>
          <a:r>
            <a:rPr lang="en-US" sz="1900" kern="1200" dirty="0">
              <a:solidFill>
                <a:sysClr val="windowText" lastClr="000000"/>
              </a:solidFill>
              <a:ea typeface="ＭＳ Ｐゴシック" pitchFamily="34" charset="-128"/>
            </a:rPr>
            <a:t> “Based on values of…equality, worth, dignity of human beings, social work uses a human rights and social justice orientation to address complex needs of people in environments.”</a:t>
          </a:r>
        </a:p>
        <a:p>
          <a:pPr marL="171450" lvl="1" indent="-171450" algn="l" defTabSz="844550">
            <a:lnSpc>
              <a:spcPct val="90000"/>
            </a:lnSpc>
            <a:spcBef>
              <a:spcPct val="0"/>
            </a:spcBef>
            <a:spcAft>
              <a:spcPct val="15000"/>
            </a:spcAft>
            <a:buChar char="•"/>
          </a:pPr>
          <a:endParaRPr lang="en-US" sz="1900" kern="1200" dirty="0"/>
        </a:p>
      </dsp:txBody>
      <dsp:txXfrm>
        <a:off x="5174277" y="587606"/>
        <a:ext cx="4538798" cy="3592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7" y="74249"/>
          <a:ext cx="4538798" cy="662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Public Health</a:t>
          </a:r>
        </a:p>
      </dsp:txBody>
      <dsp:txXfrm>
        <a:off x="47" y="74249"/>
        <a:ext cx="4538798" cy="662400"/>
      </dsp:txXfrm>
    </dsp:sp>
    <dsp:sp modelId="{08ECB85A-A957-2A4B-95BC-BBA52F4C4E86}">
      <dsp:nvSpPr>
        <dsp:cNvPr id="0" name=""/>
        <dsp:cNvSpPr/>
      </dsp:nvSpPr>
      <dsp:spPr>
        <a:xfrm>
          <a:off x="47" y="736649"/>
          <a:ext cx="4538798" cy="3409289"/>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Social justice mission</a:t>
          </a:r>
        </a:p>
        <a:p>
          <a:pPr marL="228600" lvl="1" indent="-228600" algn="l" defTabSz="1022350">
            <a:lnSpc>
              <a:spcPct val="90000"/>
            </a:lnSpc>
            <a:spcBef>
              <a:spcPct val="0"/>
            </a:spcBef>
            <a:spcAft>
              <a:spcPct val="15000"/>
            </a:spcAft>
            <a:buChar char="•"/>
          </a:pPr>
          <a:r>
            <a:rPr lang="en-US" sz="2300" kern="1200" dirty="0"/>
            <a:t>Use of social sciences to drive theory/intervention</a:t>
          </a:r>
        </a:p>
        <a:p>
          <a:pPr marL="228600" lvl="1" indent="-228600" algn="l" defTabSz="1022350">
            <a:lnSpc>
              <a:spcPct val="90000"/>
            </a:lnSpc>
            <a:spcBef>
              <a:spcPct val="0"/>
            </a:spcBef>
            <a:spcAft>
              <a:spcPct val="15000"/>
            </a:spcAft>
            <a:buChar char="•"/>
          </a:pPr>
          <a:r>
            <a:rPr lang="en-US" sz="2300" kern="1200" dirty="0"/>
            <a:t>Emphasis on ecological models and the role of “environment” </a:t>
          </a:r>
        </a:p>
        <a:p>
          <a:pPr marL="228600" lvl="1" indent="-228600" algn="l" defTabSz="1022350">
            <a:lnSpc>
              <a:spcPct val="90000"/>
            </a:lnSpc>
            <a:spcBef>
              <a:spcPct val="0"/>
            </a:spcBef>
            <a:spcAft>
              <a:spcPct val="15000"/>
            </a:spcAft>
            <a:buChar char="•"/>
          </a:pPr>
          <a:r>
            <a:rPr lang="en-US" sz="2300" kern="1200" dirty="0"/>
            <a:t>Emphasis on resilience and protective factors</a:t>
          </a:r>
        </a:p>
        <a:p>
          <a:pPr marL="228600" lvl="1" indent="-228600" algn="l" defTabSz="1022350">
            <a:lnSpc>
              <a:spcPct val="90000"/>
            </a:lnSpc>
            <a:spcBef>
              <a:spcPct val="0"/>
            </a:spcBef>
            <a:spcAft>
              <a:spcPct val="15000"/>
            </a:spcAft>
            <a:buChar char="•"/>
          </a:pPr>
          <a:r>
            <a:rPr lang="en-US" sz="2300" kern="1200" dirty="0"/>
            <a:t>Goal to promote health and conditions of health</a:t>
          </a:r>
        </a:p>
      </dsp:txBody>
      <dsp:txXfrm>
        <a:off x="47" y="736649"/>
        <a:ext cx="4538798" cy="3409289"/>
      </dsp:txXfrm>
    </dsp:sp>
    <dsp:sp modelId="{3427D544-BD82-A741-8A08-49811E6CF2C8}">
      <dsp:nvSpPr>
        <dsp:cNvPr id="0" name=""/>
        <dsp:cNvSpPr/>
      </dsp:nvSpPr>
      <dsp:spPr>
        <a:xfrm>
          <a:off x="5174277" y="74249"/>
          <a:ext cx="4538798" cy="662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Social Work</a:t>
          </a:r>
        </a:p>
      </dsp:txBody>
      <dsp:txXfrm>
        <a:off x="5174277" y="74249"/>
        <a:ext cx="4538798" cy="662400"/>
      </dsp:txXfrm>
    </dsp:sp>
    <dsp:sp modelId="{670B27D8-9A3F-7145-92E7-D95AAA87C396}">
      <dsp:nvSpPr>
        <dsp:cNvPr id="0" name=""/>
        <dsp:cNvSpPr/>
      </dsp:nvSpPr>
      <dsp:spPr>
        <a:xfrm>
          <a:off x="5174277" y="736649"/>
          <a:ext cx="4538798" cy="3409289"/>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mj-lt"/>
            </a:rPr>
            <a:t>Social justice mission</a:t>
          </a:r>
          <a:endParaRPr lang="en-US" sz="2300" kern="1200" dirty="0"/>
        </a:p>
        <a:p>
          <a:pPr marL="228600" lvl="1" indent="-228600" algn="l" defTabSz="1022350">
            <a:lnSpc>
              <a:spcPct val="90000"/>
            </a:lnSpc>
            <a:spcBef>
              <a:spcPct val="0"/>
            </a:spcBef>
            <a:spcAft>
              <a:spcPct val="15000"/>
            </a:spcAft>
            <a:buChar char="•"/>
          </a:pPr>
          <a:r>
            <a:rPr lang="en-US" sz="2300" kern="1200" dirty="0">
              <a:latin typeface="+mj-lt"/>
            </a:rPr>
            <a:t>Use of social sciences to drive theory/method</a:t>
          </a:r>
        </a:p>
        <a:p>
          <a:pPr marL="228600" lvl="1" indent="-228600" algn="l" defTabSz="1022350">
            <a:lnSpc>
              <a:spcPct val="90000"/>
            </a:lnSpc>
            <a:spcBef>
              <a:spcPct val="0"/>
            </a:spcBef>
            <a:spcAft>
              <a:spcPct val="15000"/>
            </a:spcAft>
            <a:buChar char="•"/>
          </a:pPr>
          <a:r>
            <a:rPr lang="en-US" sz="2300" kern="1200">
              <a:latin typeface="+mj-lt"/>
            </a:rPr>
            <a:t>Emphasis on “person in environment” approaches</a:t>
          </a:r>
          <a:endParaRPr lang="en-US" sz="2300" kern="1200" dirty="0">
            <a:latin typeface="+mj-lt"/>
          </a:endParaRPr>
        </a:p>
        <a:p>
          <a:pPr marL="228600" lvl="1" indent="-228600" algn="l" defTabSz="1022350">
            <a:lnSpc>
              <a:spcPct val="90000"/>
            </a:lnSpc>
            <a:spcBef>
              <a:spcPct val="0"/>
            </a:spcBef>
            <a:spcAft>
              <a:spcPct val="15000"/>
            </a:spcAft>
            <a:buChar char="•"/>
          </a:pPr>
          <a:r>
            <a:rPr lang="en-US" sz="2300" kern="1200">
              <a:latin typeface="+mj-lt"/>
            </a:rPr>
            <a:t>Emphasis on strengths-based approach</a:t>
          </a:r>
          <a:endParaRPr lang="en-US" sz="2300" kern="1200" dirty="0">
            <a:latin typeface="+mj-lt"/>
          </a:endParaRPr>
        </a:p>
        <a:p>
          <a:pPr marL="228600" lvl="1" indent="-228600" algn="l" defTabSz="1022350">
            <a:lnSpc>
              <a:spcPct val="90000"/>
            </a:lnSpc>
            <a:spcBef>
              <a:spcPct val="0"/>
            </a:spcBef>
            <a:spcAft>
              <a:spcPct val="15000"/>
            </a:spcAft>
            <a:buChar char="•"/>
          </a:pPr>
          <a:r>
            <a:rPr lang="en-US" sz="2300" kern="1200" dirty="0">
              <a:latin typeface="+mj-lt"/>
            </a:rPr>
            <a:t>Goal to improve human functioning and well-being</a:t>
          </a:r>
        </a:p>
      </dsp:txBody>
      <dsp:txXfrm>
        <a:off x="5174277" y="736649"/>
        <a:ext cx="4538798" cy="34092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7" y="179256"/>
          <a:ext cx="4538798" cy="691200"/>
        </a:xfrm>
        <a:prstGeom prst="rect">
          <a:avLst/>
        </a:prstGeom>
        <a:solidFill>
          <a:schemeClr val="tx2"/>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Public Health</a:t>
          </a:r>
        </a:p>
      </dsp:txBody>
      <dsp:txXfrm>
        <a:off x="47" y="179256"/>
        <a:ext cx="4538798" cy="691200"/>
      </dsp:txXfrm>
    </dsp:sp>
    <dsp:sp modelId="{08ECB85A-A957-2A4B-95BC-BBA52F4C4E86}">
      <dsp:nvSpPr>
        <dsp:cNvPr id="0" name=""/>
        <dsp:cNvSpPr/>
      </dsp:nvSpPr>
      <dsp:spPr>
        <a:xfrm>
          <a:off x="47" y="870456"/>
          <a:ext cx="4538798" cy="3170475"/>
        </a:xfrm>
        <a:prstGeom prst="rect">
          <a:avLst/>
        </a:prstGeom>
        <a:solidFill>
          <a:schemeClr val="accent5">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Social ecological theories</a:t>
          </a:r>
        </a:p>
        <a:p>
          <a:pPr marL="228600" lvl="1" indent="-228600" algn="l" defTabSz="1066800">
            <a:lnSpc>
              <a:spcPct val="90000"/>
            </a:lnSpc>
            <a:spcBef>
              <a:spcPct val="0"/>
            </a:spcBef>
            <a:spcAft>
              <a:spcPct val="15000"/>
            </a:spcAft>
            <a:buChar char="•"/>
          </a:pPr>
          <a:r>
            <a:rPr lang="en-US" sz="2400" kern="1200" dirty="0"/>
            <a:t>Stages of change theories (trans-theoretical) </a:t>
          </a:r>
        </a:p>
        <a:p>
          <a:pPr marL="228600" lvl="1" indent="-228600" algn="l" defTabSz="1066800">
            <a:lnSpc>
              <a:spcPct val="90000"/>
            </a:lnSpc>
            <a:spcBef>
              <a:spcPct val="0"/>
            </a:spcBef>
            <a:spcAft>
              <a:spcPct val="15000"/>
            </a:spcAft>
            <a:buChar char="•"/>
          </a:pPr>
          <a:r>
            <a:rPr lang="en-US" sz="2400" kern="1200" dirty="0"/>
            <a:t>Social cognitive theories </a:t>
          </a:r>
        </a:p>
        <a:p>
          <a:pPr marL="228600" lvl="1" indent="-228600" algn="l" defTabSz="1066800">
            <a:lnSpc>
              <a:spcPct val="90000"/>
            </a:lnSpc>
            <a:spcBef>
              <a:spcPct val="0"/>
            </a:spcBef>
            <a:spcAft>
              <a:spcPct val="15000"/>
            </a:spcAft>
            <a:buChar char="•"/>
          </a:pPr>
          <a:r>
            <a:rPr lang="en-US" sz="2400" kern="1200"/>
            <a:t>Health belief/behavior change theories</a:t>
          </a:r>
          <a:endParaRPr lang="en-US" sz="2400" kern="1200" dirty="0"/>
        </a:p>
        <a:p>
          <a:pPr marL="228600" lvl="1" indent="-228600" algn="l" defTabSz="1066800">
            <a:lnSpc>
              <a:spcPct val="90000"/>
            </a:lnSpc>
            <a:spcBef>
              <a:spcPct val="0"/>
            </a:spcBef>
            <a:spcAft>
              <a:spcPct val="15000"/>
            </a:spcAft>
            <a:buChar char="•"/>
          </a:pPr>
          <a:r>
            <a:rPr lang="en-US" sz="2400" kern="1200" dirty="0"/>
            <a:t>Capacity building theories </a:t>
          </a:r>
        </a:p>
      </dsp:txBody>
      <dsp:txXfrm>
        <a:off x="47" y="870456"/>
        <a:ext cx="4538798" cy="3170475"/>
      </dsp:txXfrm>
    </dsp:sp>
    <dsp:sp modelId="{3427D544-BD82-A741-8A08-49811E6CF2C8}">
      <dsp:nvSpPr>
        <dsp:cNvPr id="0" name=""/>
        <dsp:cNvSpPr/>
      </dsp:nvSpPr>
      <dsp:spPr>
        <a:xfrm>
          <a:off x="5174277" y="179256"/>
          <a:ext cx="4538798" cy="691200"/>
        </a:xfrm>
        <a:prstGeom prst="rect">
          <a:avLst/>
        </a:prstGeom>
        <a:solidFill>
          <a:schemeClr val="tx2"/>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Social Work</a:t>
          </a:r>
        </a:p>
      </dsp:txBody>
      <dsp:txXfrm>
        <a:off x="5174277" y="179256"/>
        <a:ext cx="4538798" cy="691200"/>
      </dsp:txXfrm>
    </dsp:sp>
    <dsp:sp modelId="{670B27D8-9A3F-7145-92E7-D95AAA87C396}">
      <dsp:nvSpPr>
        <dsp:cNvPr id="0" name=""/>
        <dsp:cNvSpPr/>
      </dsp:nvSpPr>
      <dsp:spPr>
        <a:xfrm>
          <a:off x="5174277" y="870456"/>
          <a:ext cx="4538798" cy="3170475"/>
        </a:xfrm>
        <a:prstGeom prst="rect">
          <a:avLst/>
        </a:prstGeom>
        <a:solidFill>
          <a:schemeClr val="accent5">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Systems, ecological &amp; “persons in environment” approaches</a:t>
          </a:r>
        </a:p>
        <a:p>
          <a:pPr marL="228600" lvl="1" indent="-228600" algn="l" defTabSz="1066800">
            <a:lnSpc>
              <a:spcPct val="90000"/>
            </a:lnSpc>
            <a:spcBef>
              <a:spcPct val="0"/>
            </a:spcBef>
            <a:spcAft>
              <a:spcPct val="15000"/>
            </a:spcAft>
            <a:buChar char="•"/>
          </a:pPr>
          <a:r>
            <a:rPr lang="en-US" sz="2400" kern="1200"/>
            <a:t>Stages of change theories (trans-theoretical) </a:t>
          </a:r>
          <a:endParaRPr lang="en-US" sz="2400" kern="1200" dirty="0"/>
        </a:p>
        <a:p>
          <a:pPr marL="228600" lvl="1" indent="-228600" algn="l" defTabSz="1066800">
            <a:lnSpc>
              <a:spcPct val="90000"/>
            </a:lnSpc>
            <a:spcBef>
              <a:spcPct val="0"/>
            </a:spcBef>
            <a:spcAft>
              <a:spcPct val="15000"/>
            </a:spcAft>
            <a:buChar char="•"/>
          </a:pPr>
          <a:r>
            <a:rPr lang="en-US" sz="2400" kern="1200" dirty="0"/>
            <a:t>Cognitive-behavioral practice models</a:t>
          </a:r>
        </a:p>
        <a:p>
          <a:pPr marL="228600" lvl="1" indent="-228600" algn="l" defTabSz="1066800">
            <a:lnSpc>
              <a:spcPct val="90000"/>
            </a:lnSpc>
            <a:spcBef>
              <a:spcPct val="0"/>
            </a:spcBef>
            <a:spcAft>
              <a:spcPct val="15000"/>
            </a:spcAft>
            <a:buChar char="•"/>
          </a:pPr>
          <a:r>
            <a:rPr lang="en-US" sz="2400" kern="1200" dirty="0"/>
            <a:t>Critical theories (e.g., structural &amp;  anti-oppressive SW)</a:t>
          </a:r>
        </a:p>
      </dsp:txBody>
      <dsp:txXfrm>
        <a:off x="5174277" y="870456"/>
        <a:ext cx="4538798" cy="31704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DC75-144B-334F-910A-1B82656FBB07}">
      <dsp:nvSpPr>
        <dsp:cNvPr id="0" name=""/>
        <dsp:cNvSpPr/>
      </dsp:nvSpPr>
      <dsp:spPr>
        <a:xfrm>
          <a:off x="47" y="395391"/>
          <a:ext cx="4538798" cy="604800"/>
        </a:xfrm>
        <a:prstGeom prst="rect">
          <a:avLst/>
        </a:prstGeom>
        <a:solidFill>
          <a:schemeClr val="accent4">
            <a:lumMod val="60000"/>
            <a:lumOff val="4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Public Health</a:t>
          </a:r>
        </a:p>
      </dsp:txBody>
      <dsp:txXfrm>
        <a:off x="47" y="395391"/>
        <a:ext cx="4538798" cy="604800"/>
      </dsp:txXfrm>
    </dsp:sp>
    <dsp:sp modelId="{08ECB85A-A957-2A4B-95BC-BBA52F4C4E86}">
      <dsp:nvSpPr>
        <dsp:cNvPr id="0" name=""/>
        <dsp:cNvSpPr/>
      </dsp:nvSpPr>
      <dsp:spPr>
        <a:xfrm>
          <a:off x="47" y="1000191"/>
          <a:ext cx="4538798" cy="2824605"/>
        </a:xfrm>
        <a:prstGeom prst="rect">
          <a:avLst/>
        </a:prstGeom>
        <a:solidFill>
          <a:schemeClr val="accent4">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Primary focus on prevention</a:t>
          </a:r>
        </a:p>
        <a:p>
          <a:pPr marL="228600" lvl="1" indent="-228600" algn="l" defTabSz="933450">
            <a:lnSpc>
              <a:spcPct val="90000"/>
            </a:lnSpc>
            <a:spcBef>
              <a:spcPct val="0"/>
            </a:spcBef>
            <a:spcAft>
              <a:spcPct val="15000"/>
            </a:spcAft>
            <a:buChar char="•"/>
          </a:pPr>
          <a:r>
            <a:rPr lang="en-US" sz="2100" kern="1200" dirty="0"/>
            <a:t>Use of public health models/systems</a:t>
          </a:r>
        </a:p>
        <a:p>
          <a:pPr marL="228600" lvl="1" indent="-228600" algn="l" defTabSz="933450">
            <a:lnSpc>
              <a:spcPct val="90000"/>
            </a:lnSpc>
            <a:spcBef>
              <a:spcPct val="0"/>
            </a:spcBef>
            <a:spcAft>
              <a:spcPct val="15000"/>
            </a:spcAft>
            <a:buChar char="•"/>
          </a:pPr>
          <a:r>
            <a:rPr lang="en-US" sz="2100" kern="1200" dirty="0"/>
            <a:t>Population emphasis with exclusive macro focus</a:t>
          </a:r>
        </a:p>
        <a:p>
          <a:pPr marL="228600" lvl="1" indent="-228600" algn="l" defTabSz="933450">
            <a:lnSpc>
              <a:spcPct val="90000"/>
            </a:lnSpc>
            <a:spcBef>
              <a:spcPct val="0"/>
            </a:spcBef>
            <a:spcAft>
              <a:spcPct val="15000"/>
            </a:spcAft>
            <a:buChar char="•"/>
          </a:pPr>
          <a:r>
            <a:rPr lang="en-US" sz="2100" kern="1200" dirty="0"/>
            <a:t>Based on biological sciences, EBP, epidemiology</a:t>
          </a:r>
        </a:p>
        <a:p>
          <a:pPr marL="228600" lvl="1" indent="-228600" algn="l" defTabSz="933450">
            <a:lnSpc>
              <a:spcPct val="90000"/>
            </a:lnSpc>
            <a:spcBef>
              <a:spcPct val="0"/>
            </a:spcBef>
            <a:spcAft>
              <a:spcPct val="15000"/>
            </a:spcAft>
            <a:buChar char="•"/>
          </a:pPr>
          <a:r>
            <a:rPr lang="en-US" sz="2100" kern="1200" dirty="0"/>
            <a:t>Public health often </a:t>
          </a:r>
          <a:r>
            <a:rPr lang="en-US" sz="2100" b="1" kern="1200" dirty="0"/>
            <a:t>“up in the balcony”</a:t>
          </a:r>
          <a:endParaRPr lang="en-US" sz="2100" kern="1200" dirty="0"/>
        </a:p>
      </dsp:txBody>
      <dsp:txXfrm>
        <a:off x="47" y="1000191"/>
        <a:ext cx="4538798" cy="2824605"/>
      </dsp:txXfrm>
    </dsp:sp>
    <dsp:sp modelId="{3427D544-BD82-A741-8A08-49811E6CF2C8}">
      <dsp:nvSpPr>
        <dsp:cNvPr id="0" name=""/>
        <dsp:cNvSpPr/>
      </dsp:nvSpPr>
      <dsp:spPr>
        <a:xfrm>
          <a:off x="5174277" y="395391"/>
          <a:ext cx="4538798" cy="604800"/>
        </a:xfrm>
        <a:prstGeom prst="rect">
          <a:avLst/>
        </a:prstGeom>
        <a:solidFill>
          <a:schemeClr val="accent4">
            <a:lumMod val="60000"/>
            <a:lumOff val="4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Social Work</a:t>
          </a:r>
        </a:p>
      </dsp:txBody>
      <dsp:txXfrm>
        <a:off x="5174277" y="395391"/>
        <a:ext cx="4538798" cy="604800"/>
      </dsp:txXfrm>
    </dsp:sp>
    <dsp:sp modelId="{670B27D8-9A3F-7145-92E7-D95AAA87C396}">
      <dsp:nvSpPr>
        <dsp:cNvPr id="0" name=""/>
        <dsp:cNvSpPr/>
      </dsp:nvSpPr>
      <dsp:spPr>
        <a:xfrm>
          <a:off x="5174277" y="1000191"/>
          <a:ext cx="4538798" cy="2824605"/>
        </a:xfrm>
        <a:prstGeom prst="rect">
          <a:avLst/>
        </a:prstGeom>
        <a:solidFill>
          <a:schemeClr val="accent4">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Primary focus on intervention</a:t>
          </a:r>
        </a:p>
        <a:p>
          <a:pPr marL="228600" lvl="1" indent="-228600" algn="l" defTabSz="933450">
            <a:lnSpc>
              <a:spcPct val="90000"/>
            </a:lnSpc>
            <a:spcBef>
              <a:spcPct val="0"/>
            </a:spcBef>
            <a:spcAft>
              <a:spcPct val="15000"/>
            </a:spcAft>
            <a:buChar char="•"/>
          </a:pPr>
          <a:r>
            <a:rPr lang="en-US" sz="2100" kern="1200" dirty="0"/>
            <a:t>Reliance on medical models/systems</a:t>
          </a:r>
        </a:p>
        <a:p>
          <a:pPr marL="228600" lvl="1" indent="-228600" algn="l" defTabSz="933450">
            <a:lnSpc>
              <a:spcPct val="90000"/>
            </a:lnSpc>
            <a:spcBef>
              <a:spcPct val="0"/>
            </a:spcBef>
            <a:spcAft>
              <a:spcPct val="15000"/>
            </a:spcAft>
            <a:buChar char="•"/>
          </a:pPr>
          <a:r>
            <a:rPr lang="en-US" sz="2100" kern="1200" dirty="0"/>
            <a:t>Primary clinical emphasis with focus on individuals, groups, families </a:t>
          </a:r>
        </a:p>
        <a:p>
          <a:pPr marL="228600" lvl="1" indent="-228600" algn="l" defTabSz="933450">
            <a:lnSpc>
              <a:spcPct val="90000"/>
            </a:lnSpc>
            <a:spcBef>
              <a:spcPct val="0"/>
            </a:spcBef>
            <a:spcAft>
              <a:spcPct val="15000"/>
            </a:spcAft>
            <a:buChar char="•"/>
          </a:pPr>
          <a:r>
            <a:rPr lang="en-US" sz="2100" kern="1200" dirty="0"/>
            <a:t>Lesser, but growing, emphasis on EBP and research</a:t>
          </a:r>
        </a:p>
        <a:p>
          <a:pPr marL="228600" lvl="1" indent="-228600" algn="l" defTabSz="933450">
            <a:lnSpc>
              <a:spcPct val="90000"/>
            </a:lnSpc>
            <a:spcBef>
              <a:spcPct val="0"/>
            </a:spcBef>
            <a:spcAft>
              <a:spcPct val="15000"/>
            </a:spcAft>
            <a:buChar char="•"/>
          </a:pPr>
          <a:r>
            <a:rPr lang="en-US" sz="2100" kern="1200" dirty="0"/>
            <a:t>Social work often </a:t>
          </a:r>
          <a:r>
            <a:rPr lang="en-US" sz="2100" b="1" kern="1200" dirty="0"/>
            <a:t>“down on the dance floor” </a:t>
          </a:r>
          <a:r>
            <a:rPr lang="en-US" sz="2100" b="0" kern="1200" dirty="0"/>
            <a:t>of community</a:t>
          </a:r>
        </a:p>
      </dsp:txBody>
      <dsp:txXfrm>
        <a:off x="5174277" y="1000191"/>
        <a:ext cx="4538798" cy="2824605"/>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7CF8AC-5B3A-2E43-8445-9FEA372ED637}" type="datetimeFigureOut">
              <a:rPr lang="en-US" smtClean="0"/>
              <a:t>7/10/19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3CA381-2A39-6E40-8D1F-A29F7321DCB3}" type="slidenum">
              <a:rPr lang="en-US" smtClean="0"/>
              <a:t>‹#›</a:t>
            </a:fld>
            <a:endParaRPr lang="en-US"/>
          </a:p>
        </p:txBody>
      </p:sp>
    </p:spTree>
    <p:extLst>
      <p:ext uri="{BB962C8B-B14F-4D97-AF65-F5344CB8AC3E}">
        <p14:creationId xmlns:p14="http://schemas.microsoft.com/office/powerpoint/2010/main" val="1729304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ebeaumont.org/news/2019/meeting-individual-social-needs-falls-short-of-addressing-social-determinants-of-health/"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ebeaumont.org/news/2019/meeting-individual-social-needs-falls-short-of-addressing-social-determinants-of-health/"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chb.hrsa.gov/about/timeline/index.as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cbi.nlm.nih.gov/pmc/articles/PMC386369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574672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bu.edu/ssw/academics/msw/competencie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tdi.dartmouth.edu/education/degree-programs/masters-in-public-health/mph-competencie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tdi.dartmouth.edu/education/degree-programs/masters-in-public-health/mph-competencie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ciswh.org/public-health-social-work-in-action-dan-do"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iswh.org/public-health-social-work-in-action-allen-jackso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2</a:t>
            </a:fld>
            <a:endParaRPr lang="en-US"/>
          </a:p>
        </p:txBody>
      </p:sp>
    </p:spTree>
    <p:extLst>
      <p:ext uri="{BB962C8B-B14F-4D97-AF65-F5344CB8AC3E}">
        <p14:creationId xmlns:p14="http://schemas.microsoft.com/office/powerpoint/2010/main" val="175304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 Davis, K. </a:t>
            </a:r>
            <a:r>
              <a:rPr lang="en-US" sz="1200" b="0" i="0" kern="1200" dirty="0" err="1">
                <a:solidFill>
                  <a:schemeClr val="tx1"/>
                </a:solidFill>
                <a:effectLst/>
                <a:latin typeface="+mn-lt"/>
                <a:ea typeface="+mn-ea"/>
                <a:cs typeface="+mn-cs"/>
              </a:rPr>
              <a:t>Stremikis</a:t>
            </a:r>
            <a:r>
              <a:rPr lang="en-US" sz="1200" b="0" i="0" kern="1200" dirty="0">
                <a:solidFill>
                  <a:schemeClr val="tx1"/>
                </a:solidFill>
                <a:effectLst/>
                <a:latin typeface="+mn-lt"/>
                <a:ea typeface="+mn-ea"/>
                <a:cs typeface="+mn-cs"/>
              </a:rPr>
              <a:t>, C. Schoen, and D. Squires, </a:t>
            </a:r>
            <a:r>
              <a:rPr lang="en-US" sz="1200" b="0" i="1" kern="1200" dirty="0">
                <a:solidFill>
                  <a:schemeClr val="tx1"/>
                </a:solidFill>
                <a:effectLst/>
                <a:latin typeface="+mn-lt"/>
                <a:ea typeface="+mn-ea"/>
                <a:cs typeface="+mn-cs"/>
              </a:rPr>
              <a:t>Mirror, Mirror on the Wall, 2014 Update: How the U.S. Health Care System Compares Internationally,</a:t>
            </a:r>
            <a:r>
              <a:rPr lang="en-US" sz="1200" b="0" i="0" kern="1200" dirty="0">
                <a:solidFill>
                  <a:schemeClr val="tx1"/>
                </a:solidFill>
                <a:effectLst/>
                <a:latin typeface="+mn-lt"/>
                <a:ea typeface="+mn-ea"/>
                <a:cs typeface="+mn-cs"/>
              </a:rPr>
              <a:t> The Commonwealth Fund, June 2014.</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11</a:t>
            </a:fld>
            <a:endParaRPr lang="en-US"/>
          </a:p>
        </p:txBody>
      </p:sp>
    </p:spTree>
    <p:extLst>
      <p:ext uri="{BB962C8B-B14F-4D97-AF65-F5344CB8AC3E}">
        <p14:creationId xmlns:p14="http://schemas.microsoft.com/office/powerpoint/2010/main" val="675614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rankings of the US on a series of performance factors underscores the concerns. The one domain that the US ranks “middle” on is care process. </a:t>
            </a:r>
            <a:r>
              <a:rPr lang="en-US" sz="1200" b="0" i="0" kern="1200" dirty="0">
                <a:solidFill>
                  <a:schemeClr val="tx1"/>
                </a:solidFill>
                <a:effectLst/>
                <a:latin typeface="+mn-lt"/>
                <a:ea typeface="+mn-ea"/>
                <a:cs typeface="+mn-cs"/>
              </a:rPr>
              <a:t>The US tends to excel on measures that involve the doctor–patient relationship, performing relatively better on wellness counseling related to healthy behaviors, shared decision-making with primary care and specialist providers, chronic disease management, and end-of-life discussions. In the rest of the domains—access to care, efficiency, outcomes, and equity—we do worst. </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12</a:t>
            </a:fld>
            <a:endParaRPr lang="en-US"/>
          </a:p>
        </p:txBody>
      </p:sp>
    </p:spTree>
    <p:extLst>
      <p:ext uri="{BB962C8B-B14F-4D97-AF65-F5344CB8AC3E}">
        <p14:creationId xmlns:p14="http://schemas.microsoft.com/office/powerpoint/2010/main" val="1606775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Life Expectancy and Infant Mortality Rates are two of the most sensitive “flagship” indicators. </a:t>
            </a:r>
            <a:r>
              <a:rPr lang="en-US" sz="1200" b="0" i="0" kern="1200" dirty="0">
                <a:solidFill>
                  <a:schemeClr val="tx1"/>
                </a:solidFill>
                <a:effectLst/>
                <a:latin typeface="+mn-lt"/>
                <a:ea typeface="+mn-ea"/>
                <a:cs typeface="+mn-cs"/>
              </a:rPr>
              <a:t>An indicator is a measure used to express the behavior of a system or part of a system. Both ALE and IMRs are key measures of whether our health system is performing well. Moreover, these rates can be broken out according to subgroups or subpopulations, which can show is where inequities lie. And they can be used comparatively to tell us how we are doing in relation to other similar countries. Here, we can see that ALE is decreasing for the US—which is highly unusual in a high income country—and we can also see that other similar countries are far outstripping the US in ALE. </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13</a:t>
            </a:fld>
            <a:endParaRPr lang="en-US"/>
          </a:p>
        </p:txBody>
      </p:sp>
    </p:spTree>
    <p:extLst>
      <p:ext uri="{BB962C8B-B14F-4D97-AF65-F5344CB8AC3E}">
        <p14:creationId xmlns:p14="http://schemas.microsoft.com/office/powerpoint/2010/main" val="3408104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just shows another version…</a:t>
            </a:r>
          </a:p>
        </p:txBody>
      </p:sp>
      <p:sp>
        <p:nvSpPr>
          <p:cNvPr id="4" name="Slide Number Placeholder 3"/>
          <p:cNvSpPr>
            <a:spLocks noGrp="1"/>
          </p:cNvSpPr>
          <p:nvPr>
            <p:ph type="sldNum" sz="quarter" idx="5"/>
          </p:nvPr>
        </p:nvSpPr>
        <p:spPr/>
        <p:txBody>
          <a:bodyPr/>
          <a:lstStyle/>
          <a:p>
            <a:fld id="{F63CA381-2A39-6E40-8D1F-A29F7321DCB3}" type="slidenum">
              <a:rPr lang="en-US" smtClean="0"/>
              <a:t>14</a:t>
            </a:fld>
            <a:endParaRPr lang="en-US"/>
          </a:p>
        </p:txBody>
      </p:sp>
    </p:spTree>
    <p:extLst>
      <p:ext uri="{BB962C8B-B14F-4D97-AF65-F5344CB8AC3E}">
        <p14:creationId xmlns:p14="http://schemas.microsoft.com/office/powerpoint/2010/main" val="1154710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Infant Mortality Rate is </a:t>
            </a:r>
            <a:r>
              <a:rPr lang="en-US" sz="1200" b="0" i="0" kern="1200" dirty="0">
                <a:solidFill>
                  <a:schemeClr val="tx1"/>
                </a:solidFill>
                <a:effectLst/>
                <a:latin typeface="+mn-lt"/>
                <a:ea typeface="+mn-ea"/>
                <a:cs typeface="+mn-cs"/>
              </a:rPr>
              <a:t>defined as the number of deaths of children under one year of age, expressed per 1,000 live births. The US ranks 34</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and is increasingly ranked lower than many OECD countries. Again, these are sensitive indicators that reflect large scale social determinants of health. </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15</a:t>
            </a:fld>
            <a:endParaRPr lang="en-US"/>
          </a:p>
        </p:txBody>
      </p:sp>
    </p:spTree>
    <p:extLst>
      <p:ext uri="{BB962C8B-B14F-4D97-AF65-F5344CB8AC3E}">
        <p14:creationId xmlns:p14="http://schemas.microsoft.com/office/powerpoint/2010/main" val="946894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important factor associated with poor health outcomes is the relative disinvestment in social services. As can be seen in this graph, the US spends MUCH less than comparative counties on social services and this, in turn, contributes to our poor health outcomes. </a:t>
            </a:r>
          </a:p>
        </p:txBody>
      </p:sp>
      <p:sp>
        <p:nvSpPr>
          <p:cNvPr id="4" name="Slide Number Placeholder 3"/>
          <p:cNvSpPr>
            <a:spLocks noGrp="1"/>
          </p:cNvSpPr>
          <p:nvPr>
            <p:ph type="sldNum" sz="quarter" idx="5"/>
          </p:nvPr>
        </p:nvSpPr>
        <p:spPr/>
        <p:txBody>
          <a:bodyPr/>
          <a:lstStyle/>
          <a:p>
            <a:fld id="{F63CA381-2A39-6E40-8D1F-A29F7321DCB3}" type="slidenum">
              <a:rPr lang="en-US" smtClean="0"/>
              <a:t>16</a:t>
            </a:fld>
            <a:endParaRPr lang="en-US"/>
          </a:p>
        </p:txBody>
      </p:sp>
    </p:spTree>
    <p:extLst>
      <p:ext uri="{BB962C8B-B14F-4D97-AF65-F5344CB8AC3E}">
        <p14:creationId xmlns:p14="http://schemas.microsoft.com/office/powerpoint/2010/main" val="2557294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itchFamily="34" charset="0"/>
                <a:ea typeface="ＭＳ Ｐゴシック" pitchFamily="34" charset="-128"/>
              </a:rPr>
              <a:t>So, even a short review of the current health care challenges suggests that significant environment, social, and economic factors—what we in public health refer to as the social determinants of health—are powerfully affecting health outcomes in the US across populations. Social workers are struggling to provide treatment, assistance, problem solving, remediation, and intervention to the most vulnerable people in society in a context that is in crisis, a context that is rapidly changing, a context that emphasizes intervention long after problems and diseases have occurred and advanced. </a:t>
            </a:r>
          </a:p>
          <a:p>
            <a:endParaRPr lang="en-US" dirty="0">
              <a:latin typeface="Calibri" pitchFamily="34" charset="0"/>
              <a:ea typeface="ＭＳ Ｐゴシック" pitchFamily="34" charset="-128"/>
            </a:endParaRPr>
          </a:p>
          <a:p>
            <a:r>
              <a:rPr lang="en-US" dirty="0">
                <a:latin typeface="Calibri" pitchFamily="34" charset="0"/>
                <a:ea typeface="ＭＳ Ｐゴシック" pitchFamily="34" charset="-128"/>
              </a:rPr>
              <a:t>Despite the fact that there’s a growing financial, practice, and ethic urgency associated with the current health care arrangement, our efforts to reform it have been frustratingly piecemeal and slow. We know we have a long way to go still to clarify and strengthen our national health care systems and we know further that professions have a role to play in facilitating the shift to a more equitable and prevention oriented system. </a:t>
            </a:r>
          </a:p>
        </p:txBody>
      </p:sp>
      <p:sp>
        <p:nvSpPr>
          <p:cNvPr id="4" name="Slide Number Placeholder 3"/>
          <p:cNvSpPr>
            <a:spLocks noGrp="1"/>
          </p:cNvSpPr>
          <p:nvPr>
            <p:ph type="sldNum" sz="quarter" idx="10"/>
          </p:nvPr>
        </p:nvSpPr>
        <p:spPr/>
        <p:txBody>
          <a:bodyPr/>
          <a:lstStyle/>
          <a:p>
            <a:fld id="{9CB9FC57-EB04-41D5-B273-1CE2FAD3EA4B}" type="slidenum">
              <a:rPr lang="en-US" smtClean="0"/>
              <a:t>17</a:t>
            </a:fld>
            <a:endParaRPr lang="en-US"/>
          </a:p>
        </p:txBody>
      </p:sp>
    </p:spTree>
    <p:extLst>
      <p:ext uri="{BB962C8B-B14F-4D97-AF65-F5344CB8AC3E}">
        <p14:creationId xmlns:p14="http://schemas.microsoft.com/office/powerpoint/2010/main" val="1650626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turn our attention to the role of social workers in this system…</a:t>
            </a:r>
          </a:p>
        </p:txBody>
      </p:sp>
      <p:sp>
        <p:nvSpPr>
          <p:cNvPr id="4" name="Slide Number Placeholder 3"/>
          <p:cNvSpPr>
            <a:spLocks noGrp="1"/>
          </p:cNvSpPr>
          <p:nvPr>
            <p:ph type="sldNum" sz="quarter" idx="5"/>
          </p:nvPr>
        </p:nvSpPr>
        <p:spPr/>
        <p:txBody>
          <a:bodyPr/>
          <a:lstStyle/>
          <a:p>
            <a:fld id="{F63CA381-2A39-6E40-8D1F-A29F7321DCB3}" type="slidenum">
              <a:rPr lang="en-US" smtClean="0"/>
              <a:t>18</a:t>
            </a:fld>
            <a:endParaRPr lang="en-US"/>
          </a:p>
        </p:txBody>
      </p:sp>
    </p:spTree>
    <p:extLst>
      <p:ext uri="{BB962C8B-B14F-4D97-AF65-F5344CB8AC3E}">
        <p14:creationId xmlns:p14="http://schemas.microsoft.com/office/powerpoint/2010/main" val="937534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ea typeface="ＭＳ Ｐゴシック" pitchFamily="34" charset="-128"/>
              </a:rPr>
              <a:t>Major</a:t>
            </a:r>
            <a:r>
              <a:rPr lang="en-US" baseline="0" dirty="0">
                <a:latin typeface="Calibri" pitchFamily="34" charset="0"/>
                <a:ea typeface="ＭＳ Ｐゴシック" pitchFamily="34" charset="-128"/>
              </a:rPr>
              <a:t> themes: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latin typeface="Calibri" pitchFamily="34" charset="0"/>
                <a:ea typeface="ＭＳ Ｐゴシック" pitchFamily="34" charset="-128"/>
              </a:rPr>
              <a:t>Increased number of health social workers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latin typeface="Calibri" pitchFamily="34" charset="0"/>
                <a:ea typeface="ＭＳ Ｐゴシック" pitchFamily="34" charset="-128"/>
              </a:rPr>
              <a:t>New roles for social work</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latin typeface="Calibri" pitchFamily="34" charset="0"/>
                <a:ea typeface="ＭＳ Ｐゴシック" pitchFamily="34" charset="-128"/>
              </a:rPr>
              <a:t>Need to demonstrate SW impact and value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latin typeface="Calibri" pitchFamily="34" charset="0"/>
                <a:ea typeface="ＭＳ Ｐゴシック" pitchFamily="34" charset="-128"/>
              </a:rPr>
              <a:t>Sense that SW must address SDOH to fulfill to social justice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itchFamily="34"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ea typeface="ＭＳ Ｐゴシック" pitchFamily="34" charset="-128"/>
              </a:rPr>
              <a:t>Okay, so let’s focus on the present. At this time, some 35% work in traditional health care settings—hospitals, health centers, etc. That’s a significant minority; however, as you probably know now, as we move more to a public health orientation in the way we view overall population health, we don’t split mental health and substance abuse off on their own any more as if they weren’t part of health care. Thus, if you add in those employed in mental health and substance abuse hospitals and care—which I urge doing since these areas of practice are now largely integrated in our health care system—the majority of social workers are health social workers. Social work in health is not a niche; it’s the majority practice! </a:t>
            </a:r>
          </a:p>
          <a:p>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19</a:t>
            </a:fld>
            <a:endParaRPr lang="en-US"/>
          </a:p>
        </p:txBody>
      </p:sp>
    </p:spTree>
    <p:extLst>
      <p:ext uri="{BB962C8B-B14F-4D97-AF65-F5344CB8AC3E}">
        <p14:creationId xmlns:p14="http://schemas.microsoft.com/office/powerpoint/2010/main" val="806379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a:t>
            </a:r>
            <a:r>
              <a:rPr lang="en-US" baseline="0" dirty="0"/>
              <a:t> work has many different names and types you may have encountered. These reflect our history which I'll briefly mention but I urge you to use the big umbrella and refer to all of it as “health social work”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20</a:t>
            </a:fld>
            <a:endParaRPr lang="en-US"/>
          </a:p>
        </p:txBody>
      </p:sp>
    </p:spTree>
    <p:extLst>
      <p:ext uri="{BB962C8B-B14F-4D97-AF65-F5344CB8AC3E}">
        <p14:creationId xmlns:p14="http://schemas.microsoft.com/office/powerpoint/2010/main" val="1174785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 little bit more about what is happening now in the health landscape so we can try to understand what is needed. </a:t>
            </a:r>
          </a:p>
        </p:txBody>
      </p:sp>
      <p:sp>
        <p:nvSpPr>
          <p:cNvPr id="4" name="Slide Number Placeholder 3"/>
          <p:cNvSpPr>
            <a:spLocks noGrp="1"/>
          </p:cNvSpPr>
          <p:nvPr>
            <p:ph type="sldNum" sz="quarter" idx="5"/>
          </p:nvPr>
        </p:nvSpPr>
        <p:spPr/>
        <p:txBody>
          <a:bodyPr/>
          <a:lstStyle/>
          <a:p>
            <a:fld id="{F63CA381-2A39-6E40-8D1F-A29F7321DCB3}" type="slidenum">
              <a:rPr lang="en-US" smtClean="0"/>
              <a:t>3</a:t>
            </a:fld>
            <a:endParaRPr lang="en-US"/>
          </a:p>
        </p:txBody>
      </p:sp>
    </p:spTree>
    <p:extLst>
      <p:ext uri="{BB962C8B-B14F-4D97-AF65-F5344CB8AC3E}">
        <p14:creationId xmlns:p14="http://schemas.microsoft.com/office/powerpoint/2010/main" val="1046737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is widely known, SW plays multiple</a:t>
            </a:r>
            <a:r>
              <a:rPr lang="en-US" baseline="0" dirty="0"/>
              <a:t> complex roles in medical settings. And more importantly, there is considerable jockeying for position in health settings about who does which tasks. It is a very dynamic environment. </a:t>
            </a:r>
            <a:endParaRPr lang="en-US" dirty="0"/>
          </a:p>
        </p:txBody>
      </p:sp>
      <p:sp>
        <p:nvSpPr>
          <p:cNvPr id="4" name="Slide Number Placeholder 3"/>
          <p:cNvSpPr>
            <a:spLocks noGrp="1"/>
          </p:cNvSpPr>
          <p:nvPr>
            <p:ph type="sldNum" sz="quarter" idx="10"/>
          </p:nvPr>
        </p:nvSpPr>
        <p:spPr/>
        <p:txBody>
          <a:bodyPr/>
          <a:lstStyle/>
          <a:p>
            <a:fld id="{333E963C-1534-4F8D-B2A7-66D81AA25953}" type="slidenum">
              <a:rPr lang="en-US" smtClean="0"/>
              <a:t>21</a:t>
            </a:fld>
            <a:endParaRPr lang="en-US"/>
          </a:p>
        </p:txBody>
      </p:sp>
    </p:spTree>
    <p:extLst>
      <p:ext uri="{BB962C8B-B14F-4D97-AF65-F5344CB8AC3E}">
        <p14:creationId xmlns:p14="http://schemas.microsoft.com/office/powerpoint/2010/main" val="2790661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en-US" dirty="0">
                <a:hlinkClick r:id="rId3"/>
              </a:rPr>
              <a:t>https://www.debeaumont.org/news/2019/meeting-individual-social-needs-falls-short-of-addressing-social-determinants-of-health/</a:t>
            </a:r>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22</a:t>
            </a:fld>
            <a:endParaRPr lang="en-US"/>
          </a:p>
        </p:txBody>
      </p:sp>
    </p:spTree>
    <p:extLst>
      <p:ext uri="{BB962C8B-B14F-4D97-AF65-F5344CB8AC3E}">
        <p14:creationId xmlns:p14="http://schemas.microsoft.com/office/powerpoint/2010/main" val="200078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strong case to be made that SW is a health profession because of our breadth and depth in promoting human well being, working in health, and responding to unmet social needs. This wide lens framing, and the approaches it requires, is what’s known as the public health social work approach. </a:t>
            </a:r>
          </a:p>
        </p:txBody>
      </p:sp>
      <p:sp>
        <p:nvSpPr>
          <p:cNvPr id="4" name="Slide Number Placeholder 3"/>
          <p:cNvSpPr>
            <a:spLocks noGrp="1"/>
          </p:cNvSpPr>
          <p:nvPr>
            <p:ph type="sldNum" sz="quarter" idx="5"/>
          </p:nvPr>
        </p:nvSpPr>
        <p:spPr/>
        <p:txBody>
          <a:bodyPr/>
          <a:lstStyle/>
          <a:p>
            <a:fld id="{F63CA381-2A39-6E40-8D1F-A29F7321DCB3}" type="slidenum">
              <a:rPr lang="en-US" smtClean="0"/>
              <a:t>23</a:t>
            </a:fld>
            <a:endParaRPr lang="en-US"/>
          </a:p>
        </p:txBody>
      </p:sp>
    </p:spTree>
    <p:extLst>
      <p:ext uri="{BB962C8B-B14F-4D97-AF65-F5344CB8AC3E}">
        <p14:creationId xmlns:p14="http://schemas.microsoft.com/office/powerpoint/2010/main" val="3402526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https://www.debeaumont.org/news/2019/meeting-individual-social-needs-falls-short-of-addressing-social-determinants-of-health/</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short-hand term for widening the lens and adopting a public health framework for social work can be captured by the terms “public health social work.” In the next section, we describe what this is, where it originated and what comprises it. </a:t>
            </a:r>
          </a:p>
        </p:txBody>
      </p:sp>
      <p:sp>
        <p:nvSpPr>
          <p:cNvPr id="4" name="Slide Number Placeholder 3"/>
          <p:cNvSpPr>
            <a:spLocks noGrp="1"/>
          </p:cNvSpPr>
          <p:nvPr>
            <p:ph type="sldNum" sz="quarter" idx="5"/>
          </p:nvPr>
        </p:nvSpPr>
        <p:spPr/>
        <p:txBody>
          <a:bodyPr/>
          <a:lstStyle/>
          <a:p>
            <a:fld id="{F63CA381-2A39-6E40-8D1F-A29F7321DCB3}" type="slidenum">
              <a:rPr lang="en-US" smtClean="0"/>
              <a:t>24</a:t>
            </a:fld>
            <a:endParaRPr lang="en-US"/>
          </a:p>
        </p:txBody>
      </p:sp>
    </p:spTree>
    <p:extLst>
      <p:ext uri="{BB962C8B-B14F-4D97-AF65-F5344CB8AC3E}">
        <p14:creationId xmlns:p14="http://schemas.microsoft.com/office/powerpoint/2010/main" val="123769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working definition of the Group for PHSW Initiatives is above. Note that we refer to it both as a sub-discipline within the larger social work profession but also as a unifying framework relevant to all of social work. Note that we speak to wide lens public health approaches; in this, we include individual, community, and population health practices.</a:t>
            </a:r>
          </a:p>
        </p:txBody>
      </p:sp>
      <p:sp>
        <p:nvSpPr>
          <p:cNvPr id="4" name="Slide Number Placeholder 3"/>
          <p:cNvSpPr>
            <a:spLocks noGrp="1"/>
          </p:cNvSpPr>
          <p:nvPr>
            <p:ph type="sldNum" sz="quarter" idx="10"/>
          </p:nvPr>
        </p:nvSpPr>
        <p:spPr/>
        <p:txBody>
          <a:bodyPr/>
          <a:lstStyle/>
          <a:p>
            <a:fld id="{06CC52A7-8A2E-4672-AE54-A222E72A9366}" type="slidenum">
              <a:rPr lang="en-US" smtClean="0"/>
              <a:t>26</a:t>
            </a:fld>
            <a:endParaRPr lang="en-US"/>
          </a:p>
        </p:txBody>
      </p:sp>
    </p:spTree>
    <p:extLst>
      <p:ext uri="{BB962C8B-B14F-4D97-AF65-F5344CB8AC3E}">
        <p14:creationId xmlns:p14="http://schemas.microsoft.com/office/powerpoint/2010/main" val="1304284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ea typeface="ＭＳ Ｐゴシック" pitchFamily="34" charset="-128"/>
              </a:rPr>
              <a:t>The fact is, social work’s origins are in public health. We emerged side by side in the Progressive Era and many—if not most—of our early functions in health care related to public health and to what we now refer to as the “core or essential” skills of public health. </a:t>
            </a:r>
            <a:r>
              <a:rPr lang="en-US" b="1" dirty="0">
                <a:latin typeface="Calibri" pitchFamily="34" charset="0"/>
                <a:ea typeface="ＭＳ Ｐゴシック" pitchFamily="34" charset="-128"/>
              </a:rPr>
              <a:t>The early social workers had a sense of themselves as public health actors. My own mentor, Ruth </a:t>
            </a:r>
            <a:r>
              <a:rPr lang="en-US" b="1" dirty="0" err="1">
                <a:latin typeface="Calibri" pitchFamily="34" charset="0"/>
                <a:ea typeface="ＭＳ Ｐゴシック" pitchFamily="34" charset="-128"/>
              </a:rPr>
              <a:t>Cowin</a:t>
            </a:r>
            <a:r>
              <a:rPr lang="en-US" b="1" dirty="0">
                <a:latin typeface="Calibri" pitchFamily="34" charset="0"/>
                <a:ea typeface="ＭＳ Ｐゴシック" pitchFamily="34" charset="-128"/>
              </a:rPr>
              <a:t>, spoke about being a first responder social worker at the Cocoanut Grove Fire in 1942, where 492 people died. She spoke so eloquently about what we now call disaster response—a core function of public health—and how she and her colleagues at Mass General knew they were working on the outlines of a new form of mental health work that centered on trauma. </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latin typeface="Calibri" pitchFamily="34" charset="0"/>
                <a:ea typeface="ＭＳ Ｐゴシック" pitchFamily="34" charset="-128"/>
              </a:rPr>
            </a:br>
            <a:r>
              <a:rPr lang="en-US" dirty="0">
                <a:latin typeface="Calibri" pitchFamily="34" charset="0"/>
                <a:ea typeface="ＭＳ Ｐゴシック" pitchFamily="34" charset="-128"/>
              </a:rPr>
              <a:t>Even in hospital social work, there was this sense, as you can see from the quote, of social work being part of addressing the sociologic side of illness, something that was considered both important and necessary enough to create a whole profession around. </a:t>
            </a:r>
          </a:p>
          <a:p>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27</a:t>
            </a:fld>
            <a:endParaRPr lang="en-US"/>
          </a:p>
        </p:txBody>
      </p:sp>
    </p:spTree>
    <p:extLst>
      <p:ext uri="{BB962C8B-B14F-4D97-AF65-F5344CB8AC3E}">
        <p14:creationId xmlns:p14="http://schemas.microsoft.com/office/powerpoint/2010/main" val="869035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Hopkins uttered this famous statement when he was </a:t>
            </a:r>
            <a:r>
              <a:rPr lang="en-US" sz="1200" b="0" i="0" u="none" strike="noStrike" kern="1200" baseline="0" dirty="0">
                <a:solidFill>
                  <a:schemeClr val="tx1"/>
                </a:solidFill>
                <a:latin typeface="+mn-lt"/>
                <a:ea typeface="+mn-ea"/>
                <a:cs typeface="+mn-cs"/>
              </a:rPr>
              <a:t> director of the New York Tuberculosis Society. </a:t>
            </a:r>
            <a:endParaRPr lang="en-US" dirty="0"/>
          </a:p>
          <a:p>
            <a:r>
              <a:rPr lang="en-US" dirty="0"/>
              <a:t>Hopkins, who went on to become FDR’s senior advisor, was a social worker and an architect of the new deal. In fact, many social workers were integrated into the highest levels of federal leadership and helped to create what we now think of as our modern social welfare state. Chief among them were people who were public health social workers. </a:t>
            </a:r>
          </a:p>
        </p:txBody>
      </p:sp>
      <p:sp>
        <p:nvSpPr>
          <p:cNvPr id="4" name="Slide Number Placeholder 3"/>
          <p:cNvSpPr>
            <a:spLocks noGrp="1"/>
          </p:cNvSpPr>
          <p:nvPr>
            <p:ph type="sldNum" sz="quarter" idx="10"/>
          </p:nvPr>
        </p:nvSpPr>
        <p:spPr/>
        <p:txBody>
          <a:bodyPr/>
          <a:lstStyle/>
          <a:p>
            <a:fld id="{06CC52A7-8A2E-4672-AE54-A222E72A9366}" type="slidenum">
              <a:rPr lang="en-US" smtClean="0"/>
              <a:t>28</a:t>
            </a:fld>
            <a:endParaRPr lang="en-US"/>
          </a:p>
        </p:txBody>
      </p:sp>
    </p:spTree>
    <p:extLst>
      <p:ext uri="{BB962C8B-B14F-4D97-AF65-F5344CB8AC3E}">
        <p14:creationId xmlns:p14="http://schemas.microsoft.com/office/powerpoint/2010/main" val="898858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work-led Children’s Bureau efforts led to a 50% decrease in infant mortality.</a:t>
            </a:r>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29</a:t>
            </a:fld>
            <a:endParaRPr lang="en-US"/>
          </a:p>
        </p:txBody>
      </p:sp>
    </p:spTree>
    <p:extLst>
      <p:ext uri="{BB962C8B-B14F-4D97-AF65-F5344CB8AC3E}">
        <p14:creationId xmlns:p14="http://schemas.microsoft.com/office/powerpoint/2010/main" val="1701494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there were successes, political attacks against social workers—calling them communists, suffragists and socialists for wanting to craft a more just society—made many social workers, including PHSWs, more cautious. What started as a social determinants of health campaign—the infant and maternal morbidity reduction campaigns, led by social workers—achieved great success when the Children’s Bureau was established. But almost immediately after it was developed, it started coming under attack and the social justice work in the community grew more limited, careful, and conservative. As the 20</a:t>
            </a:r>
            <a:r>
              <a:rPr lang="en-US" baseline="30000" dirty="0"/>
              <a:t>th</a:t>
            </a:r>
            <a:r>
              <a:rPr lang="en-US" dirty="0"/>
              <a:t> century went on, PHSW got integrated into many arenas and as long as there was federal leadership by social workers to protect these efforts, they flourished, even though it was a minority practice. After the 1960s, discussion of PHSW slows and then finally trickles away in the 80s/90s as clinical practice consolidates its majority in the field and establishes SW as a “mental health profession” dedicated to treatment. This isn’t to say that no community or public health work remains, it does. It’s just that after a certain point, it’s not championed, it has no leaders, people stop writing about it (e.g. not much written about PHSW in AJPH after the 1960s) and the idea of an integrated practice begins to draft away. However, the need for an integrated practice of social work/social welfare and public health doesn’t go away. </a:t>
            </a:r>
          </a:p>
        </p:txBody>
      </p:sp>
      <p:sp>
        <p:nvSpPr>
          <p:cNvPr id="4" name="Slide Number Placeholder 3"/>
          <p:cNvSpPr>
            <a:spLocks noGrp="1"/>
          </p:cNvSpPr>
          <p:nvPr>
            <p:ph type="sldNum" sz="quarter" idx="10"/>
          </p:nvPr>
        </p:nvSpPr>
        <p:spPr/>
        <p:txBody>
          <a:bodyPr/>
          <a:lstStyle/>
          <a:p>
            <a:fld id="{06CC52A7-8A2E-4672-AE54-A222E72A9366}" type="slidenum">
              <a:rPr lang="en-US" smtClean="0"/>
              <a:t>30</a:t>
            </a:fld>
            <a:endParaRPr lang="en-US"/>
          </a:p>
        </p:txBody>
      </p:sp>
    </p:spTree>
    <p:extLst>
      <p:ext uri="{BB962C8B-B14F-4D97-AF65-F5344CB8AC3E}">
        <p14:creationId xmlns:p14="http://schemas.microsoft.com/office/powerpoint/2010/main" val="662707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PHSW prevails throughout the 20</a:t>
            </a:r>
            <a:r>
              <a:rPr lang="en-US" baseline="30000" dirty="0"/>
              <a:t>th</a:t>
            </a:r>
            <a:r>
              <a:rPr lang="en-US" dirty="0"/>
              <a:t> century, not because it is the most numerically dominant form of practice, but because of the outstanding leadership shown by PHSWs who, beginning with the Maternal and Child Health Bureau, straight through to the 1980s, stayed in federal government and promoted the practice and protected funding streams. As the old guard left however, and as social work practice was drawn toward a  predominantly clinical model of practice, the history, focus, and funding for PHSW decreased. </a:t>
            </a:r>
          </a:p>
        </p:txBody>
      </p:sp>
      <p:sp>
        <p:nvSpPr>
          <p:cNvPr id="4" name="Slide Number Placeholder 3"/>
          <p:cNvSpPr>
            <a:spLocks noGrp="1"/>
          </p:cNvSpPr>
          <p:nvPr>
            <p:ph type="sldNum" sz="quarter" idx="5"/>
          </p:nvPr>
        </p:nvSpPr>
        <p:spPr/>
        <p:txBody>
          <a:bodyPr/>
          <a:lstStyle/>
          <a:p>
            <a:fld id="{F63CA381-2A39-6E40-8D1F-A29F7321DCB3}" type="slidenum">
              <a:rPr lang="en-US" smtClean="0"/>
              <a:t>31</a:t>
            </a:fld>
            <a:endParaRPr lang="en-US"/>
          </a:p>
        </p:txBody>
      </p:sp>
    </p:spTree>
    <p:extLst>
      <p:ext uri="{BB962C8B-B14F-4D97-AF65-F5344CB8AC3E}">
        <p14:creationId xmlns:p14="http://schemas.microsoft.com/office/powerpoint/2010/main" val="1246969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ea typeface="ＭＳ Ｐゴシック" pitchFamily="34" charset="-128"/>
              </a:rPr>
              <a:t>This is what it all feels like on the ground as you're trying to help people!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itchFamily="34"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ea typeface="ＭＳ Ｐゴシック" pitchFamily="34" charset="-128"/>
              </a:rPr>
              <a:t>I like this quote because I think it captures something we all know about the non-system in which we work here in the US. We have a health care system riddled with inequalities and inefficiencies. It is now common knowledge that the US spends more on health care than any other country, close to 20% of the GDP, yet the results of the investment are unclear and by any measure—equity, efficiency, access, it appears that health care progress as we came to expect it in the 20</a:t>
            </a:r>
            <a:r>
              <a:rPr lang="en-US" baseline="30000" dirty="0">
                <a:latin typeface="Calibri" pitchFamily="34" charset="0"/>
                <a:ea typeface="ＭＳ Ｐゴシック" pitchFamily="34" charset="-128"/>
              </a:rPr>
              <a:t>th</a:t>
            </a:r>
            <a:r>
              <a:rPr lang="en-US" dirty="0">
                <a:latin typeface="Calibri" pitchFamily="34" charset="0"/>
                <a:ea typeface="ＭＳ Ｐゴシック" pitchFamily="34" charset="-128"/>
              </a:rPr>
              <a:t> century, has stalled. We rank poorly in comparison with other nations on nearly every measure of health status: 50</a:t>
            </a:r>
            <a:r>
              <a:rPr lang="en-US" baseline="30000" dirty="0">
                <a:latin typeface="Calibri" pitchFamily="34" charset="0"/>
                <a:ea typeface="ＭＳ Ｐゴシック" pitchFamily="34" charset="-128"/>
              </a:rPr>
              <a:t>th</a:t>
            </a:r>
            <a:r>
              <a:rPr lang="en-US" dirty="0">
                <a:latin typeface="Calibri" pitchFamily="34" charset="0"/>
                <a:ea typeface="ＭＳ Ｐゴシック" pitchFamily="34" charset="-128"/>
              </a:rPr>
              <a:t> and 47</a:t>
            </a:r>
            <a:r>
              <a:rPr lang="en-US" baseline="30000" dirty="0">
                <a:latin typeface="Calibri" pitchFamily="34" charset="0"/>
                <a:ea typeface="ＭＳ Ｐゴシック" pitchFamily="34" charset="-128"/>
              </a:rPr>
              <a:t>th</a:t>
            </a:r>
            <a:r>
              <a:rPr lang="en-US" dirty="0">
                <a:latin typeface="Calibri" pitchFamily="34" charset="0"/>
                <a:ea typeface="ＭＳ Ｐゴシック" pitchFamily="34" charset="-128"/>
              </a:rPr>
              <a:t> on infant mortality and life expectancy respectively. </a:t>
            </a:r>
          </a:p>
          <a:p>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4</a:t>
            </a:fld>
            <a:endParaRPr lang="en-US"/>
          </a:p>
        </p:txBody>
      </p:sp>
    </p:spTree>
    <p:extLst>
      <p:ext uri="{BB962C8B-B14F-4D97-AF65-F5344CB8AC3E}">
        <p14:creationId xmlns:p14="http://schemas.microsoft.com/office/powerpoint/2010/main" val="51517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a fascinating look at one area, check out the Maternal and Child Health Bureau timeline.  </a:t>
            </a:r>
            <a:r>
              <a:rPr lang="en-US" dirty="0">
                <a:hlinkClick r:id="rId3"/>
              </a:rPr>
              <a:t>https://mchb.hrsa.gov/about/timeline/index.asp</a:t>
            </a:r>
            <a:r>
              <a:rPr lang="en-US" sz="1200" b="0" i="0" kern="1200" dirty="0">
                <a:solidFill>
                  <a:schemeClr val="tx1"/>
                </a:solidFill>
                <a:effectLst/>
                <a:latin typeface="+mn-lt"/>
                <a:ea typeface="+mn-ea"/>
                <a:cs typeface="+mn-cs"/>
              </a:rPr>
              <a:t> Many long-term MCH training programs were established soon after the MCH departments in schools of public health, including Public Health Social Work (1948)</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32</a:t>
            </a:fld>
            <a:endParaRPr lang="en-US"/>
          </a:p>
        </p:txBody>
      </p:sp>
    </p:spTree>
    <p:extLst>
      <p:ext uri="{BB962C8B-B14F-4D97-AF65-F5344CB8AC3E}">
        <p14:creationId xmlns:p14="http://schemas.microsoft.com/office/powerpoint/2010/main" val="4220132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33</a:t>
            </a:fld>
            <a:endParaRPr lang="en-US"/>
          </a:p>
        </p:txBody>
      </p:sp>
    </p:spTree>
    <p:extLst>
      <p:ext uri="{BB962C8B-B14F-4D97-AF65-F5344CB8AC3E}">
        <p14:creationId xmlns:p14="http://schemas.microsoft.com/office/powerpoint/2010/main" val="2970343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Public health helps you focus on ROOT CAUSES; see excellent article by </a:t>
            </a:r>
            <a:r>
              <a:rPr lang="en-US" dirty="0" err="1"/>
              <a:t>Bravemen</a:t>
            </a:r>
            <a:r>
              <a:rPr lang="en-US" dirty="0"/>
              <a:t> &amp; Gottlieb (2011) on addressing cause of causes</a:t>
            </a:r>
            <a:r>
              <a:rPr lang="en-US" dirty="0">
                <a:hlinkClick r:id="rId3"/>
              </a:rPr>
              <a:t>….https://www.ncbi.nlm.nih.gov/pmc/articles/PMC3863696/</a:t>
            </a:r>
            <a:r>
              <a:rPr lang="en-US" dirty="0"/>
              <a:t> </a:t>
            </a:r>
          </a:p>
          <a:p>
            <a:pPr marL="0" indent="0">
              <a:buNone/>
            </a:pPr>
            <a:r>
              <a:rPr lang="en-US" dirty="0"/>
              <a:t>Public health social work: important base for new high-impact health social work by:</a:t>
            </a:r>
          </a:p>
          <a:p>
            <a:pPr marL="457200" indent="-457200">
              <a:buFont typeface="+mj-lt"/>
              <a:buAutoNum type="arabicPeriod"/>
            </a:pPr>
            <a:r>
              <a:rPr lang="en-US" dirty="0"/>
              <a:t>Providing century’s worth of experience in how to broadly marry clinical, intermediate and population approaches for greater SW impact </a:t>
            </a:r>
          </a:p>
          <a:p>
            <a:pPr marL="457200" indent="-457200">
              <a:buFont typeface="+mj-lt"/>
              <a:buAutoNum type="arabicPeriod"/>
            </a:pPr>
            <a:r>
              <a:rPr lang="en-US" dirty="0"/>
              <a:t>Serving as inter-professional bridge between public health and social work/welfare</a:t>
            </a:r>
          </a:p>
          <a:p>
            <a:pPr marL="457200" indent="-457200">
              <a:buFont typeface="+mj-lt"/>
              <a:buAutoNum type="arabicPeriod"/>
            </a:pPr>
            <a:r>
              <a:rPr lang="en-US" dirty="0"/>
              <a:t>Addressing unmet social needs and social determinants of health by changing conditions of society, not just individual efforts </a:t>
            </a:r>
          </a:p>
        </p:txBody>
      </p:sp>
      <p:sp>
        <p:nvSpPr>
          <p:cNvPr id="4" name="Slide Number Placeholder 3"/>
          <p:cNvSpPr>
            <a:spLocks noGrp="1"/>
          </p:cNvSpPr>
          <p:nvPr>
            <p:ph type="sldNum" sz="quarter" idx="10"/>
          </p:nvPr>
        </p:nvSpPr>
        <p:spPr/>
        <p:txBody>
          <a:bodyPr/>
          <a:lstStyle/>
          <a:p>
            <a:fld id="{F63CA381-2A39-6E40-8D1F-A29F7321DCB3}" type="slidenum">
              <a:rPr lang="en-US" smtClean="0"/>
              <a:t>34</a:t>
            </a:fld>
            <a:endParaRPr lang="en-US"/>
          </a:p>
        </p:txBody>
      </p:sp>
    </p:spTree>
    <p:extLst>
      <p:ext uri="{BB962C8B-B14F-4D97-AF65-F5344CB8AC3E}">
        <p14:creationId xmlns:p14="http://schemas.microsoft.com/office/powerpoint/2010/main" val="1906614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36</a:t>
            </a:fld>
            <a:endParaRPr lang="en-US"/>
          </a:p>
        </p:txBody>
      </p:sp>
    </p:spTree>
    <p:extLst>
      <p:ext uri="{BB962C8B-B14F-4D97-AF65-F5344CB8AC3E}">
        <p14:creationId xmlns:p14="http://schemas.microsoft.com/office/powerpoint/2010/main" val="511152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PH and SW share “origins stories” and have worked collaboratively over the decades, they are not the same practice. The point of these charts is to give you a sense of how these are differentiated, and why both are necessary</a:t>
            </a:r>
            <a:r>
              <a:rPr lang="en-US" baseline="0" dirty="0"/>
              <a:t> components of 21</a:t>
            </a:r>
            <a:r>
              <a:rPr lang="en-US" baseline="30000" dirty="0"/>
              <a:t>st</a:t>
            </a:r>
            <a:r>
              <a:rPr lang="en-US" baseline="0" dirty="0"/>
              <a:t> century practice and why they should be linked. We begin with basic definitions. </a:t>
            </a:r>
            <a:endParaRPr lang="en-US" dirty="0"/>
          </a:p>
        </p:txBody>
      </p:sp>
      <p:sp>
        <p:nvSpPr>
          <p:cNvPr id="4" name="Slide Number Placeholder 3"/>
          <p:cNvSpPr>
            <a:spLocks noGrp="1"/>
          </p:cNvSpPr>
          <p:nvPr>
            <p:ph type="sldNum" sz="quarter" idx="10"/>
          </p:nvPr>
        </p:nvSpPr>
        <p:spPr/>
        <p:txBody>
          <a:bodyPr/>
          <a:lstStyle/>
          <a:p>
            <a:fld id="{9CB9FC57-EB04-41D5-B273-1CE2FAD3EA4B}" type="slidenum">
              <a:rPr lang="en-US" smtClean="0"/>
              <a:t>38</a:t>
            </a:fld>
            <a:endParaRPr lang="en-US"/>
          </a:p>
        </p:txBody>
      </p:sp>
    </p:spTree>
    <p:extLst>
      <p:ext uri="{BB962C8B-B14F-4D97-AF65-F5344CB8AC3E}">
        <p14:creationId xmlns:p14="http://schemas.microsoft.com/office/powerpoint/2010/main" val="2008758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current public health system views almost all of the systems in which social workers practice as part of it. Here’s a graphic.</a:t>
            </a:r>
          </a:p>
        </p:txBody>
      </p:sp>
      <p:sp>
        <p:nvSpPr>
          <p:cNvPr id="4" name="Slide Number Placeholder 3"/>
          <p:cNvSpPr>
            <a:spLocks noGrp="1"/>
          </p:cNvSpPr>
          <p:nvPr>
            <p:ph type="sldNum" sz="quarter" idx="5"/>
          </p:nvPr>
        </p:nvSpPr>
        <p:spPr/>
        <p:txBody>
          <a:bodyPr/>
          <a:lstStyle/>
          <a:p>
            <a:fld id="{F63CA381-2A39-6E40-8D1F-A29F7321DCB3}" type="slidenum">
              <a:rPr lang="en-US" smtClean="0"/>
              <a:t>39</a:t>
            </a:fld>
            <a:endParaRPr lang="en-US"/>
          </a:p>
        </p:txBody>
      </p:sp>
    </p:spTree>
    <p:extLst>
      <p:ext uri="{BB962C8B-B14F-4D97-AF65-F5344CB8AC3E}">
        <p14:creationId xmlns:p14="http://schemas.microsoft.com/office/powerpoint/2010/main" val="3193443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40</a:t>
            </a:fld>
            <a:endParaRPr lang="en-US"/>
          </a:p>
        </p:txBody>
      </p:sp>
    </p:spTree>
    <p:extLst>
      <p:ext uri="{BB962C8B-B14F-4D97-AF65-F5344CB8AC3E}">
        <p14:creationId xmlns:p14="http://schemas.microsoft.com/office/powerpoint/2010/main" val="3403852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this is not a comprehensive list of social work or public health theories.</a:t>
            </a:r>
          </a:p>
        </p:txBody>
      </p:sp>
      <p:sp>
        <p:nvSpPr>
          <p:cNvPr id="4" name="Slide Number Placeholder 3"/>
          <p:cNvSpPr>
            <a:spLocks noGrp="1"/>
          </p:cNvSpPr>
          <p:nvPr>
            <p:ph type="sldNum" sz="quarter" idx="5"/>
          </p:nvPr>
        </p:nvSpPr>
        <p:spPr/>
        <p:txBody>
          <a:bodyPr/>
          <a:lstStyle/>
          <a:p>
            <a:fld id="{F63CA381-2A39-6E40-8D1F-A29F7321DCB3}" type="slidenum">
              <a:rPr lang="en-US" smtClean="0"/>
              <a:t>42</a:t>
            </a:fld>
            <a:endParaRPr lang="en-US"/>
          </a:p>
        </p:txBody>
      </p:sp>
    </p:spTree>
    <p:extLst>
      <p:ext uri="{BB962C8B-B14F-4D97-AF65-F5344CB8AC3E}">
        <p14:creationId xmlns:p14="http://schemas.microsoft.com/office/powerpoint/2010/main" val="2908400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recognize aspects of macro practice may be more preventative but the bulk of social work is not macro practice.</a:t>
            </a:r>
          </a:p>
          <a:p>
            <a:r>
              <a:rPr lang="en-US" baseline="0" dirty="0"/>
              <a:t>We also recognize that public health works in the community to connect systems to people. </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43</a:t>
            </a:fld>
            <a:endParaRPr lang="en-US"/>
          </a:p>
        </p:txBody>
      </p:sp>
    </p:spTree>
    <p:extLst>
      <p:ext uri="{BB962C8B-B14F-4D97-AF65-F5344CB8AC3E}">
        <p14:creationId xmlns:p14="http://schemas.microsoft.com/office/powerpoint/2010/main" val="1148921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44</a:t>
            </a:fld>
            <a:endParaRPr lang="en-US"/>
          </a:p>
        </p:txBody>
      </p:sp>
    </p:spTree>
    <p:extLst>
      <p:ext uri="{BB962C8B-B14F-4D97-AF65-F5344CB8AC3E}">
        <p14:creationId xmlns:p14="http://schemas.microsoft.com/office/powerpoint/2010/main" val="1953913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definitions of health: </a:t>
            </a:r>
          </a:p>
          <a:p>
            <a:endParaRPr lang="en-US" dirty="0"/>
          </a:p>
          <a:p>
            <a:r>
              <a:rPr lang="en-US" dirty="0"/>
              <a:t>Medical Model Issues: See Farr &amp; </a:t>
            </a:r>
            <a:r>
              <a:rPr lang="en-US" dirty="0" err="1"/>
              <a:t>Appley</a:t>
            </a:r>
            <a:r>
              <a:rPr lang="en-US" dirty="0"/>
              <a:t> (2017) </a:t>
            </a:r>
            <a:r>
              <a:rPr lang="en-US" dirty="0">
                <a:hlinkClick r:id="rId3"/>
              </a:rPr>
              <a:t>https://www.ncbi.nlm.nih.gov/pmc/articles/PMC5746722/</a:t>
            </a:r>
            <a:r>
              <a:rPr lang="en-US" dirty="0"/>
              <a:t> </a:t>
            </a:r>
          </a:p>
          <a:p>
            <a:endParaRPr lang="en-US" dirty="0"/>
          </a:p>
          <a:p>
            <a:r>
              <a:rPr lang="en-US" dirty="0"/>
              <a:t>Holistic/Wellness: Although this definition has positive elements that have kept it in active use for decades, it has significant shortcomings that limit its usefulness. For example, emphasis on “complete” well-being fails to capture the longevity and high functioning of many individuals living with chronic conditions and disabilities. There are many critiques by gerontologists and disability experts on the limitations of both holistic and wellness models. Note all of these are what is known as absolutist. Everyone’s health is defined the same way. More recent critiques speak to relative health, reflecting differences in communities, populations, age groups etc. </a:t>
            </a:r>
            <a:r>
              <a:rPr lang="en-US" sz="1200" b="0" i="0" kern="1200" dirty="0">
                <a:solidFill>
                  <a:schemeClr val="tx1"/>
                </a:solidFill>
                <a:effectLst/>
                <a:latin typeface="+mn-lt"/>
                <a:ea typeface="+mn-ea"/>
                <a:cs typeface="+mn-cs"/>
              </a:rPr>
              <a:t>For instance, the WHO definition of health as complete wellbeing doesn’t fit those who are cancer survivors or people in recovery. </a:t>
            </a: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a:t>
            </a:fld>
            <a:endParaRPr lang="en-US"/>
          </a:p>
        </p:txBody>
      </p:sp>
    </p:spTree>
    <p:extLst>
      <p:ext uri="{BB962C8B-B14F-4D97-AF65-F5344CB8AC3E}">
        <p14:creationId xmlns:p14="http://schemas.microsoft.com/office/powerpoint/2010/main" val="1628518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PHSW aims to improve social work’s impact on individual </a:t>
            </a:r>
            <a:r>
              <a:rPr lang="en-US" i="1" dirty="0"/>
              <a:t>and</a:t>
            </a:r>
            <a:r>
              <a:rPr lang="en-US" dirty="0"/>
              <a:t> population health through: </a:t>
            </a:r>
          </a:p>
          <a:p>
            <a:pPr marL="171450" lvl="0" indent="-171450">
              <a:buFont typeface="Arial" panose="020B0604020202020204" pitchFamily="34" charset="0"/>
              <a:buChar char="•"/>
            </a:pPr>
            <a:r>
              <a:rPr lang="en-US" sz="1200" dirty="0"/>
              <a:t>Use of epidemiologically-informed approaches</a:t>
            </a:r>
          </a:p>
          <a:p>
            <a:pPr marL="171450" lvl="0" indent="-171450">
              <a:buFont typeface="Arial" panose="020B0604020202020204" pitchFamily="34" charset="0"/>
              <a:buChar char="•"/>
            </a:pPr>
            <a:r>
              <a:rPr lang="en-US" sz="1200" dirty="0"/>
              <a:t>Focus on vulnerable sub-populations and health injustice</a:t>
            </a:r>
          </a:p>
          <a:p>
            <a:pPr marL="171450" lvl="0" indent="-171450">
              <a:buFont typeface="Arial" panose="020B0604020202020204" pitchFamily="34" charset="0"/>
              <a:buChar char="•"/>
            </a:pPr>
            <a:r>
              <a:rPr lang="en-US" sz="1200" dirty="0"/>
              <a:t>Addressing social and macro determinants that shape health </a:t>
            </a:r>
          </a:p>
          <a:p>
            <a:pPr marL="171450" lvl="0" indent="-171450">
              <a:buFont typeface="Arial" panose="020B0604020202020204" pitchFamily="34" charset="0"/>
              <a:buChar char="•"/>
            </a:pPr>
            <a:r>
              <a:rPr lang="en-US" sz="1200" dirty="0"/>
              <a:t>Emphasis on prevention </a:t>
            </a:r>
          </a:p>
          <a:p>
            <a:pPr marL="171450" lvl="0" indent="-171450">
              <a:buFont typeface="Arial" panose="020B0604020202020204" pitchFamily="34" charset="0"/>
              <a:buChar char="•"/>
            </a:pPr>
            <a:r>
              <a:rPr lang="en-US" sz="1200" dirty="0"/>
              <a:t>Use of multi-level intervention—from individual to systems—to impact and improve health </a:t>
            </a:r>
          </a:p>
          <a:p>
            <a:pPr marL="171450" lvl="0" indent="-171450">
              <a:buFont typeface="Arial" panose="020B0604020202020204" pitchFamily="34" charset="0"/>
              <a:buChar char="•"/>
            </a:pPr>
            <a:r>
              <a:rPr lang="en-US" sz="1200" dirty="0"/>
              <a:t>Cross-sectoral, inter-professional, and transdisciplinary collaborations </a:t>
            </a:r>
          </a:p>
          <a:p>
            <a:pPr marL="171450" lvl="0" indent="-171450">
              <a:buFont typeface="Arial" panose="020B0604020202020204" pitchFamily="34" charset="0"/>
              <a:buChar char="•"/>
            </a:pPr>
            <a:r>
              <a:rPr lang="en-US" sz="1200" dirty="0"/>
              <a:t>Advocacy for systems, environmental, and structural changes in conditions that affect health </a:t>
            </a:r>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46</a:t>
            </a:fld>
            <a:endParaRPr lang="en-US"/>
          </a:p>
        </p:txBody>
      </p:sp>
    </p:spTree>
    <p:extLst>
      <p:ext uri="{BB962C8B-B14F-4D97-AF65-F5344CB8AC3E}">
        <p14:creationId xmlns:p14="http://schemas.microsoft.com/office/powerpoint/2010/main" val="865351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Component Model rough and simplistic, but gets the point across! </a:t>
            </a:r>
          </a:p>
          <a:p>
            <a:r>
              <a:rPr lang="en-US" dirty="0"/>
              <a:t>As public health has included more community health workers and other community based type clinical service extenders, it has begun to approach the integrated PHSW model, but alas, without the social workers as the primary labor force. (Although some social workers are deeply involved in helping develop the CHW workforce). </a:t>
            </a:r>
          </a:p>
        </p:txBody>
      </p:sp>
      <p:sp>
        <p:nvSpPr>
          <p:cNvPr id="4" name="Slide Number Placeholder 3"/>
          <p:cNvSpPr>
            <a:spLocks noGrp="1"/>
          </p:cNvSpPr>
          <p:nvPr>
            <p:ph type="sldNum" sz="quarter" idx="5"/>
          </p:nvPr>
        </p:nvSpPr>
        <p:spPr/>
        <p:txBody>
          <a:bodyPr/>
          <a:lstStyle/>
          <a:p>
            <a:fld id="{F63CA381-2A39-6E40-8D1F-A29F7321DCB3}" type="slidenum">
              <a:rPr lang="en-US" smtClean="0"/>
              <a:t>47</a:t>
            </a:fld>
            <a:endParaRPr lang="en-US"/>
          </a:p>
        </p:txBody>
      </p:sp>
    </p:spTree>
    <p:extLst>
      <p:ext uri="{BB962C8B-B14F-4D97-AF65-F5344CB8AC3E}">
        <p14:creationId xmlns:p14="http://schemas.microsoft.com/office/powerpoint/2010/main" val="2464476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profession can survive without describing its greater impact at this time. SW profession must be able to tell a coherent story about its impact in and across the health systems. The new Social Work Health Impact Model helps to frame this conversation, highlighting the contributions of all levels of social work and emphasizing the need for a more PHSW. </a:t>
            </a:r>
          </a:p>
        </p:txBody>
      </p:sp>
      <p:sp>
        <p:nvSpPr>
          <p:cNvPr id="4" name="Slide Number Placeholder 3"/>
          <p:cNvSpPr>
            <a:spLocks noGrp="1"/>
          </p:cNvSpPr>
          <p:nvPr>
            <p:ph type="sldNum" sz="quarter" idx="5"/>
          </p:nvPr>
        </p:nvSpPr>
        <p:spPr/>
        <p:txBody>
          <a:bodyPr/>
          <a:lstStyle/>
          <a:p>
            <a:fld id="{F63CA381-2A39-6E40-8D1F-A29F7321DCB3}" type="slidenum">
              <a:rPr lang="en-US" smtClean="0"/>
              <a:t>49</a:t>
            </a:fld>
            <a:endParaRPr lang="en-US"/>
          </a:p>
        </p:txBody>
      </p:sp>
    </p:spTree>
    <p:extLst>
      <p:ext uri="{BB962C8B-B14F-4D97-AF65-F5344CB8AC3E}">
        <p14:creationId xmlns:p14="http://schemas.microsoft.com/office/powerpoint/2010/main" val="4060813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dirty="0"/>
              <a:t>Grasp implications of social determinants of health model; if health is broadly determined, and social workers are engaged across most of society’s social welfare systems, then</a:t>
            </a:r>
            <a:r>
              <a:rPr lang="en-US" i="1" dirty="0"/>
              <a:t> </a:t>
            </a:r>
            <a:r>
              <a:rPr lang="en-US" b="1" i="1" dirty="0"/>
              <a:t>all social work is health social work</a:t>
            </a:r>
          </a:p>
          <a:p>
            <a:pPr marL="457200" indent="-457200">
              <a:buFont typeface="+mj-lt"/>
              <a:buAutoNum type="arabicPeriod"/>
            </a:pPr>
            <a:r>
              <a:rPr lang="en-US" dirty="0"/>
              <a:t>Educate broadly using </a:t>
            </a:r>
            <a:r>
              <a:rPr lang="en-US" b="1" dirty="0"/>
              <a:t>Social Work in Health Pyramid: </a:t>
            </a:r>
            <a:r>
              <a:rPr lang="en-US" dirty="0"/>
              <a:t>most social workers primarily educated at “tip” of the, limiting abilities to work/collaborate/lead at other levels</a:t>
            </a:r>
          </a:p>
          <a:p>
            <a:pPr marL="457200" indent="-457200">
              <a:buFont typeface="+mj-lt"/>
              <a:buAutoNum type="arabicPeriod"/>
            </a:pPr>
            <a:r>
              <a:rPr lang="en-US" dirty="0"/>
              <a:t>Recalibrate SW curriculum to focus on broader model of practice that links clinical skills to wide-lens public health approaches; embrace PH approaches in all domains  </a:t>
            </a:r>
          </a:p>
          <a:p>
            <a:pPr marL="457200" indent="-457200">
              <a:buFont typeface="+mj-lt"/>
              <a:buAutoNum type="arabicPeriod"/>
            </a:pPr>
            <a:r>
              <a:rPr lang="en-US" dirty="0"/>
              <a:t>Conceptualize, measure, fund </a:t>
            </a:r>
            <a:r>
              <a:rPr lang="en-US" b="1" i="1" dirty="0"/>
              <a:t>public health social work </a:t>
            </a:r>
            <a:r>
              <a:rPr lang="en-US" dirty="0"/>
              <a:t>education, evaluation, workforce development</a:t>
            </a:r>
            <a:endParaRPr lang="en-US" b="1" i="1" dirty="0"/>
          </a:p>
          <a:p>
            <a:endParaRPr lang="en-US" dirty="0"/>
          </a:p>
          <a:p>
            <a:r>
              <a:rPr lang="en-US" dirty="0"/>
              <a:t>Clinical interventions must be connected to three bottom levels of</a:t>
            </a:r>
            <a:r>
              <a:rPr lang="en-US" baseline="0" dirty="0"/>
              <a:t> prevention, systems work, macro efforts to address SDOH.</a:t>
            </a:r>
          </a:p>
          <a:p>
            <a:endParaRPr lang="en-US" baseline="0" dirty="0"/>
          </a:p>
          <a:p>
            <a:r>
              <a:rPr lang="en-US" baseline="0" dirty="0"/>
              <a:t>When addressing climate change, happens at the systems level and SDOH.</a:t>
            </a:r>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50</a:t>
            </a:fld>
            <a:endParaRPr lang="en-US"/>
          </a:p>
        </p:txBody>
      </p:sp>
    </p:spTree>
    <p:extLst>
      <p:ext uri="{BB962C8B-B14F-4D97-AF65-F5344CB8AC3E}">
        <p14:creationId xmlns:p14="http://schemas.microsoft.com/office/powerpoint/2010/main" val="314494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“goods” that come from integrating wide-lens public health approaches into practice. Although the system appears to reward more limited forms of practice, the post ACA era is ripe for innovation. </a:t>
            </a:r>
          </a:p>
        </p:txBody>
      </p:sp>
      <p:sp>
        <p:nvSpPr>
          <p:cNvPr id="4" name="Slide Number Placeholder 3"/>
          <p:cNvSpPr>
            <a:spLocks noGrp="1"/>
          </p:cNvSpPr>
          <p:nvPr>
            <p:ph type="sldNum" sz="quarter" idx="10"/>
          </p:nvPr>
        </p:nvSpPr>
        <p:spPr/>
        <p:txBody>
          <a:bodyPr/>
          <a:lstStyle/>
          <a:p>
            <a:fld id="{06CC52A7-8A2E-4672-AE54-A222E72A9366}" type="slidenum">
              <a:rPr lang="en-US" smtClean="0"/>
              <a:t>51</a:t>
            </a:fld>
            <a:endParaRPr lang="en-US"/>
          </a:p>
        </p:txBody>
      </p:sp>
    </p:spTree>
    <p:extLst>
      <p:ext uri="{BB962C8B-B14F-4D97-AF65-F5344CB8AC3E}">
        <p14:creationId xmlns:p14="http://schemas.microsoft.com/office/powerpoint/2010/main" val="1812068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52</a:t>
            </a:fld>
            <a:endParaRPr lang="en-US"/>
          </a:p>
        </p:txBody>
      </p:sp>
    </p:spTree>
    <p:extLst>
      <p:ext uri="{BB962C8B-B14F-4D97-AF65-F5344CB8AC3E}">
        <p14:creationId xmlns:p14="http://schemas.microsoft.com/office/powerpoint/2010/main" val="1526292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consult ALPS documents: both MSW/MPH Handbook and PHSW Toolkit teach about competency integration.</a:t>
            </a:r>
          </a:p>
        </p:txBody>
      </p:sp>
      <p:sp>
        <p:nvSpPr>
          <p:cNvPr id="4" name="Slide Number Placeholder 3"/>
          <p:cNvSpPr>
            <a:spLocks noGrp="1"/>
          </p:cNvSpPr>
          <p:nvPr>
            <p:ph type="sldNum" sz="quarter" idx="5"/>
          </p:nvPr>
        </p:nvSpPr>
        <p:spPr/>
        <p:txBody>
          <a:bodyPr/>
          <a:lstStyle/>
          <a:p>
            <a:fld id="{F63CA381-2A39-6E40-8D1F-A29F7321DCB3}" type="slidenum">
              <a:rPr lang="en-US" smtClean="0"/>
              <a:t>54</a:t>
            </a:fld>
            <a:endParaRPr lang="en-US"/>
          </a:p>
        </p:txBody>
      </p:sp>
    </p:spTree>
    <p:extLst>
      <p:ext uri="{BB962C8B-B14F-4D97-AF65-F5344CB8AC3E}">
        <p14:creationId xmlns:p14="http://schemas.microsoft.com/office/powerpoint/2010/main" val="1693636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consult ALPS documents: both MSW/MPH Handbook and PHSW Toolkit teach about competency integration.</a:t>
            </a:r>
          </a:p>
        </p:txBody>
      </p:sp>
      <p:sp>
        <p:nvSpPr>
          <p:cNvPr id="4" name="Slide Number Placeholder 3"/>
          <p:cNvSpPr>
            <a:spLocks noGrp="1"/>
          </p:cNvSpPr>
          <p:nvPr>
            <p:ph type="sldNum" sz="quarter" idx="5"/>
          </p:nvPr>
        </p:nvSpPr>
        <p:spPr/>
        <p:txBody>
          <a:bodyPr/>
          <a:lstStyle/>
          <a:p>
            <a:fld id="{F63CA381-2A39-6E40-8D1F-A29F7321DCB3}" type="slidenum">
              <a:rPr lang="en-US" smtClean="0"/>
              <a:t>55</a:t>
            </a:fld>
            <a:endParaRPr lang="en-US"/>
          </a:p>
        </p:txBody>
      </p:sp>
    </p:spTree>
    <p:extLst>
      <p:ext uri="{BB962C8B-B14F-4D97-AF65-F5344CB8AC3E}">
        <p14:creationId xmlns:p14="http://schemas.microsoft.com/office/powerpoint/2010/main" val="2822935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examples of professional positions that our MSW/MPH alumni work in…Exercise: Look at the two sets of competencies to see what ones our practitioners are engaging in.</a:t>
            </a:r>
          </a:p>
        </p:txBody>
      </p:sp>
      <p:sp>
        <p:nvSpPr>
          <p:cNvPr id="4" name="Slide Number Placeholder 3"/>
          <p:cNvSpPr>
            <a:spLocks noGrp="1"/>
          </p:cNvSpPr>
          <p:nvPr>
            <p:ph type="sldNum" sz="quarter" idx="10"/>
          </p:nvPr>
        </p:nvSpPr>
        <p:spPr/>
        <p:txBody>
          <a:bodyPr/>
          <a:lstStyle/>
          <a:p>
            <a:fld id="{06CC52A7-8A2E-4672-AE54-A222E72A9366}" type="slidenum">
              <a:rPr lang="en-US" smtClean="0"/>
              <a:t>56</a:t>
            </a:fld>
            <a:endParaRPr lang="en-US"/>
          </a:p>
        </p:txBody>
      </p:sp>
    </p:spTree>
    <p:extLst>
      <p:ext uri="{BB962C8B-B14F-4D97-AF65-F5344CB8AC3E}">
        <p14:creationId xmlns:p14="http://schemas.microsoft.com/office/powerpoint/2010/main" val="3186023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https://www.bu.edu/ssw/academics/msw/competencies/</a:t>
            </a:r>
            <a:r>
              <a:rPr lang="en-US" dirty="0"/>
              <a:t> </a:t>
            </a:r>
          </a:p>
        </p:txBody>
      </p:sp>
      <p:sp>
        <p:nvSpPr>
          <p:cNvPr id="4" name="Slide Number Placeholder 3"/>
          <p:cNvSpPr>
            <a:spLocks noGrp="1"/>
          </p:cNvSpPr>
          <p:nvPr>
            <p:ph type="sldNum" sz="quarter" idx="5"/>
          </p:nvPr>
        </p:nvSpPr>
        <p:spPr/>
        <p:txBody>
          <a:bodyPr/>
          <a:lstStyle/>
          <a:p>
            <a:fld id="{F63CA381-2A39-6E40-8D1F-A29F7321DCB3}" type="slidenum">
              <a:rPr lang="en-US" smtClean="0"/>
              <a:t>57</a:t>
            </a:fld>
            <a:endParaRPr lang="en-US"/>
          </a:p>
        </p:txBody>
      </p:sp>
    </p:spTree>
    <p:extLst>
      <p:ext uri="{BB962C8B-B14F-4D97-AF65-F5344CB8AC3E}">
        <p14:creationId xmlns:p14="http://schemas.microsoft.com/office/powerpoint/2010/main" val="2082315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decades, the World Health Organization has expanded the definition of health to one of wellness. This takes into account that health occurs on a continuum and we don’t all enjoy exactly the same kinds of health throughout the life cycle. It moves away from a medical model preoccupation with exclusive focus on physical wellness. </a:t>
            </a:r>
          </a:p>
        </p:txBody>
      </p:sp>
      <p:sp>
        <p:nvSpPr>
          <p:cNvPr id="4" name="Slide Number Placeholder 3"/>
          <p:cNvSpPr>
            <a:spLocks noGrp="1"/>
          </p:cNvSpPr>
          <p:nvPr>
            <p:ph type="sldNum" sz="quarter" idx="5"/>
          </p:nvPr>
        </p:nvSpPr>
        <p:spPr/>
        <p:txBody>
          <a:bodyPr/>
          <a:lstStyle/>
          <a:p>
            <a:fld id="{F63CA381-2A39-6E40-8D1F-A29F7321DCB3}" type="slidenum">
              <a:rPr lang="en-US" smtClean="0"/>
              <a:t>6</a:t>
            </a:fld>
            <a:endParaRPr lang="en-US"/>
          </a:p>
        </p:txBody>
      </p:sp>
    </p:spTree>
    <p:extLst>
      <p:ext uri="{BB962C8B-B14F-4D97-AF65-F5344CB8AC3E}">
        <p14:creationId xmlns:p14="http://schemas.microsoft.com/office/powerpoint/2010/main" val="966954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https://tdi.dartmouth.edu/education/degree-programs/masters-in-public-health/mph-competencies</a:t>
            </a:r>
            <a:endParaRPr lang="en-US" dirty="0"/>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58</a:t>
            </a:fld>
            <a:endParaRPr lang="en-US"/>
          </a:p>
        </p:txBody>
      </p:sp>
    </p:spTree>
    <p:extLst>
      <p:ext uri="{BB962C8B-B14F-4D97-AF65-F5344CB8AC3E}">
        <p14:creationId xmlns:p14="http://schemas.microsoft.com/office/powerpoint/2010/main" val="16526265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https://tdi.dartmouth.edu/education/degree-programs/masters-in-public-health/mph-competencies</a:t>
            </a:r>
            <a:endParaRPr lang="en-US" dirty="0"/>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59</a:t>
            </a:fld>
            <a:endParaRPr lang="en-US"/>
          </a:p>
        </p:txBody>
      </p:sp>
    </p:spTree>
    <p:extLst>
      <p:ext uri="{BB962C8B-B14F-4D97-AF65-F5344CB8AC3E}">
        <p14:creationId xmlns:p14="http://schemas.microsoft.com/office/powerpoint/2010/main" val="10493519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1264970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222319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Bonnie’s everyday work involves a complex array of activities: managing contracts between agencies, translating policy recommendations for operations and finance, providing thought partnership to multiple groups, writing reports for grant compliance, convening partners and stakeholders, and making recommendations to interagency leadership.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5304478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https://ciswh.org/public-health-social-work-in-action-dan-do</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3827473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https://ciswh.org/public-health-social-work-in-action-allen-jackson</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011709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67</a:t>
            </a:fld>
            <a:endParaRPr lang="en-US"/>
          </a:p>
        </p:txBody>
      </p:sp>
    </p:spTree>
    <p:extLst>
      <p:ext uri="{BB962C8B-B14F-4D97-AF65-F5344CB8AC3E}">
        <p14:creationId xmlns:p14="http://schemas.microsoft.com/office/powerpoint/2010/main" val="1198787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essential to note that most of health care occurs within systems and that societies organize in part to provide systemic support for health and well-being. The US health system is noteworthy for two major aspects: it is wildly complex and it is profoundly challenged by issues and poor health outcomes, considering the amount spent. </a:t>
            </a:r>
          </a:p>
        </p:txBody>
      </p:sp>
      <p:sp>
        <p:nvSpPr>
          <p:cNvPr id="4" name="Slide Number Placeholder 3"/>
          <p:cNvSpPr>
            <a:spLocks noGrp="1"/>
          </p:cNvSpPr>
          <p:nvPr>
            <p:ph type="sldNum" sz="quarter" idx="5"/>
          </p:nvPr>
        </p:nvSpPr>
        <p:spPr/>
        <p:txBody>
          <a:bodyPr/>
          <a:lstStyle/>
          <a:p>
            <a:fld id="{F63CA381-2A39-6E40-8D1F-A29F7321DCB3}" type="slidenum">
              <a:rPr lang="en-US" smtClean="0"/>
              <a:t>7</a:t>
            </a:fld>
            <a:endParaRPr lang="en-US"/>
          </a:p>
        </p:txBody>
      </p:sp>
    </p:spTree>
    <p:extLst>
      <p:ext uri="{BB962C8B-B14F-4D97-AF65-F5344CB8AC3E}">
        <p14:creationId xmlns:p14="http://schemas.microsoft.com/office/powerpoint/2010/main" val="72483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labeled a “New Health Care System,” this graphic, which emerged shortly after the ACA was enacted, is largely consistent with what is occurring several years later </a:t>
            </a:r>
          </a:p>
        </p:txBody>
      </p:sp>
      <p:sp>
        <p:nvSpPr>
          <p:cNvPr id="4" name="Slide Number Placeholder 3"/>
          <p:cNvSpPr>
            <a:spLocks noGrp="1"/>
          </p:cNvSpPr>
          <p:nvPr>
            <p:ph type="sldNum" sz="quarter" idx="5"/>
          </p:nvPr>
        </p:nvSpPr>
        <p:spPr/>
        <p:txBody>
          <a:bodyPr/>
          <a:lstStyle/>
          <a:p>
            <a:fld id="{F63CA381-2A39-6E40-8D1F-A29F7321DCB3}" type="slidenum">
              <a:rPr lang="en-US" smtClean="0"/>
              <a:t>8</a:t>
            </a:fld>
            <a:endParaRPr lang="en-US"/>
          </a:p>
        </p:txBody>
      </p:sp>
    </p:spTree>
    <p:extLst>
      <p:ext uri="{BB962C8B-B14F-4D97-AF65-F5344CB8AC3E}">
        <p14:creationId xmlns:p14="http://schemas.microsoft.com/office/powerpoint/2010/main" val="974456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issues plaguing the US health system. Most of these are population level challenges that cannot be solved  by piecemeal efforts or by clinical intervention with individuals. If social work is to have an impact on these arenas, it must both grasp them and be prepared to act on them. The following slides document the issues by using comparative health data. </a:t>
            </a:r>
          </a:p>
        </p:txBody>
      </p:sp>
      <p:sp>
        <p:nvSpPr>
          <p:cNvPr id="4" name="Slide Number Placeholder 3"/>
          <p:cNvSpPr>
            <a:spLocks noGrp="1"/>
          </p:cNvSpPr>
          <p:nvPr>
            <p:ph type="sldNum" sz="quarter" idx="10"/>
          </p:nvPr>
        </p:nvSpPr>
        <p:spPr/>
        <p:txBody>
          <a:bodyPr/>
          <a:lstStyle/>
          <a:p>
            <a:fld id="{06CC52A7-8A2E-4672-AE54-A222E72A9366}" type="slidenum">
              <a:rPr lang="en-US" smtClean="0"/>
              <a:t>9</a:t>
            </a:fld>
            <a:endParaRPr lang="en-US"/>
          </a:p>
        </p:txBody>
      </p:sp>
    </p:spTree>
    <p:extLst>
      <p:ext uri="{BB962C8B-B14F-4D97-AF65-F5344CB8AC3E}">
        <p14:creationId xmlns:p14="http://schemas.microsoft.com/office/powerpoint/2010/main" val="1800909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efforts to incrementally reform the US Health System have succeeded only in part. In fact, there’s a term for what’s going on in the US—</a:t>
            </a:r>
            <a:r>
              <a:rPr lang="en-US" baseline="0" dirty="0"/>
              <a:t>“American Health Care Paradox”—by which is meant that we spend far more than any other country on health care, and we have the worst health outcomes on a number of measures, compared to the world’s richest countries, and even compared to developing countries in some measures.</a:t>
            </a:r>
            <a:endParaRPr lang="en-US" dirty="0"/>
          </a:p>
          <a:p>
            <a:endParaRPr lang="en-US" dirty="0"/>
          </a:p>
          <a:p>
            <a:r>
              <a:rPr lang="en-US" dirty="0"/>
              <a:t>https://www.google.com/search?q=us+health+outcomes+vs+other+countries&amp;espv=2&amp;biw=1218&amp;bih=581&amp;source=lnms&amp;tbm=isch&amp;sa=X&amp;ved=0ahUKEwj8kObI0b7MAhXFFj4KHQYUDBcQ_AUIBygC#imgdii=tT8yfUros9p_cM%3A%3BtT8yfUros9p_cM%3A%3BgbHghouj-c0SWM%3A&amp;imgrc=tT8yfUros9p_cM%3A </a:t>
            </a:r>
          </a:p>
          <a:p>
            <a:endParaRPr lang="en-US" dirty="0"/>
          </a:p>
          <a:p>
            <a:r>
              <a:rPr lang="en-US" dirty="0"/>
              <a:t>https://www.apha.org/topics-and-issues/generation-public-health/health-rankings</a:t>
            </a: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10</a:t>
            </a:fld>
            <a:endParaRPr lang="en-US"/>
          </a:p>
        </p:txBody>
      </p:sp>
    </p:spTree>
    <p:extLst>
      <p:ext uri="{BB962C8B-B14F-4D97-AF65-F5344CB8AC3E}">
        <p14:creationId xmlns:p14="http://schemas.microsoft.com/office/powerpoint/2010/main" val="1704719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91178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p>
            <a:fld id="{21395DB6-ABC2-4076-988F-D944CD41BFBE}" type="datetimeFigureOut">
              <a:rPr lang="en-US" smtClean="0"/>
              <a:t>7/10/19</a:t>
            </a:fld>
            <a:endParaRPr lang="en-US"/>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p>
            <a:fld id="{36700C84-5BDA-4178-842E-290D25B2E907}" type="slidenum">
              <a:rPr lang="en-US" smtClean="0"/>
              <a:t>‹#›</a:t>
            </a:fld>
            <a:endParaRPr lang="en-US"/>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p>
            <a:endParaRPr lang="en-US"/>
          </a:p>
        </p:txBody>
      </p:sp>
    </p:spTree>
    <p:extLst>
      <p:ext uri="{BB962C8B-B14F-4D97-AF65-F5344CB8AC3E}">
        <p14:creationId xmlns:p14="http://schemas.microsoft.com/office/powerpoint/2010/main" val="440543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2204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341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8072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650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19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30056" y="5502442"/>
            <a:ext cx="12192000" cy="1355558"/>
          </a:xfrm>
          <a:prstGeom prst="rect">
            <a:avLst/>
          </a:prstGeom>
          <a:solidFill>
            <a:srgbClr val="53C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850" y="5972198"/>
            <a:ext cx="1511610" cy="679268"/>
          </a:xfrm>
          <a:prstGeom prst="rect">
            <a:avLst/>
          </a:prstGeom>
        </p:spPr>
      </p:pic>
    </p:spTree>
    <p:extLst>
      <p:ext uri="{BB962C8B-B14F-4D97-AF65-F5344CB8AC3E}">
        <p14:creationId xmlns:p14="http://schemas.microsoft.com/office/powerpoint/2010/main" val="2572771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463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25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p>
            <a:fld id="{5894802A-E210-47F0-ADDA-D11043F2EF18}" type="datetimeFigureOut">
              <a:rPr lang="en-US" smtClean="0"/>
              <a:t>7/10/19</a:t>
            </a:fld>
            <a:endParaRPr lang="en-US"/>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endParaRPr lang="en-US"/>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p>
            <a:fld id="{C29BB42C-B35C-488D-9469-98925DFEAAA8}" type="slidenum">
              <a:rPr lang="en-US" smtClean="0"/>
              <a:t>‹#›</a:t>
            </a:fld>
            <a:endParaRPr lang="en-US"/>
          </a:p>
        </p:txBody>
      </p:sp>
    </p:spTree>
    <p:extLst>
      <p:ext uri="{BB962C8B-B14F-4D97-AF65-F5344CB8AC3E}">
        <p14:creationId xmlns:p14="http://schemas.microsoft.com/office/powerpoint/2010/main" val="3508540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5795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p>
            <a:fld id="{21395DB6-ABC2-4076-988F-D944CD41BFBE}" type="datetimeFigureOut">
              <a:rPr lang="en-US" smtClean="0"/>
              <a:t>7/10/19</a:t>
            </a:fld>
            <a:endParaRPr lang="en-US"/>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p>
            <a:fld id="{36700C84-5BDA-4178-842E-290D25B2E907}" type="slidenum">
              <a:rPr lang="en-US" smtClean="0"/>
              <a:t>‹#›</a:t>
            </a:fld>
            <a:endParaRPr lang="en-US"/>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p>
            <a:endParaRPr lang="en-US"/>
          </a:p>
        </p:txBody>
      </p:sp>
    </p:spTree>
    <p:extLst>
      <p:ext uri="{BB962C8B-B14F-4D97-AF65-F5344CB8AC3E}">
        <p14:creationId xmlns:p14="http://schemas.microsoft.com/office/powerpoint/2010/main" val="2175145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32848" y="1122363"/>
            <a:ext cx="7469946" cy="2387600"/>
          </a:xfrm>
          <a:prstGeom prst="rect">
            <a:avLst/>
          </a:prstGeo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4332848" y="3602038"/>
            <a:ext cx="7469946"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6981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6068" y="393261"/>
            <a:ext cx="676773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86068" y="1825625"/>
            <a:ext cx="6767732"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72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00134" y="1709738"/>
            <a:ext cx="6747315" cy="2852737"/>
          </a:xfrm>
          <a:prstGeom prst="rect">
            <a:avLst/>
          </a:prstGeo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4600134" y="4589463"/>
            <a:ext cx="6747316"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9410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40" y="393261"/>
            <a:ext cx="714756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17255" y="1825625"/>
            <a:ext cx="6936545"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2489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0" y="365125"/>
            <a:ext cx="6783388" cy="1325563"/>
          </a:xfrm>
          <a:prstGeom prst="rect">
            <a:avLst/>
          </a:prstGeom>
        </p:spPr>
        <p:txBody>
          <a:bodyPr/>
          <a:lstStyle/>
          <a:p>
            <a:r>
              <a:rPr lang="en-US"/>
              <a:t>Click to edit Master title style</a:t>
            </a:r>
          </a:p>
        </p:txBody>
      </p:sp>
      <p:sp>
        <p:nvSpPr>
          <p:cNvPr id="5" name="Text Placeholder 4"/>
          <p:cNvSpPr>
            <a:spLocks noGrp="1"/>
          </p:cNvSpPr>
          <p:nvPr>
            <p:ph type="body" sz="quarter" idx="3"/>
          </p:nvPr>
        </p:nvSpPr>
        <p:spPr>
          <a:xfrm>
            <a:off x="4572000" y="1681163"/>
            <a:ext cx="67833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505075"/>
            <a:ext cx="67833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912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92504" y="1674055"/>
            <a:ext cx="6261295" cy="3010487"/>
          </a:xfrm>
          <a:prstGeom prst="rect">
            <a:avLst/>
          </a:prstGeom>
        </p:spPr>
        <p:txBody>
          <a:bodyPr>
            <a:normAutofit/>
          </a:bodyPr>
          <a:lstStyle>
            <a:lvl1pPr algn="ctr">
              <a:defRPr sz="5400" b="0" i="1">
                <a:latin typeface="Calibri" charset="0"/>
                <a:ea typeface="Calibri" charset="0"/>
                <a:cs typeface="Calibri" charset="0"/>
              </a:defRPr>
            </a:lvl1pPr>
          </a:lstStyle>
          <a:p>
            <a:r>
              <a:rPr lang="en-US"/>
              <a:t>Click to edit Master title style</a:t>
            </a:r>
          </a:p>
        </p:txBody>
      </p:sp>
      <p:sp>
        <p:nvSpPr>
          <p:cNvPr id="6" name="Picture Placeholder 7"/>
          <p:cNvSpPr>
            <a:spLocks noGrp="1"/>
          </p:cNvSpPr>
          <p:nvPr>
            <p:ph type="pic" sz="quarter" idx="10"/>
          </p:nvPr>
        </p:nvSpPr>
        <p:spPr>
          <a:xfrm>
            <a:off x="-32605" y="-11660"/>
            <a:ext cx="4388470" cy="68840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 name="connsiteX0" fmla="*/ 0 w 14732"/>
              <a:gd name="connsiteY0" fmla="*/ 0 h 10017"/>
              <a:gd name="connsiteX1" fmla="*/ 11694 w 14732"/>
              <a:gd name="connsiteY1" fmla="*/ 17 h 10017"/>
              <a:gd name="connsiteX2" fmla="*/ 14732 w 14732"/>
              <a:gd name="connsiteY2" fmla="*/ 10017 h 10017"/>
              <a:gd name="connsiteX3" fmla="*/ 1694 w 14732"/>
              <a:gd name="connsiteY3" fmla="*/ 10017 h 10017"/>
              <a:gd name="connsiteX4" fmla="*/ 0 w 14732"/>
              <a:gd name="connsiteY4" fmla="*/ 0 h 10017"/>
              <a:gd name="connsiteX0" fmla="*/ 0 w 14732"/>
              <a:gd name="connsiteY0" fmla="*/ 2 h 10019"/>
              <a:gd name="connsiteX1" fmla="*/ 14604 w 14732"/>
              <a:gd name="connsiteY1" fmla="*/ 0 h 10019"/>
              <a:gd name="connsiteX2" fmla="*/ 14732 w 14732"/>
              <a:gd name="connsiteY2" fmla="*/ 10019 h 10019"/>
              <a:gd name="connsiteX3" fmla="*/ 1694 w 14732"/>
              <a:gd name="connsiteY3" fmla="*/ 10019 h 10019"/>
              <a:gd name="connsiteX4" fmla="*/ 0 w 14732"/>
              <a:gd name="connsiteY4" fmla="*/ 2 h 10019"/>
              <a:gd name="connsiteX0" fmla="*/ 0 w 14744"/>
              <a:gd name="connsiteY0" fmla="*/ 21 h 10038"/>
              <a:gd name="connsiteX1" fmla="*/ 14732 w 14744"/>
              <a:gd name="connsiteY1" fmla="*/ 0 h 10038"/>
              <a:gd name="connsiteX2" fmla="*/ 14732 w 14744"/>
              <a:gd name="connsiteY2" fmla="*/ 10038 h 10038"/>
              <a:gd name="connsiteX3" fmla="*/ 1694 w 14744"/>
              <a:gd name="connsiteY3" fmla="*/ 10038 h 10038"/>
              <a:gd name="connsiteX4" fmla="*/ 0 w 14744"/>
              <a:gd name="connsiteY4" fmla="*/ 21 h 10038"/>
              <a:gd name="connsiteX0" fmla="*/ 0 w 14744"/>
              <a:gd name="connsiteY0" fmla="*/ 21 h 10038"/>
              <a:gd name="connsiteX1" fmla="*/ 14732 w 14744"/>
              <a:gd name="connsiteY1" fmla="*/ 0 h 10038"/>
              <a:gd name="connsiteX2" fmla="*/ 14732 w 14744"/>
              <a:gd name="connsiteY2" fmla="*/ 10038 h 10038"/>
              <a:gd name="connsiteX3" fmla="*/ 68 w 14744"/>
              <a:gd name="connsiteY3" fmla="*/ 10038 h 10038"/>
              <a:gd name="connsiteX4" fmla="*/ 0 w 14744"/>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 h="10038">
                <a:moveTo>
                  <a:pt x="0" y="21"/>
                </a:moveTo>
                <a:lnTo>
                  <a:pt x="13020" y="0"/>
                </a:lnTo>
                <a:cubicBezTo>
                  <a:pt x="13534" y="3377"/>
                  <a:pt x="14200" y="6629"/>
                  <a:pt x="14786" y="10030"/>
                </a:cubicBezTo>
                <a:lnTo>
                  <a:pt x="68" y="10038"/>
                </a:lnTo>
                <a:cubicBezTo>
                  <a:pt x="45" y="6699"/>
                  <a:pt x="23" y="3360"/>
                  <a:pt x="0" y="21"/>
                </a:cubicBezTo>
                <a:close/>
              </a:path>
            </a:pathLst>
          </a:custGeom>
        </p:spPr>
        <p:txBody>
          <a:bodyPr/>
          <a:lstStyle/>
          <a:p>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1356990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rot="10800000">
            <a:off x="-16510" y="-35560"/>
            <a:ext cx="4221480" cy="69049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21480"/>
              <a:gd name="connsiteY0" fmla="*/ 0 h 6904990"/>
              <a:gd name="connsiteX1" fmla="*/ 502920 w 4221480"/>
              <a:gd name="connsiteY1" fmla="*/ 6892290 h 6904990"/>
              <a:gd name="connsiteX2" fmla="*/ 4221480 w 4221480"/>
              <a:gd name="connsiteY2" fmla="*/ 6904990 h 6904990"/>
              <a:gd name="connsiteX3" fmla="*/ 4210050 w 4221480"/>
              <a:gd name="connsiteY3" fmla="*/ 11430 h 6904990"/>
              <a:gd name="connsiteX4" fmla="*/ 0 w 4221480"/>
              <a:gd name="connsiteY4" fmla="*/ 0 h 690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480" h="6904990">
                <a:moveTo>
                  <a:pt x="0" y="0"/>
                </a:moveTo>
                <a:lnTo>
                  <a:pt x="502920" y="6892290"/>
                </a:lnTo>
                <a:lnTo>
                  <a:pt x="4221480" y="6904990"/>
                </a:lnTo>
                <a:lnTo>
                  <a:pt x="42100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662313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8246" y="1544394"/>
            <a:ext cx="8282354" cy="2387600"/>
          </a:xfrm>
        </p:spPr>
        <p:txBody>
          <a:bodyPr anchor="b">
            <a:normAutofit/>
          </a:bodyPr>
          <a:lstStyle>
            <a:lvl1pPr algn="l">
              <a:defRPr sz="5400" b="1"/>
            </a:lvl1pPr>
          </a:lstStyle>
          <a:p>
            <a:r>
              <a:rPr lang="en-US"/>
              <a:t>Click to edit Master title style</a:t>
            </a:r>
          </a:p>
        </p:txBody>
      </p:sp>
      <p:sp>
        <p:nvSpPr>
          <p:cNvPr id="3" name="Subtitle 2"/>
          <p:cNvSpPr>
            <a:spLocks noGrp="1"/>
          </p:cNvSpPr>
          <p:nvPr>
            <p:ph type="subTitle" idx="1"/>
          </p:nvPr>
        </p:nvSpPr>
        <p:spPr>
          <a:xfrm>
            <a:off x="328246" y="4024069"/>
            <a:ext cx="8282354" cy="1655762"/>
          </a:xfrm>
        </p:spPr>
        <p:txBody>
          <a:bodyPr/>
          <a:lstStyle>
            <a:lvl1pPr marL="0" indent="0" algn="l">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spTree>
    <p:extLst>
      <p:ext uri="{BB962C8B-B14F-4D97-AF65-F5344CB8AC3E}">
        <p14:creationId xmlns:p14="http://schemas.microsoft.com/office/powerpoint/2010/main" val="23038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0552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386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15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30056" y="5502442"/>
            <a:ext cx="12192000" cy="1355558"/>
          </a:xfrm>
          <a:prstGeom prst="rect">
            <a:avLst/>
          </a:prstGeom>
          <a:solidFill>
            <a:srgbClr val="53C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850" y="5972198"/>
            <a:ext cx="1511610" cy="679268"/>
          </a:xfrm>
          <a:prstGeom prst="rect">
            <a:avLst/>
          </a:prstGeom>
        </p:spPr>
      </p:pic>
    </p:spTree>
    <p:extLst>
      <p:ext uri="{BB962C8B-B14F-4D97-AF65-F5344CB8AC3E}">
        <p14:creationId xmlns:p14="http://schemas.microsoft.com/office/powerpoint/2010/main" val="1179801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487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44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p>
            <a:fld id="{5894802A-E210-47F0-ADDA-D11043F2EF18}" type="datetimeFigureOut">
              <a:rPr lang="en-US" smtClean="0"/>
              <a:t>7/10/19</a:t>
            </a:fld>
            <a:endParaRPr lang="en-US"/>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endParaRPr lang="en-US"/>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p>
            <a:fld id="{C29BB42C-B35C-488D-9469-98925DFEAAA8}" type="slidenum">
              <a:rPr lang="en-US" smtClean="0"/>
              <a:t>‹#›</a:t>
            </a:fld>
            <a:endParaRPr lang="en-US"/>
          </a:p>
        </p:txBody>
      </p:sp>
    </p:spTree>
    <p:extLst>
      <p:ext uri="{BB962C8B-B14F-4D97-AF65-F5344CB8AC3E}">
        <p14:creationId xmlns:p14="http://schemas.microsoft.com/office/powerpoint/2010/main" val="41213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2.emf"/><Relationship Id="rId4" Type="http://schemas.openxmlformats.org/officeDocument/2006/relationships/slideLayout" Target="../slideLayouts/slideLayout24.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28.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2">
            <a:extLst>
              <a:ext uri="{28A0092B-C50C-407E-A947-70E740481C1C}">
                <a14:useLocalDpi xmlns:a14="http://schemas.microsoft.com/office/drawing/2010/main" val="0"/>
              </a:ext>
            </a:extLst>
          </a:blip>
          <a:srcRect r="21677"/>
          <a:stretch/>
        </p:blipFill>
        <p:spPr>
          <a:xfrm>
            <a:off x="2645923" y="0"/>
            <a:ext cx="9546077" cy="6858000"/>
          </a:xfrm>
          <a:prstGeom prst="rect">
            <a:avLst/>
          </a:prstGeom>
        </p:spPr>
      </p:pic>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0174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2" r:id="rId8"/>
    <p:sldLayoutId id="2147483684" r:id="rId9"/>
    <p:sldLayoutId id="2147483685" r:id="rId10"/>
  </p:sldLayoutIdLst>
  <p:txStyles>
    <p:titleStyle>
      <a:lvl1pPr algn="l" defTabSz="914400" rtl="0" eaLnBrk="1" latinLnBrk="0" hangingPunct="1">
        <a:lnSpc>
          <a:spcPct val="90000"/>
        </a:lnSpc>
        <a:spcBef>
          <a:spcPct val="0"/>
        </a:spcBef>
        <a:buNone/>
        <a:defRPr sz="4400" b="1" kern="1200">
          <a:solidFill>
            <a:srgbClr val="C00000"/>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2">
            <a:extLst>
              <a:ext uri="{28A0092B-C50C-407E-A947-70E740481C1C}">
                <a14:useLocalDpi xmlns:a14="http://schemas.microsoft.com/office/drawing/2010/main" val="0"/>
              </a:ext>
            </a:extLst>
          </a:blip>
          <a:srcRect r="21677"/>
          <a:stretch/>
        </p:blipFill>
        <p:spPr>
          <a:xfrm>
            <a:off x="2645923" y="0"/>
            <a:ext cx="9546077" cy="6858000"/>
          </a:xfrm>
          <a:prstGeom prst="rect">
            <a:avLst/>
          </a:prstGeom>
        </p:spPr>
      </p:pic>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844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b="1" kern="1200">
          <a:solidFill>
            <a:srgbClr val="C00000"/>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948" y="0"/>
            <a:ext cx="12188052" cy="6858000"/>
          </a:xfrm>
          <a:prstGeom prst="rect">
            <a:avLst/>
          </a:prstGeom>
        </p:spPr>
      </p:pic>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
        <p:nvSpPr>
          <p:cNvPr id="10" name="Title Placeholder 1"/>
          <p:cNvSpPr>
            <a:spLocks noGrp="1"/>
          </p:cNvSpPr>
          <p:nvPr>
            <p:ph type="title"/>
          </p:nvPr>
        </p:nvSpPr>
        <p:spPr>
          <a:xfrm>
            <a:off x="4501661" y="548005"/>
            <a:ext cx="7006883"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39680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48" y="0"/>
            <a:ext cx="12188052" cy="68580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
        <p:nvSpPr>
          <p:cNvPr id="2" name="Title Placeholder 1"/>
          <p:cNvSpPr>
            <a:spLocks noGrp="1"/>
          </p:cNvSpPr>
          <p:nvPr>
            <p:ph type="title"/>
          </p:nvPr>
        </p:nvSpPr>
        <p:spPr>
          <a:xfrm>
            <a:off x="838200" y="365125"/>
            <a:ext cx="770088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7700889" cy="37592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reeform 1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90">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14960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amp;ehk=c5BNdceruqxHfLvcWYPjUw&amp;r=0&amp;pid=OfficeInsert"/><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swfoundation.org/Our-Work/NASW-Social-Workers-Pioneers/NASW-Social-Workers-Pioneers-Listing.aspx?id=454"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internationalrivers.org/blogs/435/our-father-river-update-from-china-s-nu-river"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xaal66.blogspot.com/2015/11/asteroida-i-polski-czelabinsk.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research.blogs.lincoln.ac.uk/2012/01/18/easy-steps-to-maximise-your-chances-to-create-impact/" TargetMode="External"/><Relationship Id="rId5" Type="http://schemas.openxmlformats.org/officeDocument/2006/relationships/image" Target="../media/image37.png"/><Relationship Id="rId4" Type="http://schemas.openxmlformats.org/officeDocument/2006/relationships/hyperlink" Target="https://creativecommons.org/licenses/by-nc-sa/3.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nciph.sph.unc.edu/cetac/phswcompetencies_may05.pd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https://tdi.dartmouth.edu/education/degree-programs/masters-in-public-health/mph-competencies"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hyperlink" Target="mailto:https://tdi.dartmouth.edu/education/degree-programs/masters-in-public-health/mph-competenci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hyperlink" Target="https://www.apha.org/apha-communities/member-sections/public-health-social-work"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astphsw.org/"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mailto:bjruth@bu.edu" TargetMode="Externa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hyperlink" Target="mailto:madi@bu.edu"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https://ciswh.org/project/bu-alp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s://www.bu.edu/sph/2016/07/10/social-welfare-and-the-utility-of-promoting-health/" TargetMode="External"/><Relationship Id="rId2" Type="http://schemas.openxmlformats.org/officeDocument/2006/relationships/hyperlink" Target="https://doi.org/10.2105/AJPH.2009.185652" TargetMode="External"/><Relationship Id="rId1" Type="http://schemas.openxmlformats.org/officeDocument/2006/relationships/slideLayout" Target="../slideLayouts/slideLayout2.xml"/><Relationship Id="rId4" Type="http://schemas.openxmlformats.org/officeDocument/2006/relationships/hyperlink" Target="https://doi.org/10.2105/AJPH.2017.304005"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bjruth@bu.edu" TargetMode="External"/><Relationship Id="rId7" Type="http://schemas.openxmlformats.org/officeDocument/2006/relationships/hyperlink" Target="mailto:jamiewyatt1@gmail.com" TargetMode="External"/><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hyperlink" Target="mailto:nschoud@bu.edu" TargetMode="External"/><Relationship Id="rId5" Type="http://schemas.openxmlformats.org/officeDocument/2006/relationships/hyperlink" Target="mailto:alexis_marbach@abtassoc.com" TargetMode="External"/><Relationship Id="rId4" Type="http://schemas.openxmlformats.org/officeDocument/2006/relationships/hyperlink" Target="mailto:madi@bu.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94" y="5972198"/>
            <a:ext cx="1511610" cy="679268"/>
          </a:xfrm>
          <a:prstGeom prst="rect">
            <a:avLst/>
          </a:prstGeom>
        </p:spPr>
      </p:pic>
      <p:sp>
        <p:nvSpPr>
          <p:cNvPr id="6" name="Title 5"/>
          <p:cNvSpPr>
            <a:spLocks noGrp="1"/>
          </p:cNvSpPr>
          <p:nvPr>
            <p:ph type="ctrTitle"/>
          </p:nvPr>
        </p:nvSpPr>
        <p:spPr>
          <a:xfrm>
            <a:off x="328246" y="1344102"/>
            <a:ext cx="7990254" cy="2387600"/>
          </a:xfrm>
        </p:spPr>
        <p:txBody>
          <a:bodyPr>
            <a:normAutofit/>
          </a:bodyPr>
          <a:lstStyle/>
          <a:p>
            <a:r>
              <a:rPr lang="en-US" sz="4800" dirty="0">
                <a:latin typeface="+mj-lt"/>
              </a:rPr>
              <a:t>Public Health Social Work 101</a:t>
            </a:r>
          </a:p>
        </p:txBody>
      </p:sp>
      <p:sp>
        <p:nvSpPr>
          <p:cNvPr id="8" name="Subtitle 7"/>
          <p:cNvSpPr>
            <a:spLocks noGrp="1"/>
          </p:cNvSpPr>
          <p:nvPr>
            <p:ph type="subTitle" idx="1"/>
          </p:nvPr>
        </p:nvSpPr>
        <p:spPr/>
        <p:txBody>
          <a:bodyPr>
            <a:normAutofit/>
          </a:bodyPr>
          <a:lstStyle/>
          <a:p>
            <a:r>
              <a:rPr lang="en-US" dirty="0">
                <a:latin typeface="Calibri Light" charset="0"/>
                <a:ea typeface="Calibri Light" charset="0"/>
                <a:cs typeface="Calibri Light" charset="0"/>
              </a:rPr>
              <a:t>Betty J. Ruth, Principal Investigator</a:t>
            </a:r>
          </a:p>
          <a:p>
            <a:r>
              <a:rPr lang="en-US" dirty="0">
                <a:latin typeface="Calibri Light" charset="0"/>
                <a:ea typeface="Calibri Light" charset="0"/>
                <a:cs typeface="Calibri Light" charset="0"/>
              </a:rPr>
              <a:t>Madi </a:t>
            </a:r>
            <a:r>
              <a:rPr lang="en-US" dirty="0" err="1">
                <a:latin typeface="Calibri Light" charset="0"/>
                <a:ea typeface="Calibri Light" charset="0"/>
                <a:cs typeface="Calibri Light" charset="0"/>
              </a:rPr>
              <a:t>Wachman</a:t>
            </a:r>
            <a:r>
              <a:rPr lang="en-US" dirty="0">
                <a:latin typeface="Calibri Light" charset="0"/>
                <a:ea typeface="Calibri Light" charset="0"/>
                <a:cs typeface="Calibri Light" charset="0"/>
              </a:rPr>
              <a:t>, Co-Principal Investigator </a:t>
            </a:r>
          </a:p>
          <a:p>
            <a:r>
              <a:rPr lang="en-US" dirty="0">
                <a:latin typeface="Calibri Light" charset="0"/>
                <a:ea typeface="Calibri Light" charset="0"/>
                <a:cs typeface="Calibri Light" charset="0"/>
              </a:rPr>
              <a:t>Advancing Leadership in Public Health Social Work Education </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p:txBody>
      </p:sp>
    </p:spTree>
    <p:extLst>
      <p:ext uri="{BB962C8B-B14F-4D97-AF65-F5344CB8AC3E}">
        <p14:creationId xmlns:p14="http://schemas.microsoft.com/office/powerpoint/2010/main" val="415772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CDEA-46D6-4848-9483-14A99D43391D}"/>
              </a:ext>
            </a:extLst>
          </p:cNvPr>
          <p:cNvSpPr>
            <a:spLocks noGrp="1"/>
          </p:cNvSpPr>
          <p:nvPr>
            <p:ph type="title"/>
          </p:nvPr>
        </p:nvSpPr>
        <p:spPr>
          <a:xfrm>
            <a:off x="407963" y="282000"/>
            <a:ext cx="8580393" cy="1325563"/>
          </a:xfrm>
        </p:spPr>
        <p:txBody>
          <a:bodyPr>
            <a:normAutofit/>
          </a:bodyPr>
          <a:lstStyle/>
          <a:p>
            <a:r>
              <a:rPr lang="en-US" dirty="0"/>
              <a:t>The American Health Care Paradox: World’s Most Expensive System…</a:t>
            </a:r>
          </a:p>
        </p:txBody>
      </p:sp>
      <p:pic>
        <p:nvPicPr>
          <p:cNvPr id="4" name="Picture 2" descr="Image result for KFF health expenditures 2017 OECD">
            <a:extLst>
              <a:ext uri="{FF2B5EF4-FFF2-40B4-BE49-F238E27FC236}">
                <a16:creationId xmlns:a16="http://schemas.microsoft.com/office/drawing/2014/main" id="{9212AB67-CEC5-4D3E-8997-E73177B76FA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49068" y="1607563"/>
            <a:ext cx="6839288" cy="515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568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4945" y="1297891"/>
            <a:ext cx="8524436" cy="4262218"/>
          </a:xfrm>
          <a:prstGeom prst="rect">
            <a:avLst/>
          </a:prstGeom>
        </p:spPr>
      </p:pic>
      <p:sp>
        <p:nvSpPr>
          <p:cNvPr id="2" name="Title 1">
            <a:extLst>
              <a:ext uri="{FF2B5EF4-FFF2-40B4-BE49-F238E27FC236}">
                <a16:creationId xmlns:a16="http://schemas.microsoft.com/office/drawing/2014/main" id="{9CBD1B12-8C8D-4B64-9F14-C52D4E44BB74}"/>
              </a:ext>
            </a:extLst>
          </p:cNvPr>
          <p:cNvSpPr>
            <a:spLocks noGrp="1"/>
          </p:cNvSpPr>
          <p:nvPr>
            <p:ph type="title"/>
          </p:nvPr>
        </p:nvSpPr>
        <p:spPr>
          <a:xfrm>
            <a:off x="504945" y="187619"/>
            <a:ext cx="9581164" cy="1325563"/>
          </a:xfrm>
        </p:spPr>
        <p:txBody>
          <a:bodyPr>
            <a:normAutofit/>
          </a:bodyPr>
          <a:lstStyle/>
          <a:p>
            <a:r>
              <a:rPr lang="en-US" sz="4000" dirty="0"/>
              <a:t>…with the Worst Comparative Outcomes</a:t>
            </a:r>
          </a:p>
        </p:txBody>
      </p:sp>
      <p:pic>
        <p:nvPicPr>
          <p:cNvPr id="5" name="Picture 4">
            <a:extLst>
              <a:ext uri="{FF2B5EF4-FFF2-40B4-BE49-F238E27FC236}">
                <a16:creationId xmlns:a16="http://schemas.microsoft.com/office/drawing/2014/main" id="{35ACA8D5-AF6F-4F0F-ADD9-2E09CDD4BFBD}"/>
              </a:ext>
            </a:extLst>
          </p:cNvPr>
          <p:cNvPicPr>
            <a:picLocks noChangeAspect="1"/>
          </p:cNvPicPr>
          <p:nvPr/>
        </p:nvPicPr>
        <p:blipFill>
          <a:blip r:embed="rId4"/>
          <a:stretch>
            <a:fillRect/>
          </a:stretch>
        </p:blipFill>
        <p:spPr>
          <a:xfrm>
            <a:off x="6206753" y="4109771"/>
            <a:ext cx="4121253" cy="1042506"/>
          </a:xfrm>
          <a:prstGeom prst="rect">
            <a:avLst/>
          </a:prstGeom>
        </p:spPr>
      </p:pic>
      <p:sp>
        <p:nvSpPr>
          <p:cNvPr id="7" name="TextBox 6"/>
          <p:cNvSpPr txBox="1"/>
          <p:nvPr/>
        </p:nvSpPr>
        <p:spPr>
          <a:xfrm>
            <a:off x="1856509" y="6239494"/>
            <a:ext cx="8471497" cy="430887"/>
          </a:xfrm>
          <a:prstGeom prst="rect">
            <a:avLst/>
          </a:prstGeom>
          <a:noFill/>
        </p:spPr>
        <p:txBody>
          <a:bodyPr wrap="square" rtlCol="0">
            <a:spAutoFit/>
          </a:bodyPr>
          <a:lstStyle/>
          <a:p>
            <a:r>
              <a:rPr lang="en-US" sz="1100" dirty="0"/>
              <a:t>K. Davis, K. </a:t>
            </a:r>
            <a:r>
              <a:rPr lang="en-US" sz="1100" dirty="0" err="1"/>
              <a:t>Stremikis</a:t>
            </a:r>
            <a:r>
              <a:rPr lang="en-US" sz="1100" dirty="0"/>
              <a:t>, C. Schoen, and D. Squires, </a:t>
            </a:r>
            <a:r>
              <a:rPr lang="en-US" sz="1100" i="1" dirty="0"/>
              <a:t>Mirror, Mirror on the Wall, 2014 Update: How the U.S. Health Care System Compares Internationally,</a:t>
            </a:r>
            <a:r>
              <a:rPr lang="en-US" sz="1100" dirty="0"/>
              <a:t> The Commonwealth Fund, June 2014.</a:t>
            </a:r>
          </a:p>
        </p:txBody>
      </p:sp>
    </p:spTree>
    <p:extLst>
      <p:ext uri="{BB962C8B-B14F-4D97-AF65-F5344CB8AC3E}">
        <p14:creationId xmlns:p14="http://schemas.microsoft.com/office/powerpoint/2010/main" val="3081532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6279-BCC8-4A82-BC02-ED1EF11EB162}"/>
              </a:ext>
            </a:extLst>
          </p:cNvPr>
          <p:cNvSpPr>
            <a:spLocks noGrp="1"/>
          </p:cNvSpPr>
          <p:nvPr>
            <p:ph type="title"/>
          </p:nvPr>
        </p:nvSpPr>
        <p:spPr/>
        <p:txBody>
          <a:bodyPr/>
          <a:lstStyle/>
          <a:p>
            <a:r>
              <a:rPr lang="en-US" dirty="0"/>
              <a:t>Measures of Relative Poor Performance</a:t>
            </a:r>
          </a:p>
        </p:txBody>
      </p:sp>
      <p:pic>
        <p:nvPicPr>
          <p:cNvPr id="5" name="Picture 4"/>
          <p:cNvPicPr>
            <a:picLocks noChangeAspect="1"/>
          </p:cNvPicPr>
          <p:nvPr/>
        </p:nvPicPr>
        <p:blipFill>
          <a:blip r:embed="rId3"/>
          <a:stretch>
            <a:fillRect/>
          </a:stretch>
        </p:blipFill>
        <p:spPr>
          <a:xfrm>
            <a:off x="1988570" y="1517073"/>
            <a:ext cx="6844145" cy="5133109"/>
          </a:xfrm>
          <a:prstGeom prst="rect">
            <a:avLst/>
          </a:prstGeom>
        </p:spPr>
      </p:pic>
    </p:spTree>
    <p:extLst>
      <p:ext uri="{BB962C8B-B14F-4D97-AF65-F5344CB8AC3E}">
        <p14:creationId xmlns:p14="http://schemas.microsoft.com/office/powerpoint/2010/main" val="733514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219B-9088-4948-A3C6-93081919F897}"/>
              </a:ext>
            </a:extLst>
          </p:cNvPr>
          <p:cNvSpPr>
            <a:spLocks noGrp="1"/>
          </p:cNvSpPr>
          <p:nvPr>
            <p:ph type="title"/>
          </p:nvPr>
        </p:nvSpPr>
        <p:spPr/>
        <p:txBody>
          <a:bodyPr/>
          <a:lstStyle/>
          <a:p>
            <a:r>
              <a:rPr lang="en-US" dirty="0"/>
              <a:t>Example: Average Life Expectancy (ALE) </a:t>
            </a:r>
          </a:p>
        </p:txBody>
      </p:sp>
      <p:pic>
        <p:nvPicPr>
          <p:cNvPr id="4" name="Picture 4" descr="Image result for us health outcomes ranking life expectancy 2018">
            <a:extLst>
              <a:ext uri="{FF2B5EF4-FFF2-40B4-BE49-F238E27FC236}">
                <a16:creationId xmlns:a16="http://schemas.microsoft.com/office/drawing/2014/main" id="{73D00952-3E07-491B-99C7-375A50338F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59888" y="1591810"/>
            <a:ext cx="6385101" cy="490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04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EB01-E6BE-4F57-B9E3-D593C775DE1F}"/>
              </a:ext>
            </a:extLst>
          </p:cNvPr>
          <p:cNvSpPr>
            <a:spLocks noGrp="1"/>
          </p:cNvSpPr>
          <p:nvPr>
            <p:ph type="title"/>
          </p:nvPr>
        </p:nvSpPr>
        <p:spPr/>
        <p:txBody>
          <a:bodyPr/>
          <a:lstStyle/>
          <a:p>
            <a:r>
              <a:rPr lang="en-US" dirty="0"/>
              <a:t>Another View of ALE</a:t>
            </a:r>
          </a:p>
        </p:txBody>
      </p:sp>
      <p:pic>
        <p:nvPicPr>
          <p:cNvPr id="4" name="Content Placeholder 3">
            <a:extLst>
              <a:ext uri="{FF2B5EF4-FFF2-40B4-BE49-F238E27FC236}">
                <a16:creationId xmlns:a16="http://schemas.microsoft.com/office/drawing/2014/main" id="{6147508D-3F26-49C1-8148-E81C940465F3}"/>
              </a:ext>
            </a:extLst>
          </p:cNvPr>
          <p:cNvPicPr>
            <a:picLocks noChangeAspect="1"/>
          </p:cNvPicPr>
          <p:nvPr/>
        </p:nvPicPr>
        <p:blipFill>
          <a:blip r:embed="rId3"/>
          <a:stretch>
            <a:fillRect/>
          </a:stretch>
        </p:blipFill>
        <p:spPr>
          <a:xfrm>
            <a:off x="860005" y="1496291"/>
            <a:ext cx="9161465" cy="4347945"/>
          </a:xfrm>
          <a:prstGeom prst="rect">
            <a:avLst/>
          </a:prstGeom>
        </p:spPr>
      </p:pic>
    </p:spTree>
    <p:extLst>
      <p:ext uri="{BB962C8B-B14F-4D97-AF65-F5344CB8AC3E}">
        <p14:creationId xmlns:p14="http://schemas.microsoft.com/office/powerpoint/2010/main" val="1851882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0D54-8939-4B7F-8E06-69DBC8DFBF2D}"/>
              </a:ext>
            </a:extLst>
          </p:cNvPr>
          <p:cNvSpPr>
            <a:spLocks noGrp="1"/>
          </p:cNvSpPr>
          <p:nvPr>
            <p:ph type="title"/>
          </p:nvPr>
        </p:nvSpPr>
        <p:spPr/>
        <p:txBody>
          <a:bodyPr/>
          <a:lstStyle/>
          <a:p>
            <a:r>
              <a:rPr lang="en-US" dirty="0"/>
              <a:t>Example: Infant Mortality Rates </a:t>
            </a:r>
          </a:p>
        </p:txBody>
      </p:sp>
      <p:pic>
        <p:nvPicPr>
          <p:cNvPr id="4" name="Picture 4" descr="Image result for Infant mortality Rates OECD comparison">
            <a:extLst>
              <a:ext uri="{FF2B5EF4-FFF2-40B4-BE49-F238E27FC236}">
                <a16:creationId xmlns:a16="http://schemas.microsoft.com/office/drawing/2014/main" id="{A6863319-6AB6-4756-907A-973C987341C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7035" y="1446042"/>
            <a:ext cx="8392602" cy="452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187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D737-0D7B-444C-9318-A829DEA1EA67}"/>
              </a:ext>
            </a:extLst>
          </p:cNvPr>
          <p:cNvSpPr>
            <a:spLocks noGrp="1"/>
          </p:cNvSpPr>
          <p:nvPr>
            <p:ph type="title"/>
          </p:nvPr>
        </p:nvSpPr>
        <p:spPr/>
        <p:txBody>
          <a:bodyPr/>
          <a:lstStyle/>
          <a:p>
            <a:r>
              <a:rPr lang="en-US" dirty="0"/>
              <a:t>Example: Low Investment on Social Services </a:t>
            </a:r>
          </a:p>
        </p:txBody>
      </p:sp>
      <p:pic>
        <p:nvPicPr>
          <p:cNvPr id="4" name="Content Placeholder 3">
            <a:extLst>
              <a:ext uri="{FF2B5EF4-FFF2-40B4-BE49-F238E27FC236}">
                <a16:creationId xmlns:a16="http://schemas.microsoft.com/office/drawing/2014/main" id="{0BF7EA1C-0AF4-414B-B787-FF54ACEBCFB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48678" y="1690688"/>
            <a:ext cx="8199782" cy="4590841"/>
          </a:xfrm>
        </p:spPr>
      </p:pic>
    </p:spTree>
    <p:extLst>
      <p:ext uri="{BB962C8B-B14F-4D97-AF65-F5344CB8AC3E}">
        <p14:creationId xmlns:p14="http://schemas.microsoft.com/office/powerpoint/2010/main" val="336342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0200"/>
            <a:ext cx="8580393" cy="1325563"/>
          </a:xfrm>
        </p:spPr>
        <p:txBody>
          <a:bodyPr>
            <a:normAutofit/>
          </a:bodyPr>
          <a:lstStyle/>
          <a:p>
            <a:r>
              <a:rPr lang="en-US" dirty="0"/>
              <a:t>But Why? </a:t>
            </a:r>
          </a:p>
        </p:txBody>
      </p:sp>
      <p:sp>
        <p:nvSpPr>
          <p:cNvPr id="3" name="Content Placeholder 2"/>
          <p:cNvSpPr>
            <a:spLocks noGrp="1"/>
          </p:cNvSpPr>
          <p:nvPr>
            <p:ph idx="1"/>
          </p:nvPr>
        </p:nvSpPr>
        <p:spPr>
          <a:xfrm>
            <a:off x="407964" y="1605888"/>
            <a:ext cx="9802836" cy="4495655"/>
          </a:xfrm>
        </p:spPr>
        <p:txBody>
          <a:bodyPr>
            <a:normAutofit fontScale="92500" lnSpcReduction="10000"/>
          </a:bodyPr>
          <a:lstStyle/>
          <a:p>
            <a:pPr marL="0" indent="0">
              <a:buNone/>
            </a:pPr>
            <a:r>
              <a:rPr lang="en-US" dirty="0"/>
              <a:t>Current system is both </a:t>
            </a:r>
            <a:r>
              <a:rPr lang="en-US" i="1" dirty="0"/>
              <a:t>costly</a:t>
            </a:r>
            <a:r>
              <a:rPr lang="en-US" dirty="0"/>
              <a:t> and focused on </a:t>
            </a:r>
            <a:r>
              <a:rPr lang="en-US" i="1" dirty="0"/>
              <a:t>sickness</a:t>
            </a:r>
            <a:r>
              <a:rPr lang="en-US" dirty="0"/>
              <a:t> and </a:t>
            </a:r>
            <a:r>
              <a:rPr lang="en-US" i="1" dirty="0"/>
              <a:t>profit</a:t>
            </a:r>
          </a:p>
          <a:p>
            <a:r>
              <a:rPr lang="en-US" dirty="0"/>
              <a:t>Over-reliance on medical model: diagnostics, treatment interventions, individual focus and not on population health</a:t>
            </a:r>
          </a:p>
          <a:p>
            <a:r>
              <a:rPr lang="en-US" dirty="0"/>
              <a:t>Approximately 95% of national health budget spent treating diseases</a:t>
            </a:r>
          </a:p>
          <a:p>
            <a:r>
              <a:rPr lang="en-US" dirty="0"/>
              <a:t>Half of annual deaths associated with preventable conditions; only 5% of national health $ dedicated to prevention </a:t>
            </a:r>
            <a:r>
              <a:rPr lang="en-US" sz="1100" dirty="0"/>
              <a:t>(</a:t>
            </a:r>
            <a:r>
              <a:rPr lang="en-US" sz="1100" dirty="0" err="1"/>
              <a:t>Galea</a:t>
            </a:r>
            <a:r>
              <a:rPr lang="en-US" sz="1100" dirty="0"/>
              <a:t>, </a:t>
            </a:r>
            <a:r>
              <a:rPr lang="en-US" sz="1100" dirty="0" err="1"/>
              <a:t>et.al</a:t>
            </a:r>
            <a:r>
              <a:rPr lang="en-US" sz="1100" dirty="0"/>
              <a:t>, 2011)</a:t>
            </a:r>
          </a:p>
          <a:p>
            <a:r>
              <a:rPr lang="en-US" dirty="0"/>
              <a:t>Prevention and public health: logically and ethically compelling, but not priority in current system </a:t>
            </a:r>
            <a:r>
              <a:rPr lang="en-US" sz="1100" dirty="0"/>
              <a:t>(Woolf, 2007)</a:t>
            </a:r>
          </a:p>
          <a:p>
            <a:r>
              <a:rPr lang="en-US" dirty="0"/>
              <a:t>Incremental health reforms in profit-oriented system have limited effect, leaving many still without access to care until very sick</a:t>
            </a:r>
          </a:p>
          <a:p>
            <a:r>
              <a:rPr lang="en-US" dirty="0"/>
              <a:t>Lack of investment in social welfare and unmet social needs</a:t>
            </a:r>
          </a:p>
          <a:p>
            <a:endParaRPr lang="en-US" dirty="0"/>
          </a:p>
          <a:p>
            <a:endParaRPr lang="en-US" dirty="0"/>
          </a:p>
        </p:txBody>
      </p:sp>
      <p:pic>
        <p:nvPicPr>
          <p:cNvPr id="4" name="Picture 3">
            <a:extLst>
              <a:ext uri="{FF2B5EF4-FFF2-40B4-BE49-F238E27FC236}">
                <a16:creationId xmlns:a16="http://schemas.microsoft.com/office/drawing/2014/main" id="{4318EEA4-E197-4DAE-936B-DF97D9EB4AA6}"/>
              </a:ext>
            </a:extLst>
          </p:cNvPr>
          <p:cNvPicPr>
            <a:picLocks noChangeAspect="1"/>
          </p:cNvPicPr>
          <p:nvPr/>
        </p:nvPicPr>
        <p:blipFill>
          <a:blip r:embed="rId3"/>
          <a:stretch>
            <a:fillRect/>
          </a:stretch>
        </p:blipFill>
        <p:spPr>
          <a:xfrm>
            <a:off x="76200" y="114300"/>
            <a:ext cx="1905000" cy="1371600"/>
          </a:xfrm>
          <a:prstGeom prst="rect">
            <a:avLst/>
          </a:prstGeom>
        </p:spPr>
      </p:pic>
    </p:spTree>
    <p:extLst>
      <p:ext uri="{BB962C8B-B14F-4D97-AF65-F5344CB8AC3E}">
        <p14:creationId xmlns:p14="http://schemas.microsoft.com/office/powerpoint/2010/main" val="1243714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20AC-29D4-47EF-9AD4-2FC0D179291D}"/>
              </a:ext>
            </a:extLst>
          </p:cNvPr>
          <p:cNvSpPr>
            <a:spLocks noGrp="1"/>
          </p:cNvSpPr>
          <p:nvPr>
            <p:ph type="title"/>
          </p:nvPr>
        </p:nvSpPr>
        <p:spPr/>
        <p:txBody>
          <a:bodyPr/>
          <a:lstStyle/>
          <a:p>
            <a:r>
              <a:rPr lang="en-US" dirty="0"/>
              <a:t>2. Brief Review of Health Social Work </a:t>
            </a:r>
          </a:p>
        </p:txBody>
      </p:sp>
    </p:spTree>
    <p:extLst>
      <p:ext uri="{BB962C8B-B14F-4D97-AF65-F5344CB8AC3E}">
        <p14:creationId xmlns:p14="http://schemas.microsoft.com/office/powerpoint/2010/main" val="2173241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7350"/>
            <a:ext cx="8580393" cy="1325563"/>
          </a:xfrm>
        </p:spPr>
        <p:txBody>
          <a:bodyPr/>
          <a:lstStyle/>
          <a:p>
            <a:r>
              <a:rPr lang="en-US"/>
              <a:t>Social Work’s Role in Health</a:t>
            </a:r>
            <a:endParaRPr lang="en-US" dirty="0"/>
          </a:p>
        </p:txBody>
      </p:sp>
      <p:sp>
        <p:nvSpPr>
          <p:cNvPr id="3" name="Content Placeholder 2"/>
          <p:cNvSpPr>
            <a:spLocks noGrp="1"/>
          </p:cNvSpPr>
          <p:nvPr>
            <p:ph idx="1"/>
          </p:nvPr>
        </p:nvSpPr>
        <p:spPr>
          <a:xfrm>
            <a:off x="407963" y="1759126"/>
            <a:ext cx="10153629" cy="4575174"/>
          </a:xfrm>
        </p:spPr>
        <p:txBody>
          <a:bodyPr>
            <a:normAutofit fontScale="92500" lnSpcReduction="10000"/>
          </a:bodyPr>
          <a:lstStyle/>
          <a:p>
            <a:r>
              <a:rPr lang="en-US" dirty="0"/>
              <a:t>One of the fastest growing professions in US </a:t>
            </a:r>
            <a:r>
              <a:rPr lang="en-US" sz="1700" dirty="0"/>
              <a:t>(Bureau of Labor Statistics, 2010)</a:t>
            </a:r>
          </a:p>
          <a:p>
            <a:r>
              <a:rPr lang="en-US" dirty="0"/>
              <a:t>Social work is a health profession</a:t>
            </a:r>
          </a:p>
          <a:p>
            <a:pPr lvl="1"/>
            <a:r>
              <a:rPr lang="en-US" dirty="0"/>
              <a:t>Roughly half of nation’s 650k social workers practice directly in health (Stanhope et al., 2015)</a:t>
            </a:r>
          </a:p>
          <a:p>
            <a:pPr lvl="1"/>
            <a:r>
              <a:rPr lang="en-US" dirty="0"/>
              <a:t>Remaining social workers focus on social determinants of health—housing, education, child welfare, criminal justice</a:t>
            </a:r>
          </a:p>
          <a:p>
            <a:pPr lvl="1"/>
            <a:r>
              <a:rPr lang="en-US" dirty="0"/>
              <a:t>SW provides majority of social/mental/behavioral health services</a:t>
            </a:r>
          </a:p>
          <a:p>
            <a:r>
              <a:rPr lang="en-US" dirty="0"/>
              <a:t>Each day, half of 1% (roughly 1.6 million people) in “helping relationship” with social worker </a:t>
            </a:r>
            <a:r>
              <a:rPr lang="en-US" sz="1700" dirty="0"/>
              <a:t>(</a:t>
            </a:r>
            <a:r>
              <a:rPr lang="en-US" sz="1700" dirty="0" err="1"/>
              <a:t>Weissman</a:t>
            </a:r>
            <a:r>
              <a:rPr lang="en-US" sz="1700" dirty="0"/>
              <a:t>, et. al, 2006) </a:t>
            </a:r>
          </a:p>
          <a:p>
            <a:r>
              <a:rPr lang="en-US" dirty="0"/>
              <a:t>Concern over adequacy of SW workforce as population ages </a:t>
            </a:r>
            <a:r>
              <a:rPr lang="en-US" sz="1700" dirty="0"/>
              <a:t>(Whitaker, </a:t>
            </a:r>
            <a:r>
              <a:rPr lang="en-US" sz="1700" dirty="0" err="1"/>
              <a:t>Weismiller</a:t>
            </a:r>
            <a:r>
              <a:rPr lang="en-US" sz="1700" dirty="0"/>
              <a:t>, Clark, &amp; Wilson, 2006) </a:t>
            </a:r>
          </a:p>
          <a:p>
            <a:r>
              <a:rPr lang="en-US" dirty="0"/>
              <a:t>Number of US social workers: 650,000</a:t>
            </a:r>
          </a:p>
          <a:p>
            <a:endParaRPr lang="en-US" dirty="0"/>
          </a:p>
        </p:txBody>
      </p:sp>
      <p:pic>
        <p:nvPicPr>
          <p:cNvPr id="7" name="Picture 6">
            <a:extLst>
              <a:ext uri="{FF2B5EF4-FFF2-40B4-BE49-F238E27FC236}">
                <a16:creationId xmlns:a16="http://schemas.microsoft.com/office/drawing/2014/main" id="{430C20E0-B380-4D40-9722-D538376DE038}"/>
              </a:ext>
            </a:extLst>
          </p:cNvPr>
          <p:cNvPicPr>
            <a:picLocks noChangeAspect="1"/>
          </p:cNvPicPr>
          <p:nvPr/>
        </p:nvPicPr>
        <p:blipFill>
          <a:blip r:embed="rId3"/>
          <a:stretch>
            <a:fillRect/>
          </a:stretch>
        </p:blipFill>
        <p:spPr>
          <a:xfrm>
            <a:off x="139700" y="127000"/>
            <a:ext cx="1841500" cy="1473200"/>
          </a:xfrm>
          <a:prstGeom prst="rect">
            <a:avLst/>
          </a:prstGeom>
        </p:spPr>
      </p:pic>
    </p:spTree>
    <p:extLst>
      <p:ext uri="{BB962C8B-B14F-4D97-AF65-F5344CB8AC3E}">
        <p14:creationId xmlns:p14="http://schemas.microsoft.com/office/powerpoint/2010/main" val="49465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963" y="40271"/>
            <a:ext cx="7385841" cy="1325563"/>
          </a:xfrm>
        </p:spPr>
        <p:txBody>
          <a:bodyPr/>
          <a:lstStyle/>
          <a:p>
            <a:r>
              <a:rPr lang="en-US" dirty="0">
                <a:latin typeface="+mj-lt"/>
              </a:rPr>
              <a:t>Presentation Outline</a:t>
            </a:r>
            <a:endParaRPr lang="en-US" b="1" dirty="0">
              <a:latin typeface="+mj-lt"/>
            </a:endParaRPr>
          </a:p>
        </p:txBody>
      </p:sp>
      <p:sp>
        <p:nvSpPr>
          <p:cNvPr id="2" name="Content Placeholder 1"/>
          <p:cNvSpPr>
            <a:spLocks noGrp="1"/>
          </p:cNvSpPr>
          <p:nvPr>
            <p:ph idx="1"/>
          </p:nvPr>
        </p:nvSpPr>
        <p:spPr>
          <a:xfrm>
            <a:off x="1839200" y="1254607"/>
            <a:ext cx="8700463" cy="5567299"/>
          </a:xfrm>
        </p:spPr>
        <p:txBody>
          <a:bodyPr>
            <a:normAutofit/>
          </a:bodyPr>
          <a:lstStyle/>
          <a:p>
            <a:pPr marL="457200" indent="-457200">
              <a:buFont typeface="+mj-lt"/>
              <a:buAutoNum type="arabicPeriod"/>
            </a:pPr>
            <a:r>
              <a:rPr lang="en-US" sz="2200" dirty="0"/>
              <a:t>Defining health and current health landscape</a:t>
            </a:r>
          </a:p>
          <a:p>
            <a:pPr marL="457200" indent="-457200">
              <a:buFont typeface="+mj-lt"/>
              <a:buAutoNum type="arabicPeriod"/>
            </a:pPr>
            <a:r>
              <a:rPr lang="en-US" sz="2200" dirty="0"/>
              <a:t>Brief review of health social work </a:t>
            </a:r>
          </a:p>
          <a:p>
            <a:pPr marL="457200" indent="-457200">
              <a:buFont typeface="+mj-lt"/>
              <a:buAutoNum type="arabicPeriod"/>
            </a:pPr>
            <a:r>
              <a:rPr lang="en-US" sz="2200" dirty="0"/>
              <a:t>PHSW: History, definitions, and roles </a:t>
            </a:r>
          </a:p>
          <a:p>
            <a:pPr marL="457200" indent="-457200">
              <a:buFont typeface="+mj-lt"/>
              <a:buAutoNum type="arabicPeriod"/>
            </a:pPr>
            <a:r>
              <a:rPr lang="en-US" sz="2200" dirty="0"/>
              <a:t>PHSW: Reclaiming for greater health impact </a:t>
            </a:r>
          </a:p>
          <a:p>
            <a:pPr lvl="1"/>
            <a:r>
              <a:rPr lang="en-US" sz="2200" dirty="0"/>
              <a:t>Deliberately link public health and social work</a:t>
            </a:r>
          </a:p>
          <a:p>
            <a:pPr lvl="1"/>
            <a:r>
              <a:rPr lang="en-US" sz="2200" dirty="0"/>
              <a:t>Reclaim and conceptualize </a:t>
            </a:r>
          </a:p>
          <a:p>
            <a:pPr lvl="1"/>
            <a:r>
              <a:rPr lang="en-US" sz="2200" dirty="0"/>
              <a:t>Illuminate the PHSW approach’s contribution to SW impact on health </a:t>
            </a:r>
          </a:p>
          <a:p>
            <a:pPr marL="457200" indent="-457200">
              <a:buFont typeface="+mj-lt"/>
              <a:buAutoNum type="arabicPeriod"/>
            </a:pPr>
            <a:r>
              <a:rPr lang="en-US" sz="2200" dirty="0"/>
              <a:t>PHSW in Action</a:t>
            </a:r>
          </a:p>
          <a:p>
            <a:pPr lvl="1"/>
            <a:r>
              <a:rPr lang="en-US" sz="2200" dirty="0"/>
              <a:t>Applying PHSW to various Issues and settings </a:t>
            </a:r>
          </a:p>
          <a:p>
            <a:pPr lvl="1"/>
            <a:r>
              <a:rPr lang="en-US" sz="2200" dirty="0"/>
              <a:t>Using  PH, SW and PHSW competencies </a:t>
            </a:r>
          </a:p>
          <a:p>
            <a:pPr lvl="1"/>
            <a:r>
              <a:rPr lang="en-US" sz="2200" dirty="0"/>
              <a:t>Profiles of PHSW </a:t>
            </a:r>
          </a:p>
          <a:p>
            <a:pPr marL="457200" indent="-457200">
              <a:buFont typeface="+mj-lt"/>
              <a:buAutoNum type="arabicPeriod"/>
            </a:pPr>
            <a:r>
              <a:rPr lang="en-US" sz="2200" dirty="0"/>
              <a:t>PHSW Resources </a:t>
            </a:r>
          </a:p>
          <a:p>
            <a:pPr lvl="1"/>
            <a:r>
              <a:rPr lang="en-US" sz="2200" dirty="0"/>
              <a:t>Learning more about PHSW and the ALPS project </a:t>
            </a:r>
          </a:p>
          <a:p>
            <a:pPr marL="0" indent="0">
              <a:buNone/>
            </a:pPr>
            <a:endParaRPr lang="en-US" dirty="0"/>
          </a:p>
        </p:txBody>
      </p:sp>
    </p:spTree>
    <p:extLst>
      <p:ext uri="{BB962C8B-B14F-4D97-AF65-F5344CB8AC3E}">
        <p14:creationId xmlns:p14="http://schemas.microsoft.com/office/powerpoint/2010/main" val="493436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Many Types of Health Social Work (HSW)  </a:t>
            </a:r>
          </a:p>
        </p:txBody>
      </p:sp>
      <p:sp>
        <p:nvSpPr>
          <p:cNvPr id="3" name="Content Placeholder 2"/>
          <p:cNvSpPr>
            <a:spLocks noGrp="1"/>
          </p:cNvSpPr>
          <p:nvPr>
            <p:ph idx="1"/>
          </p:nvPr>
        </p:nvSpPr>
        <p:spPr/>
        <p:txBody>
          <a:bodyPr>
            <a:normAutofit/>
          </a:bodyPr>
          <a:lstStyle/>
          <a:p>
            <a:r>
              <a:rPr lang="en-US" sz="3200" dirty="0"/>
              <a:t>Hospital&gt;medical&gt;health care SW</a:t>
            </a:r>
          </a:p>
          <a:p>
            <a:r>
              <a:rPr lang="en-US" sz="3200" dirty="0"/>
              <a:t>Disease-specific, e.g.: oncology, nephrology SW</a:t>
            </a:r>
          </a:p>
          <a:p>
            <a:r>
              <a:rPr lang="en-US" sz="3200" dirty="0"/>
              <a:t>Site-specific: e.g. NICU SW</a:t>
            </a:r>
          </a:p>
          <a:p>
            <a:r>
              <a:rPr lang="en-US" sz="3200" dirty="0"/>
              <a:t>Psychiatric&gt;mental health SW</a:t>
            </a:r>
          </a:p>
          <a:p>
            <a:r>
              <a:rPr lang="en-US" sz="3200" dirty="0"/>
              <a:t>Mental health SW + Substance (ab)use SW =behavioral health SW</a:t>
            </a:r>
          </a:p>
          <a:p>
            <a:r>
              <a:rPr lang="en-US" sz="3200" dirty="0"/>
              <a:t>Public health social work </a:t>
            </a:r>
          </a:p>
        </p:txBody>
      </p:sp>
      <p:pic>
        <p:nvPicPr>
          <p:cNvPr id="7" name="Picture 6"/>
          <p:cNvPicPr>
            <a:picLocks noChangeAspect="1"/>
          </p:cNvPicPr>
          <p:nvPr/>
        </p:nvPicPr>
        <p:blipFill>
          <a:blip r:embed="rId3"/>
          <a:stretch>
            <a:fillRect/>
          </a:stretch>
        </p:blipFill>
        <p:spPr>
          <a:xfrm>
            <a:off x="8261692" y="4064000"/>
            <a:ext cx="3576321" cy="2577780"/>
          </a:xfrm>
          <a:prstGeom prst="rect">
            <a:avLst/>
          </a:prstGeom>
        </p:spPr>
      </p:pic>
    </p:spTree>
    <p:extLst>
      <p:ext uri="{BB962C8B-B14F-4D97-AF65-F5344CB8AC3E}">
        <p14:creationId xmlns:p14="http://schemas.microsoft.com/office/powerpoint/2010/main" val="3675038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Contemporary Roles of HSW</a:t>
            </a:r>
            <a:endParaRPr lang="en-US" b="1" dirty="0"/>
          </a:p>
        </p:txBody>
      </p:sp>
      <p:sp>
        <p:nvSpPr>
          <p:cNvPr id="3" name="Content Placeholder 2"/>
          <p:cNvSpPr>
            <a:spLocks noGrp="1"/>
          </p:cNvSpPr>
          <p:nvPr>
            <p:ph idx="1"/>
          </p:nvPr>
        </p:nvSpPr>
        <p:spPr>
          <a:xfrm>
            <a:off x="554672" y="1619078"/>
            <a:ext cx="8946541" cy="4719159"/>
          </a:xfrm>
        </p:spPr>
        <p:txBody>
          <a:bodyPr>
            <a:normAutofit/>
          </a:bodyPr>
          <a:lstStyle/>
          <a:p>
            <a:pPr marL="0" indent="0">
              <a:buNone/>
            </a:pPr>
            <a:r>
              <a:rPr lang="en-US" sz="2400" dirty="0"/>
              <a:t>Allen &amp; Spitzer (2015) Four C’s:</a:t>
            </a:r>
          </a:p>
          <a:p>
            <a:r>
              <a:rPr lang="en-US" sz="2400" dirty="0"/>
              <a:t>Provide counseling/therapy and other forms of direct client </a:t>
            </a:r>
            <a:r>
              <a:rPr lang="en-US" sz="2400" b="1" i="1" dirty="0"/>
              <a:t>care</a:t>
            </a:r>
            <a:endParaRPr lang="en-US" sz="2400" b="1" dirty="0"/>
          </a:p>
          <a:p>
            <a:r>
              <a:rPr lang="en-US" sz="2400" b="1" i="1" dirty="0"/>
              <a:t>Collaborate and coordinate </a:t>
            </a:r>
            <a:r>
              <a:rPr lang="en-US" sz="2400" dirty="0"/>
              <a:t>with health team members </a:t>
            </a:r>
          </a:p>
          <a:p>
            <a:r>
              <a:rPr lang="en-US" sz="2400" dirty="0"/>
              <a:t>Help patients manage the </a:t>
            </a:r>
            <a:r>
              <a:rPr lang="en-US" sz="2400" b="1" i="1" dirty="0"/>
              <a:t>complexity</a:t>
            </a:r>
            <a:r>
              <a:rPr lang="en-US" sz="2400" dirty="0"/>
              <a:t> of illness/disorders</a:t>
            </a:r>
          </a:p>
          <a:p>
            <a:r>
              <a:rPr lang="en-US" sz="2400" dirty="0"/>
              <a:t>Help patients negotiate the </a:t>
            </a:r>
            <a:r>
              <a:rPr lang="en-US" sz="2400" b="1" dirty="0"/>
              <a:t>cultural</a:t>
            </a:r>
            <a:r>
              <a:rPr lang="en-US" sz="2400" dirty="0"/>
              <a:t> and organizational </a:t>
            </a:r>
            <a:r>
              <a:rPr lang="en-US" sz="2400" b="1" i="1" dirty="0"/>
              <a:t>context </a:t>
            </a:r>
            <a:r>
              <a:rPr lang="en-US" sz="2400" dirty="0"/>
              <a:t>of health organizations   </a:t>
            </a:r>
          </a:p>
          <a:p>
            <a:pPr marL="0" indent="0">
              <a:buNone/>
            </a:pPr>
            <a:r>
              <a:rPr lang="en-US" sz="2400" dirty="0"/>
              <a:t>OR, if you prefer, Craig &amp; </a:t>
            </a:r>
            <a:r>
              <a:rPr lang="en-US" sz="2400" dirty="0" err="1"/>
              <a:t>Muskat</a:t>
            </a:r>
            <a:r>
              <a:rPr lang="en-US" sz="2400" dirty="0"/>
              <a:t> (2013)</a:t>
            </a:r>
          </a:p>
          <a:p>
            <a:r>
              <a:rPr lang="en-US" sz="2400" b="1" dirty="0"/>
              <a:t>Bouncers, brokers, and glue </a:t>
            </a:r>
            <a:r>
              <a:rPr lang="en-US" sz="2400" dirty="0"/>
              <a:t>(discharge planning, navigation, advocacy, assessment, case management, crisis intervention and integration) </a:t>
            </a:r>
          </a:p>
          <a:p>
            <a:pPr marL="0" indent="0">
              <a:buNone/>
            </a:pPr>
            <a:r>
              <a:rPr lang="en-US" dirty="0"/>
              <a:t>	</a:t>
            </a:r>
            <a:endParaRPr lang="en-US" b="1" dirty="0"/>
          </a:p>
          <a:p>
            <a:pPr marL="0" indent="0">
              <a:buNone/>
            </a:pPr>
            <a:endParaRPr lang="en-US" dirty="0"/>
          </a:p>
        </p:txBody>
      </p:sp>
      <p:pic>
        <p:nvPicPr>
          <p:cNvPr id="4" name="Picture 3" descr="Have Touched the Sky: &lt;strong&gt;Roles&lt;/strong&gt;, Rules, and Relationships"/>
          <p:cNvPicPr>
            <a:picLocks noChangeAspect="1"/>
          </p:cNvPicPr>
          <p:nvPr/>
        </p:nvPicPr>
        <p:blipFill>
          <a:blip r:embed="rId3"/>
          <a:stretch>
            <a:fillRect/>
          </a:stretch>
        </p:blipFill>
        <p:spPr>
          <a:xfrm>
            <a:off x="9766833" y="641537"/>
            <a:ext cx="1548444" cy="1955082"/>
          </a:xfrm>
          <a:prstGeom prst="rect">
            <a:avLst/>
          </a:prstGeom>
        </p:spPr>
      </p:pic>
    </p:spTree>
    <p:extLst>
      <p:ext uri="{BB962C8B-B14F-4D97-AF65-F5344CB8AC3E}">
        <p14:creationId xmlns:p14="http://schemas.microsoft.com/office/powerpoint/2010/main" val="1538551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HSW (Largely) Downstream</a:t>
            </a:r>
          </a:p>
        </p:txBody>
      </p:sp>
      <p:sp>
        <p:nvSpPr>
          <p:cNvPr id="3" name="Content Placeholder 2"/>
          <p:cNvSpPr>
            <a:spLocks noGrp="1"/>
          </p:cNvSpPr>
          <p:nvPr>
            <p:ph idx="1"/>
          </p:nvPr>
        </p:nvSpPr>
        <p:spPr>
          <a:xfrm>
            <a:off x="407964" y="1825626"/>
            <a:ext cx="9816691" cy="3801452"/>
          </a:xfrm>
        </p:spPr>
        <p:txBody>
          <a:bodyPr>
            <a:normAutofit/>
          </a:bodyPr>
          <a:lstStyle/>
          <a:p>
            <a:r>
              <a:rPr lang="en-US" dirty="0"/>
              <a:t>Most health SW “</a:t>
            </a:r>
            <a:r>
              <a:rPr lang="en-US" b="1" dirty="0"/>
              <a:t>downstream:” </a:t>
            </a:r>
            <a:r>
              <a:rPr lang="en-US" dirty="0"/>
              <a:t>clinical services including diagnosis, counseling, treatment, psychosocial support, crisis intervention</a:t>
            </a:r>
          </a:p>
          <a:p>
            <a:r>
              <a:rPr lang="en-US" dirty="0"/>
              <a:t>Clinical services: crucial to individual and family well-being, but </a:t>
            </a:r>
            <a:r>
              <a:rPr lang="en-US" b="1" i="1" dirty="0"/>
              <a:t>limited impact on promoting equity and improving population outcomes </a:t>
            </a:r>
          </a:p>
          <a:p>
            <a:pPr marL="0" indent="0">
              <a:buNone/>
            </a:pPr>
            <a:endParaRPr lang="en-US" dirty="0"/>
          </a:p>
        </p:txBody>
      </p:sp>
      <p:pic>
        <p:nvPicPr>
          <p:cNvPr id="7" name="Picture 6">
            <a:extLst>
              <a:ext uri="{FF2B5EF4-FFF2-40B4-BE49-F238E27FC236}">
                <a16:creationId xmlns:a16="http://schemas.microsoft.com/office/drawing/2014/main" id="{BB9E5FA4-0271-4D5B-AC74-0C95BDE6C8BB}"/>
              </a:ext>
            </a:extLst>
          </p:cNvPr>
          <p:cNvPicPr>
            <a:picLocks noChangeAspect="1"/>
          </p:cNvPicPr>
          <p:nvPr/>
        </p:nvPicPr>
        <p:blipFill>
          <a:blip r:embed="rId3"/>
          <a:stretch>
            <a:fillRect/>
          </a:stretch>
        </p:blipFill>
        <p:spPr>
          <a:xfrm>
            <a:off x="6188765" y="4109428"/>
            <a:ext cx="3543300" cy="2578100"/>
          </a:xfrm>
          <a:prstGeom prst="rect">
            <a:avLst/>
          </a:prstGeom>
        </p:spPr>
      </p:pic>
    </p:spTree>
    <p:extLst>
      <p:ext uri="{BB962C8B-B14F-4D97-AF65-F5344CB8AC3E}">
        <p14:creationId xmlns:p14="http://schemas.microsoft.com/office/powerpoint/2010/main" val="432012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46CD-ACD9-4C3D-8844-E5AF1A02AEDB}"/>
              </a:ext>
            </a:extLst>
          </p:cNvPr>
          <p:cNvSpPr>
            <a:spLocks noGrp="1"/>
          </p:cNvSpPr>
          <p:nvPr>
            <p:ph type="title"/>
          </p:nvPr>
        </p:nvSpPr>
        <p:spPr/>
        <p:txBody>
          <a:bodyPr/>
          <a:lstStyle/>
          <a:p>
            <a:r>
              <a:rPr lang="en-US" dirty="0"/>
              <a:t>Changing How We View and Do Health Social Work</a:t>
            </a:r>
          </a:p>
        </p:txBody>
      </p:sp>
      <p:sp>
        <p:nvSpPr>
          <p:cNvPr id="3" name="Content Placeholder 2">
            <a:extLst>
              <a:ext uri="{FF2B5EF4-FFF2-40B4-BE49-F238E27FC236}">
                <a16:creationId xmlns:a16="http://schemas.microsoft.com/office/drawing/2014/main" id="{3FD77E31-6153-4AEB-AC50-345D28D28C56}"/>
              </a:ext>
            </a:extLst>
          </p:cNvPr>
          <p:cNvSpPr>
            <a:spLocks noGrp="1"/>
          </p:cNvSpPr>
          <p:nvPr>
            <p:ph idx="1"/>
          </p:nvPr>
        </p:nvSpPr>
        <p:spPr>
          <a:xfrm>
            <a:off x="407964" y="1825626"/>
            <a:ext cx="10079927" cy="3801452"/>
          </a:xfrm>
        </p:spPr>
        <p:txBody>
          <a:bodyPr>
            <a:normAutofit/>
          </a:bodyPr>
          <a:lstStyle/>
          <a:p>
            <a:pPr marL="0" indent="0">
              <a:buNone/>
            </a:pPr>
            <a:r>
              <a:rPr lang="en-US" dirty="0"/>
              <a:t>Social workers are either working directly on health or they’re working on issues that socially determine health and well-being: housing, child welfare, education, access, community development, behavioral health, etc. </a:t>
            </a:r>
          </a:p>
          <a:p>
            <a:pPr marL="0" indent="0">
              <a:buNone/>
            </a:pPr>
            <a:r>
              <a:rPr lang="en-US" dirty="0"/>
              <a:t>			 	</a:t>
            </a:r>
          </a:p>
          <a:p>
            <a:pPr marL="0" indent="0">
              <a:buNone/>
            </a:pPr>
            <a:r>
              <a:rPr lang="en-US" dirty="0"/>
              <a:t>				(MAYBE) ALL SOCIAL WORK IS… </a:t>
            </a:r>
          </a:p>
          <a:p>
            <a:pPr marL="0" indent="0">
              <a:buNone/>
            </a:pPr>
            <a:r>
              <a:rPr lang="en-US" dirty="0"/>
              <a:t>				HEALTH SOCIAL WORK NOW </a:t>
            </a:r>
            <a:r>
              <a:rPr lang="en-US" sz="1050" dirty="0"/>
              <a:t>(</a:t>
            </a:r>
            <a:r>
              <a:rPr lang="en-US" sz="1050" dirty="0" err="1"/>
              <a:t>Bywaters</a:t>
            </a:r>
            <a:r>
              <a:rPr lang="en-US" sz="1050" dirty="0"/>
              <a:t> &amp; Napier, 2009)</a:t>
            </a:r>
            <a:r>
              <a:rPr lang="en-US" dirty="0"/>
              <a:t>		</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780F4E08-9FF6-4178-86E1-6D03F6F48294}"/>
              </a:ext>
            </a:extLst>
          </p:cNvPr>
          <p:cNvPicPr>
            <a:picLocks noChangeAspect="1"/>
          </p:cNvPicPr>
          <p:nvPr/>
        </p:nvPicPr>
        <p:blipFill>
          <a:blip r:embed="rId3"/>
          <a:stretch>
            <a:fillRect/>
          </a:stretch>
        </p:blipFill>
        <p:spPr>
          <a:xfrm>
            <a:off x="608557" y="3726352"/>
            <a:ext cx="2752725" cy="1666875"/>
          </a:xfrm>
          <a:prstGeom prst="rect">
            <a:avLst/>
          </a:prstGeom>
        </p:spPr>
      </p:pic>
    </p:spTree>
    <p:extLst>
      <p:ext uri="{BB962C8B-B14F-4D97-AF65-F5344CB8AC3E}">
        <p14:creationId xmlns:p14="http://schemas.microsoft.com/office/powerpoint/2010/main" val="250601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D6AF-153C-4C1D-859D-11BABC202A8B}"/>
              </a:ext>
            </a:extLst>
          </p:cNvPr>
          <p:cNvSpPr>
            <a:spLocks noGrp="1"/>
          </p:cNvSpPr>
          <p:nvPr>
            <p:ph type="title"/>
          </p:nvPr>
        </p:nvSpPr>
        <p:spPr/>
        <p:txBody>
          <a:bodyPr>
            <a:normAutofit/>
          </a:bodyPr>
          <a:lstStyle/>
          <a:p>
            <a:r>
              <a:rPr lang="en-US" dirty="0"/>
              <a:t>Adopting Public/Population Health Approaches</a:t>
            </a:r>
          </a:p>
        </p:txBody>
      </p:sp>
      <p:sp>
        <p:nvSpPr>
          <p:cNvPr id="3" name="Content Placeholder 2">
            <a:extLst>
              <a:ext uri="{FF2B5EF4-FFF2-40B4-BE49-F238E27FC236}">
                <a16:creationId xmlns:a16="http://schemas.microsoft.com/office/drawing/2014/main" id="{F2D5B5AA-FBEC-48C4-96A4-A895C76B84FD}"/>
              </a:ext>
            </a:extLst>
          </p:cNvPr>
          <p:cNvSpPr>
            <a:spLocks noGrp="1"/>
          </p:cNvSpPr>
          <p:nvPr>
            <p:ph idx="1"/>
          </p:nvPr>
        </p:nvSpPr>
        <p:spPr/>
        <p:txBody>
          <a:bodyPr>
            <a:normAutofit/>
          </a:bodyPr>
          <a:lstStyle/>
          <a:p>
            <a:pPr marL="0" indent="0">
              <a:buNone/>
            </a:pPr>
            <a:r>
              <a:rPr lang="en-US" dirty="0"/>
              <a:t>Implications: </a:t>
            </a:r>
          </a:p>
          <a:p>
            <a:r>
              <a:rPr lang="en-US" dirty="0"/>
              <a:t>Expanded professional focus on broader practice paradigm (individual/community/population)</a:t>
            </a:r>
          </a:p>
          <a:p>
            <a:r>
              <a:rPr lang="en-US" dirty="0"/>
              <a:t>Recalibrates education and workforce training to include “wide-lens” approaches </a:t>
            </a:r>
          </a:p>
          <a:p>
            <a:r>
              <a:rPr lang="en-US" dirty="0"/>
              <a:t>Strengthens profession’s reach, value, and impact by enhancing interprofessional/cross-sectoral collaborations &amp; focus on population health outcomes </a:t>
            </a:r>
            <a:r>
              <a:rPr lang="de-DE" sz="1600" dirty="0"/>
              <a:t>(Beddoe, 2013)</a:t>
            </a:r>
          </a:p>
          <a:p>
            <a:endParaRPr lang="en-US" dirty="0"/>
          </a:p>
        </p:txBody>
      </p:sp>
      <p:pic>
        <p:nvPicPr>
          <p:cNvPr id="9220" name="Picture 4" descr="Image result for population health">
            <a:extLst>
              <a:ext uri="{FF2B5EF4-FFF2-40B4-BE49-F238E27FC236}">
                <a16:creationId xmlns:a16="http://schemas.microsoft.com/office/drawing/2014/main" id="{B0E2A051-F91D-4C99-AFB8-2E3179642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624" y="5350352"/>
            <a:ext cx="2698181" cy="142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818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5EFD-95EF-443E-8A27-0ECFFF44B21C}"/>
              </a:ext>
            </a:extLst>
          </p:cNvPr>
          <p:cNvSpPr>
            <a:spLocks noGrp="1"/>
          </p:cNvSpPr>
          <p:nvPr>
            <p:ph type="title"/>
          </p:nvPr>
        </p:nvSpPr>
        <p:spPr/>
        <p:txBody>
          <a:bodyPr/>
          <a:lstStyle/>
          <a:p>
            <a:r>
              <a:rPr lang="en-US" dirty="0"/>
              <a:t>3. Public Health Social Work </a:t>
            </a:r>
          </a:p>
        </p:txBody>
      </p:sp>
      <p:sp>
        <p:nvSpPr>
          <p:cNvPr id="3" name="Text Placeholder 2">
            <a:extLst>
              <a:ext uri="{FF2B5EF4-FFF2-40B4-BE49-F238E27FC236}">
                <a16:creationId xmlns:a16="http://schemas.microsoft.com/office/drawing/2014/main" id="{65B7EF77-BD26-4788-86D0-363FEC9B40A0}"/>
              </a:ext>
            </a:extLst>
          </p:cNvPr>
          <p:cNvSpPr>
            <a:spLocks noGrp="1"/>
          </p:cNvSpPr>
          <p:nvPr>
            <p:ph type="body" idx="1"/>
          </p:nvPr>
        </p:nvSpPr>
        <p:spPr/>
        <p:txBody>
          <a:bodyPr/>
          <a:lstStyle/>
          <a:p>
            <a:r>
              <a:rPr lang="en-US" dirty="0"/>
              <a:t>History, Definitions, and Roles </a:t>
            </a:r>
          </a:p>
        </p:txBody>
      </p:sp>
    </p:spTree>
    <p:extLst>
      <p:ext uri="{BB962C8B-B14F-4D97-AF65-F5344CB8AC3E}">
        <p14:creationId xmlns:p14="http://schemas.microsoft.com/office/powerpoint/2010/main" val="356830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 Health Social Work (PHSW)</a:t>
            </a:r>
            <a:endParaRPr lang="en-US" dirty="0"/>
          </a:p>
        </p:txBody>
      </p:sp>
      <p:sp>
        <p:nvSpPr>
          <p:cNvPr id="3" name="Content Placeholder 2"/>
          <p:cNvSpPr>
            <a:spLocks noGrp="1"/>
          </p:cNvSpPr>
          <p:nvPr>
            <p:ph idx="1"/>
          </p:nvPr>
        </p:nvSpPr>
        <p:spPr/>
        <p:txBody>
          <a:bodyPr/>
          <a:lstStyle/>
          <a:p>
            <a:pPr marL="0" indent="0">
              <a:buNone/>
            </a:pPr>
            <a:r>
              <a:rPr lang="en-US" sz="3200" dirty="0"/>
              <a:t>Sub-discipline and framework within social work that uses multifaceted, wide-lens public approaches to address major health issues, promote health equity and mitigate health problems </a:t>
            </a:r>
            <a:r>
              <a:rPr lang="en-US" sz="1050" dirty="0"/>
              <a:t>(Ruth, Sisco, &amp; Marshall, 2016) </a:t>
            </a:r>
          </a:p>
          <a:p>
            <a:pPr lvl="1"/>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415" y="4222740"/>
            <a:ext cx="1752600" cy="1828800"/>
          </a:xfrm>
          <a:prstGeom prst="rect">
            <a:avLst/>
          </a:prstGeom>
        </p:spPr>
      </p:pic>
    </p:spTree>
    <p:extLst>
      <p:ext uri="{BB962C8B-B14F-4D97-AF65-F5344CB8AC3E}">
        <p14:creationId xmlns:p14="http://schemas.microsoft.com/office/powerpoint/2010/main" val="1757853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mn-lt"/>
              </a:rPr>
              <a:t>A Brief History of PHSW</a:t>
            </a:r>
            <a:endParaRPr lang="en-US" b="1" dirty="0">
              <a:latin typeface="+mn-lt"/>
            </a:endParaRPr>
          </a:p>
        </p:txBody>
      </p:sp>
      <p:sp>
        <p:nvSpPr>
          <p:cNvPr id="3" name="Content Placeholder 2"/>
          <p:cNvSpPr>
            <a:spLocks noGrp="1"/>
          </p:cNvSpPr>
          <p:nvPr>
            <p:ph idx="1"/>
          </p:nvPr>
        </p:nvSpPr>
        <p:spPr>
          <a:xfrm>
            <a:off x="407964" y="1825626"/>
            <a:ext cx="9949374" cy="3801452"/>
          </a:xfrm>
        </p:spPr>
        <p:txBody>
          <a:bodyPr>
            <a:normAutofit lnSpcReduction="10000"/>
          </a:bodyPr>
          <a:lstStyle/>
          <a:p>
            <a:pPr marL="69850" indent="0">
              <a:buNone/>
            </a:pPr>
            <a:r>
              <a:rPr lang="en-US" sz="3200" b="1" dirty="0">
                <a:ea typeface="ＭＳ Ｐゴシック" pitchFamily="34" charset="-128"/>
              </a:rPr>
              <a:t>Social work and public health closely linked across wide range of issues: </a:t>
            </a:r>
          </a:p>
          <a:p>
            <a:pPr marL="412750" indent="-342900"/>
            <a:r>
              <a:rPr lang="en-US" sz="2400" b="1" dirty="0">
                <a:ea typeface="ＭＳ Ｐゴシック" pitchFamily="34" charset="-128"/>
              </a:rPr>
              <a:t>Maternal and child health </a:t>
            </a:r>
            <a:r>
              <a:rPr lang="en-US" sz="2400" dirty="0">
                <a:ea typeface="ＭＳ Ｐゴシック" pitchFamily="34" charset="-128"/>
              </a:rPr>
              <a:t>(clean milk and water, home visiting, infant and maternal morbidity/mortality prevention)</a:t>
            </a:r>
          </a:p>
          <a:p>
            <a:pPr marL="412750" indent="-342900"/>
            <a:r>
              <a:rPr lang="en-US" sz="2400" b="1" dirty="0">
                <a:ea typeface="ＭＳ Ｐゴシック" pitchFamily="34" charset="-128"/>
              </a:rPr>
              <a:t>Infectious disease control </a:t>
            </a:r>
            <a:r>
              <a:rPr lang="en-US" sz="2400" dirty="0">
                <a:ea typeface="ＭＳ Ｐゴシック" pitchFamily="34" charset="-128"/>
              </a:rPr>
              <a:t>(TB, STDs)</a:t>
            </a:r>
          </a:p>
          <a:p>
            <a:pPr marL="412750" indent="-342900"/>
            <a:r>
              <a:rPr lang="en-US" sz="2400" b="1" dirty="0">
                <a:ea typeface="ＭＳ Ｐゴシック" pitchFamily="34" charset="-128"/>
              </a:rPr>
              <a:t>Settlement houses </a:t>
            </a:r>
            <a:r>
              <a:rPr lang="en-US" sz="2400" dirty="0">
                <a:ea typeface="ＭＳ Ｐゴシック" pitchFamily="34" charset="-128"/>
              </a:rPr>
              <a:t>(sanitation, school lunches, health advocacy, environment improvement)</a:t>
            </a:r>
          </a:p>
          <a:p>
            <a:pPr marL="412750" indent="-342900"/>
            <a:r>
              <a:rPr lang="en-US" sz="2400" b="1" dirty="0">
                <a:ea typeface="ＭＳ Ｐゴシック" pitchFamily="34" charset="-128"/>
              </a:rPr>
              <a:t>Hospital-based social work </a:t>
            </a:r>
            <a:r>
              <a:rPr lang="en-US" sz="2400" dirty="0">
                <a:ea typeface="ＭＳ Ｐゴシック" pitchFamily="34" charset="-128"/>
              </a:rPr>
              <a:t>“A curiously many sided job…addressing the sociologic side of patients’ distress, offering patients a chance to clear their mind and reshape their days.” </a:t>
            </a:r>
            <a:r>
              <a:rPr lang="en-US" sz="1400" dirty="0">
                <a:ea typeface="ＭＳ Ｐゴシック" pitchFamily="34" charset="-128"/>
              </a:rPr>
              <a:t>(Cabot, 1905)</a:t>
            </a:r>
            <a:endParaRPr lang="en-US" sz="2400" dirty="0">
              <a:ea typeface="ＭＳ Ｐゴシック" pitchFamily="34" charset="-128"/>
            </a:endParaRPr>
          </a:p>
          <a:p>
            <a:endParaRPr lang="en-US" dirty="0"/>
          </a:p>
        </p:txBody>
      </p:sp>
    </p:spTree>
    <p:extLst>
      <p:ext uri="{BB962C8B-B14F-4D97-AF65-F5344CB8AC3E}">
        <p14:creationId xmlns:p14="http://schemas.microsoft.com/office/powerpoint/2010/main" val="1709273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Work and Public Health: “Inseparable?”</a:t>
            </a:r>
          </a:p>
        </p:txBody>
      </p:sp>
      <p:sp>
        <p:nvSpPr>
          <p:cNvPr id="3" name="Content Placeholder 2"/>
          <p:cNvSpPr>
            <a:spLocks noGrp="1"/>
          </p:cNvSpPr>
          <p:nvPr>
            <p:ph idx="1"/>
          </p:nvPr>
        </p:nvSpPr>
        <p:spPr>
          <a:xfrm>
            <a:off x="407964" y="1792376"/>
            <a:ext cx="8424751" cy="3801452"/>
          </a:xfrm>
        </p:spPr>
        <p:txBody>
          <a:bodyPr/>
          <a:lstStyle/>
          <a:p>
            <a:pPr marL="0" indent="0">
              <a:buNone/>
            </a:pPr>
            <a:r>
              <a:rPr lang="en-US" dirty="0"/>
              <a:t>“The fields of social work and public health are inseparable, and no artificial boundaries can separate them. Social work is interwoven in the whole fabric of the public health movement, and has directly influenced it at every point”</a:t>
            </a:r>
            <a:r>
              <a:rPr lang="en-US" sz="1050" dirty="0"/>
              <a:t> (Hopkins, 1926)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982" y="3907956"/>
            <a:ext cx="3733800" cy="2362200"/>
          </a:xfrm>
          <a:prstGeom prst="rect">
            <a:avLst/>
          </a:prstGeom>
        </p:spPr>
      </p:pic>
      <p:sp>
        <p:nvSpPr>
          <p:cNvPr id="4" name="Rectangle 3">
            <a:extLst>
              <a:ext uri="{FF2B5EF4-FFF2-40B4-BE49-F238E27FC236}">
                <a16:creationId xmlns:a16="http://schemas.microsoft.com/office/drawing/2014/main" id="{4C68BDB6-E0AD-4807-A975-2384506D4427}"/>
              </a:ext>
            </a:extLst>
          </p:cNvPr>
          <p:cNvSpPr/>
          <p:nvPr/>
        </p:nvSpPr>
        <p:spPr>
          <a:xfrm>
            <a:off x="1828800" y="5962380"/>
            <a:ext cx="7841673" cy="615553"/>
          </a:xfrm>
          <a:prstGeom prst="rect">
            <a:avLst/>
          </a:prstGeom>
        </p:spPr>
        <p:txBody>
          <a:bodyPr wrap="square">
            <a:spAutoFit/>
          </a:bodyPr>
          <a:lstStyle/>
          <a:p>
            <a:endParaRPr lang="en-US" dirty="0"/>
          </a:p>
          <a:p>
            <a:r>
              <a:rPr lang="en-US" sz="1600" i="1" dirty="0"/>
              <a:t>President Roosevelt with Senior Advisor and Public Health Social Worker, Harry Hopkins </a:t>
            </a:r>
          </a:p>
        </p:txBody>
      </p:sp>
    </p:spTree>
    <p:extLst>
      <p:ext uri="{BB962C8B-B14F-4D97-AF65-F5344CB8AC3E}">
        <p14:creationId xmlns:p14="http://schemas.microsoft.com/office/powerpoint/2010/main" val="1746073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7" y="230944"/>
            <a:ext cx="9841523" cy="1356360"/>
          </a:xfrm>
        </p:spPr>
        <p:txBody>
          <a:bodyPr>
            <a:normAutofit/>
          </a:bodyPr>
          <a:lstStyle/>
          <a:p>
            <a:r>
              <a:rPr lang="en-US" b="1" dirty="0">
                <a:latin typeface="+mn-lt"/>
              </a:rPr>
              <a:t>What Comprised Early Public Health Social Work? </a:t>
            </a:r>
          </a:p>
        </p:txBody>
      </p:sp>
      <p:sp>
        <p:nvSpPr>
          <p:cNvPr id="3" name="Content Placeholder 2"/>
          <p:cNvSpPr>
            <a:spLocks noGrp="1"/>
          </p:cNvSpPr>
          <p:nvPr>
            <p:ph idx="1"/>
          </p:nvPr>
        </p:nvSpPr>
        <p:spPr>
          <a:xfrm>
            <a:off x="486508" y="1692281"/>
            <a:ext cx="6113798" cy="4608576"/>
          </a:xfrm>
        </p:spPr>
        <p:txBody>
          <a:bodyPr>
            <a:normAutofit/>
          </a:bodyPr>
          <a:lstStyle/>
          <a:p>
            <a:r>
              <a:rPr lang="en-US" sz="2400" dirty="0"/>
              <a:t>Willingness to investigate social factors as causes of poor health (now called “social determinants of health)</a:t>
            </a:r>
          </a:p>
          <a:p>
            <a:r>
              <a:rPr lang="en-US" sz="2400" dirty="0"/>
              <a:t>Combined use of “wide-lens,” epidemiologically-informed clinical and community-level preventive interventions</a:t>
            </a:r>
          </a:p>
          <a:p>
            <a:r>
              <a:rPr lang="en-US" sz="2400" dirty="0"/>
              <a:t>Commitment to political activism aimed at structural and systemic changes in social conditions</a:t>
            </a:r>
          </a:p>
          <a:p>
            <a:r>
              <a:rPr lang="en-US" sz="2400" dirty="0"/>
              <a:t>Explicit focus on social justice </a:t>
            </a:r>
          </a:p>
        </p:txBody>
      </p:sp>
      <p:pic>
        <p:nvPicPr>
          <p:cNvPr id="4" name="Picture 2" descr="https://ephemeralnewyork.files.wordpress.com/2011/11/milkstation-hebrewitali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349" y="2485101"/>
            <a:ext cx="4620126" cy="302293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Table 4">
            <a:extLst>
              <a:ext uri="{FF2B5EF4-FFF2-40B4-BE49-F238E27FC236}">
                <a16:creationId xmlns:a16="http://schemas.microsoft.com/office/drawing/2014/main" id="{755A19F5-EE84-4110-A42A-3AC26DCB4A2F}"/>
              </a:ext>
            </a:extLst>
          </p:cNvPr>
          <p:cNvGraphicFramePr>
            <a:graphicFrameLocks noGrp="1"/>
          </p:cNvGraphicFramePr>
          <p:nvPr>
            <p:extLst>
              <p:ext uri="{D42A27DB-BD31-4B8C-83A1-F6EECF244321}">
                <p14:modId xmlns:p14="http://schemas.microsoft.com/office/powerpoint/2010/main" val="152974733"/>
              </p:ext>
            </p:extLst>
          </p:nvPr>
        </p:nvGraphicFramePr>
        <p:xfrm>
          <a:off x="6420349" y="5561826"/>
          <a:ext cx="4620126" cy="462504"/>
        </p:xfrm>
        <a:graphic>
          <a:graphicData uri="http://schemas.openxmlformats.org/drawingml/2006/table">
            <a:tbl>
              <a:tblPr firstRow="1" bandRow="1">
                <a:tableStyleId>{5C22544A-7EE6-4342-B048-85BDC9FD1C3A}</a:tableStyleId>
              </a:tblPr>
              <a:tblGrid>
                <a:gridCol w="4620126">
                  <a:extLst>
                    <a:ext uri="{9D8B030D-6E8A-4147-A177-3AD203B41FA5}">
                      <a16:colId xmlns:a16="http://schemas.microsoft.com/office/drawing/2014/main" val="1428316755"/>
                    </a:ext>
                  </a:extLst>
                </a:gridCol>
              </a:tblGrid>
              <a:tr h="46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spc="-150" dirty="0">
                          <a:solidFill>
                            <a:schemeClr val="tx1"/>
                          </a:solidFill>
                        </a:rPr>
                        <a:t>Social workers distributed milk at New York City milk depot, circa 1900 </a:t>
                      </a:r>
                    </a:p>
                  </a:txBody>
                  <a:tcPr>
                    <a:noFill/>
                  </a:tcPr>
                </a:tc>
                <a:extLst>
                  <a:ext uri="{0D108BD9-81ED-4DB2-BD59-A6C34878D82A}">
                    <a16:rowId xmlns:a16="http://schemas.microsoft.com/office/drawing/2014/main" val="3156902116"/>
                  </a:ext>
                </a:extLst>
              </a:tr>
            </a:tbl>
          </a:graphicData>
        </a:graphic>
      </p:graphicFrame>
    </p:spTree>
    <p:extLst>
      <p:ext uri="{BB962C8B-B14F-4D97-AF65-F5344CB8AC3E}">
        <p14:creationId xmlns:p14="http://schemas.microsoft.com/office/powerpoint/2010/main" val="848003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16DC-4712-4BB0-9881-ED5C52EF1F93}"/>
              </a:ext>
            </a:extLst>
          </p:cNvPr>
          <p:cNvSpPr>
            <a:spLocks noGrp="1"/>
          </p:cNvSpPr>
          <p:nvPr>
            <p:ph type="title"/>
          </p:nvPr>
        </p:nvSpPr>
        <p:spPr/>
        <p:txBody>
          <a:bodyPr/>
          <a:lstStyle/>
          <a:p>
            <a:r>
              <a:rPr lang="en-US" dirty="0"/>
              <a:t>1. Defining Health and the Current Health Landscape</a:t>
            </a:r>
          </a:p>
        </p:txBody>
      </p:sp>
    </p:spTree>
    <p:extLst>
      <p:ext uri="{BB962C8B-B14F-4D97-AF65-F5344CB8AC3E}">
        <p14:creationId xmlns:p14="http://schemas.microsoft.com/office/powerpoint/2010/main" val="3167900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PHSW Timeline: Early 20</a:t>
            </a:r>
            <a:r>
              <a:rPr lang="en-US" b="1" baseline="30000" dirty="0">
                <a:latin typeface="+mj-lt"/>
              </a:rPr>
              <a:t>th</a:t>
            </a:r>
            <a:r>
              <a:rPr lang="en-US" b="1" dirty="0">
                <a:latin typeface="+mj-lt"/>
              </a:rPr>
              <a:t> Century Successes </a:t>
            </a:r>
          </a:p>
        </p:txBody>
      </p:sp>
      <p:sp>
        <p:nvSpPr>
          <p:cNvPr id="3" name="Content Placeholder 2"/>
          <p:cNvSpPr>
            <a:spLocks noGrp="1"/>
          </p:cNvSpPr>
          <p:nvPr>
            <p:ph idx="1"/>
          </p:nvPr>
        </p:nvSpPr>
        <p:spPr>
          <a:xfrm>
            <a:off x="407963" y="1259693"/>
            <a:ext cx="9738359" cy="4814370"/>
          </a:xfrm>
        </p:spPr>
        <p:txBody>
          <a:bodyPr>
            <a:normAutofit/>
          </a:bodyPr>
          <a:lstStyle/>
          <a:p>
            <a:pPr lvl="1"/>
            <a:endParaRPr lang="en-US" sz="2800" dirty="0"/>
          </a:p>
          <a:p>
            <a:pPr lvl="1"/>
            <a:r>
              <a:rPr lang="en-US" sz="2800" dirty="0"/>
              <a:t>Helped establish/lead maternal and child health programs 1900-1930’s</a:t>
            </a:r>
          </a:p>
          <a:p>
            <a:pPr lvl="1"/>
            <a:r>
              <a:rPr lang="en-US" sz="2800" dirty="0"/>
              <a:t>Helped lead development of federal social welfare programs in 1930’s</a:t>
            </a:r>
          </a:p>
          <a:p>
            <a:pPr lvl="1"/>
            <a:r>
              <a:rPr lang="en-US" sz="2800" dirty="0"/>
              <a:t>Developed early trauma and disaster response and interventions following WWII, WWII, and natural disasters</a:t>
            </a:r>
          </a:p>
          <a:p>
            <a:pPr lvl="1"/>
            <a:r>
              <a:rPr lang="en-US" sz="2800" dirty="0"/>
              <a:t>Co-led early de-stigmatization and epidemic response in HIV/AIDS</a:t>
            </a:r>
          </a:p>
          <a:p>
            <a:pPr lvl="1"/>
            <a:r>
              <a:rPr lang="en-US" sz="2800" dirty="0"/>
              <a:t>PHSW integrated into community and government health settings, health centers, specialty hospitals by 1950s</a:t>
            </a:r>
          </a:p>
          <a:p>
            <a:pPr lvl="1"/>
            <a:endParaRPr lang="en-US" sz="2800" dirty="0"/>
          </a:p>
          <a:p>
            <a:endParaRPr lang="en-US" sz="3200" dirty="0"/>
          </a:p>
          <a:p>
            <a:endParaRPr lang="en-US" sz="3200" dirty="0"/>
          </a:p>
          <a:p>
            <a:pPr marL="0" indent="0">
              <a:buNone/>
            </a:pPr>
            <a:endParaRPr lang="en-US" dirty="0"/>
          </a:p>
          <a:p>
            <a:endParaRPr lang="en-US" dirty="0"/>
          </a:p>
        </p:txBody>
      </p:sp>
    </p:spTree>
    <p:extLst>
      <p:ext uri="{BB962C8B-B14F-4D97-AF65-F5344CB8AC3E}">
        <p14:creationId xmlns:p14="http://schemas.microsoft.com/office/powerpoint/2010/main" val="1124187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DD14-5643-4BB5-984E-D049274554A9}"/>
              </a:ext>
            </a:extLst>
          </p:cNvPr>
          <p:cNvSpPr>
            <a:spLocks noGrp="1"/>
          </p:cNvSpPr>
          <p:nvPr>
            <p:ph type="title"/>
          </p:nvPr>
        </p:nvSpPr>
        <p:spPr/>
        <p:txBody>
          <a:bodyPr/>
          <a:lstStyle/>
          <a:p>
            <a:r>
              <a:rPr lang="en-US" dirty="0"/>
              <a:t>PHSW Timeline:  Leadership</a:t>
            </a:r>
          </a:p>
        </p:txBody>
      </p:sp>
      <p:sp>
        <p:nvSpPr>
          <p:cNvPr id="3" name="Content Placeholder 2">
            <a:extLst>
              <a:ext uri="{FF2B5EF4-FFF2-40B4-BE49-F238E27FC236}">
                <a16:creationId xmlns:a16="http://schemas.microsoft.com/office/drawing/2014/main" id="{0B48CC83-1C00-4DBD-9B63-96946CAF5339}"/>
              </a:ext>
            </a:extLst>
          </p:cNvPr>
          <p:cNvSpPr>
            <a:spLocks noGrp="1"/>
          </p:cNvSpPr>
          <p:nvPr>
            <p:ph idx="1"/>
          </p:nvPr>
        </p:nvSpPr>
        <p:spPr>
          <a:xfrm>
            <a:off x="485783" y="1488619"/>
            <a:ext cx="8424751" cy="4410006"/>
          </a:xfrm>
        </p:spPr>
        <p:txBody>
          <a:bodyPr/>
          <a:lstStyle/>
          <a:p>
            <a:r>
              <a:rPr lang="en-US" dirty="0"/>
              <a:t>PHSW prevails – despite splintering of medical, psychiatric, and other types of health SW</a:t>
            </a:r>
          </a:p>
          <a:p>
            <a:r>
              <a:rPr lang="en-US" dirty="0"/>
              <a:t>Established PHSW leaders, particularly at federal level—Virginia </a:t>
            </a:r>
            <a:r>
              <a:rPr lang="en-US" dirty="0" err="1"/>
              <a:t>Insley</a:t>
            </a:r>
            <a:r>
              <a:rPr lang="en-US" dirty="0"/>
              <a:t>, Juanita Evans, Milt Wittman, Elizabeth Rice, Ruth </a:t>
            </a:r>
            <a:r>
              <a:rPr lang="en-US" dirty="0" err="1"/>
              <a:t>Cowin</a:t>
            </a:r>
            <a:r>
              <a:rPr lang="en-US" dirty="0"/>
              <a:t>—keep PHSW alive, even though a declining force within the profession </a:t>
            </a:r>
          </a:p>
          <a:p>
            <a:r>
              <a:rPr lang="en-US" dirty="0"/>
              <a:t>For one inspiring example: Ruth Knee </a:t>
            </a:r>
            <a:r>
              <a:rPr lang="en-US" dirty="0">
                <a:hlinkClick r:id="rId3"/>
              </a:rPr>
              <a:t>NASW Foundation Social Work Pioneers: Ruth Knee</a:t>
            </a:r>
            <a:endParaRPr lang="en-US" dirty="0"/>
          </a:p>
          <a:p>
            <a:pPr marL="0" indent="0">
              <a:buNone/>
            </a:pPr>
            <a:endParaRPr lang="en-US" dirty="0"/>
          </a:p>
        </p:txBody>
      </p:sp>
      <p:pic>
        <p:nvPicPr>
          <p:cNvPr id="15368" name="Picture 8" descr="Image result for Ruth Knee">
            <a:extLst>
              <a:ext uri="{FF2B5EF4-FFF2-40B4-BE49-F238E27FC236}">
                <a16:creationId xmlns:a16="http://schemas.microsoft.com/office/drawing/2014/main" id="{D89420D0-1986-40BF-9F19-AAA822576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5045" y="4114301"/>
            <a:ext cx="1738332" cy="220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868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4DC1-0E3D-4BF4-A083-1B49449FF517}"/>
              </a:ext>
            </a:extLst>
          </p:cNvPr>
          <p:cNvSpPr>
            <a:spLocks noGrp="1"/>
          </p:cNvSpPr>
          <p:nvPr>
            <p:ph type="title"/>
          </p:nvPr>
        </p:nvSpPr>
        <p:spPr>
          <a:xfrm>
            <a:off x="407963" y="281999"/>
            <a:ext cx="8580393" cy="1325563"/>
          </a:xfrm>
        </p:spPr>
        <p:txBody>
          <a:bodyPr/>
          <a:lstStyle/>
          <a:p>
            <a:r>
              <a:rPr lang="en-US" dirty="0"/>
              <a:t>PHSW: Educational Efforts </a:t>
            </a:r>
          </a:p>
        </p:txBody>
      </p:sp>
      <p:sp>
        <p:nvSpPr>
          <p:cNvPr id="3" name="Content Placeholder 2">
            <a:extLst>
              <a:ext uri="{FF2B5EF4-FFF2-40B4-BE49-F238E27FC236}">
                <a16:creationId xmlns:a16="http://schemas.microsoft.com/office/drawing/2014/main" id="{E5BA6639-CFB6-4F7B-8277-7095BD90EE62}"/>
              </a:ext>
            </a:extLst>
          </p:cNvPr>
          <p:cNvSpPr>
            <a:spLocks noGrp="1"/>
          </p:cNvSpPr>
          <p:nvPr>
            <p:ph idx="1"/>
          </p:nvPr>
        </p:nvSpPr>
        <p:spPr>
          <a:xfrm>
            <a:off x="407964" y="1457439"/>
            <a:ext cx="8424751" cy="4086513"/>
          </a:xfrm>
        </p:spPr>
        <p:txBody>
          <a:bodyPr>
            <a:normAutofit fontScale="92500"/>
          </a:bodyPr>
          <a:lstStyle/>
          <a:p>
            <a:pPr marL="0" indent="0">
              <a:buNone/>
            </a:pPr>
            <a:r>
              <a:rPr lang="en-US" dirty="0"/>
              <a:t>Many historic efforts to integrate PHSW into SW education: </a:t>
            </a:r>
          </a:p>
          <a:p>
            <a:r>
              <a:rPr lang="en-US" dirty="0"/>
              <a:t>Lydia Rappaport’s work </a:t>
            </a:r>
            <a:r>
              <a:rPr lang="en-US" sz="1100" dirty="0"/>
              <a:t>(1961): </a:t>
            </a:r>
            <a:r>
              <a:rPr lang="en-US" dirty="0"/>
              <a:t>“integrating prevention into social work” inspired dozens of faculty  throughout 60s/70s</a:t>
            </a:r>
          </a:p>
          <a:p>
            <a:r>
              <a:rPr lang="en-US" dirty="0"/>
              <a:t>Public Health Social Work Forward Plan (1980s-90s):  introduced prevention curriculum for schools of social work </a:t>
            </a:r>
            <a:r>
              <a:rPr lang="en-US" sz="1100" dirty="0"/>
              <a:t>(Siefert, 1992)</a:t>
            </a:r>
          </a:p>
          <a:p>
            <a:r>
              <a:rPr lang="en-US" dirty="0"/>
              <a:t>HRSA Advancing Leadership in PHSW funneled funding over 20 years to three primary schools of social work </a:t>
            </a:r>
          </a:p>
          <a:p>
            <a:r>
              <a:rPr lang="en-US" dirty="0"/>
              <a:t>Development of MSW/MPH programs: Late 1970s to current era; now 45 programs</a:t>
            </a:r>
          </a:p>
        </p:txBody>
      </p:sp>
      <p:pic>
        <p:nvPicPr>
          <p:cNvPr id="6" name="Picture 5">
            <a:extLst>
              <a:ext uri="{FF2B5EF4-FFF2-40B4-BE49-F238E27FC236}">
                <a16:creationId xmlns:a16="http://schemas.microsoft.com/office/drawing/2014/main" id="{C657399D-0B65-44D0-86A8-1A7BAB6DA461}"/>
              </a:ext>
            </a:extLst>
          </p:cNvPr>
          <p:cNvPicPr>
            <a:picLocks noChangeAspect="1"/>
          </p:cNvPicPr>
          <p:nvPr/>
        </p:nvPicPr>
        <p:blipFill>
          <a:blip r:embed="rId3"/>
          <a:stretch>
            <a:fillRect/>
          </a:stretch>
        </p:blipFill>
        <p:spPr>
          <a:xfrm>
            <a:off x="8443941" y="4417927"/>
            <a:ext cx="3327544" cy="2325570"/>
          </a:xfrm>
          <a:prstGeom prst="rect">
            <a:avLst/>
          </a:prstGeom>
        </p:spPr>
      </p:pic>
      <p:pic>
        <p:nvPicPr>
          <p:cNvPr id="7" name="Picture 6">
            <a:extLst>
              <a:ext uri="{FF2B5EF4-FFF2-40B4-BE49-F238E27FC236}">
                <a16:creationId xmlns:a16="http://schemas.microsoft.com/office/drawing/2014/main" id="{A802027C-C268-453E-BFA0-A0BA1E833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715" y="418113"/>
            <a:ext cx="578757" cy="903212"/>
          </a:xfrm>
          <a:prstGeom prst="rect">
            <a:avLst/>
          </a:prstGeom>
        </p:spPr>
      </p:pic>
    </p:spTree>
    <p:extLst>
      <p:ext uri="{BB962C8B-B14F-4D97-AF65-F5344CB8AC3E}">
        <p14:creationId xmlns:p14="http://schemas.microsoft.com/office/powerpoint/2010/main" val="3426412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BE95-7A1C-44EB-8E66-004EA48561A3}"/>
              </a:ext>
            </a:extLst>
          </p:cNvPr>
          <p:cNvSpPr>
            <a:spLocks noGrp="1"/>
          </p:cNvSpPr>
          <p:nvPr>
            <p:ph type="title"/>
          </p:nvPr>
        </p:nvSpPr>
        <p:spPr/>
        <p:txBody>
          <a:bodyPr/>
          <a:lstStyle/>
          <a:p>
            <a:r>
              <a:rPr lang="en-US" dirty="0"/>
              <a:t>PHSW Timeline: Hindsight is 20/20</a:t>
            </a:r>
          </a:p>
        </p:txBody>
      </p:sp>
      <p:sp>
        <p:nvSpPr>
          <p:cNvPr id="3" name="Content Placeholder 2">
            <a:extLst>
              <a:ext uri="{FF2B5EF4-FFF2-40B4-BE49-F238E27FC236}">
                <a16:creationId xmlns:a16="http://schemas.microsoft.com/office/drawing/2014/main" id="{94E47878-090F-4F9C-AA70-6F7BF58C23A6}"/>
              </a:ext>
            </a:extLst>
          </p:cNvPr>
          <p:cNvSpPr>
            <a:spLocks noGrp="1"/>
          </p:cNvSpPr>
          <p:nvPr>
            <p:ph idx="1"/>
          </p:nvPr>
        </p:nvSpPr>
        <p:spPr>
          <a:xfrm>
            <a:off x="485783" y="1685580"/>
            <a:ext cx="9924742" cy="3801452"/>
          </a:xfrm>
        </p:spPr>
        <p:txBody>
          <a:bodyPr>
            <a:normAutofit fontScale="92500" lnSpcReduction="20000"/>
          </a:bodyPr>
          <a:lstStyle/>
          <a:p>
            <a:r>
              <a:rPr lang="en-US" b="1" dirty="0"/>
              <a:t>Lost leaders: </a:t>
            </a:r>
            <a:r>
              <a:rPr lang="en-US" dirty="0"/>
              <a:t>Leadership aged out while field consolidated as “clinical” profession&gt; gradual loss and “forgetting” of PHSW in both fields over time…</a:t>
            </a:r>
          </a:p>
          <a:p>
            <a:r>
              <a:rPr lang="en-US" b="1" dirty="0"/>
              <a:t>Health system evolution: H</a:t>
            </a:r>
            <a:r>
              <a:rPr lang="en-US" dirty="0"/>
              <a:t>ealth SW became/remains largely clinical and is a major employer of SW; PHSW—like all of public health—is minimized </a:t>
            </a:r>
          </a:p>
          <a:p>
            <a:r>
              <a:rPr lang="en-US" b="1" dirty="0"/>
              <a:t>Continued need for PHSW</a:t>
            </a:r>
            <a:r>
              <a:rPr lang="en-US" dirty="0"/>
              <a:t>: PH develops “community health work” to address social determinants of health, unmet social needs, and tasks previously done by PHSWs</a:t>
            </a:r>
          </a:p>
          <a:p>
            <a:r>
              <a:rPr lang="en-US" b="1" dirty="0"/>
              <a:t>Time to refresh</a:t>
            </a:r>
            <a:r>
              <a:rPr lang="en-US" dirty="0"/>
              <a:t>: Profession begins to recognize that PHSW is “unifying framework” for approaching major challenges </a:t>
            </a:r>
            <a:r>
              <a:rPr lang="en-US" sz="1100" dirty="0"/>
              <a:t>(Cederbaum, Ross, Ruth, &amp; Keefe, 2018)</a:t>
            </a:r>
          </a:p>
          <a:p>
            <a:pPr lvl="7"/>
            <a:endParaRPr lang="en-US" dirty="0"/>
          </a:p>
        </p:txBody>
      </p:sp>
      <p:pic>
        <p:nvPicPr>
          <p:cNvPr id="7" name="Picture 6">
            <a:extLst>
              <a:ext uri="{FF2B5EF4-FFF2-40B4-BE49-F238E27FC236}">
                <a16:creationId xmlns:a16="http://schemas.microsoft.com/office/drawing/2014/main" id="{634BB1EE-B058-40A7-8355-2D357C63F924}"/>
              </a:ext>
            </a:extLst>
          </p:cNvPr>
          <p:cNvPicPr>
            <a:picLocks noChangeAspect="1"/>
          </p:cNvPicPr>
          <p:nvPr/>
        </p:nvPicPr>
        <p:blipFill>
          <a:blip r:embed="rId3"/>
          <a:stretch>
            <a:fillRect/>
          </a:stretch>
        </p:blipFill>
        <p:spPr>
          <a:xfrm>
            <a:off x="7856491" y="5270010"/>
            <a:ext cx="2263730" cy="1587990"/>
          </a:xfrm>
          <a:prstGeom prst="rect">
            <a:avLst/>
          </a:prstGeom>
        </p:spPr>
      </p:pic>
    </p:spTree>
    <p:extLst>
      <p:ext uri="{BB962C8B-B14F-4D97-AF65-F5344CB8AC3E}">
        <p14:creationId xmlns:p14="http://schemas.microsoft.com/office/powerpoint/2010/main" val="3065782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09" y="0"/>
            <a:ext cx="8580393" cy="1325563"/>
          </a:xfrm>
        </p:spPr>
        <p:txBody>
          <a:bodyPr/>
          <a:lstStyle/>
          <a:p>
            <a:r>
              <a:rPr lang="en-US" dirty="0">
                <a:latin typeface="+mn-lt"/>
              </a:rPr>
              <a:t>The Primary Rationale for Reclaiming PHSW…</a:t>
            </a:r>
          </a:p>
        </p:txBody>
      </p:sp>
      <p:pic>
        <p:nvPicPr>
          <p:cNvPr id="6" name="Content Placeholder 4">
            <a:extLst>
              <a:ext uri="{FF2B5EF4-FFF2-40B4-BE49-F238E27FC236}">
                <a16:creationId xmlns:a16="http://schemas.microsoft.com/office/drawing/2014/main" id="{09A5044B-AB0F-416F-87EF-95C942C55D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69116" y="1191883"/>
            <a:ext cx="7315200" cy="4495800"/>
          </a:xfrm>
          <a:prstGeom prst="rect">
            <a:avLst/>
          </a:prstGeom>
        </p:spPr>
      </p:pic>
      <p:sp>
        <p:nvSpPr>
          <p:cNvPr id="7" name="Arrow: Right 9" title="SW helping downstream">
            <a:extLst>
              <a:ext uri="{FF2B5EF4-FFF2-40B4-BE49-F238E27FC236}">
                <a16:creationId xmlns:a16="http://schemas.microsoft.com/office/drawing/2014/main" id="{5B87CF43-57BF-420B-9285-D56F186027F7}"/>
              </a:ext>
            </a:extLst>
          </p:cNvPr>
          <p:cNvSpPr/>
          <p:nvPr/>
        </p:nvSpPr>
        <p:spPr>
          <a:xfrm>
            <a:off x="1025773" y="5037135"/>
            <a:ext cx="2666989" cy="560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SW (mostly) downstream</a:t>
            </a:r>
          </a:p>
        </p:txBody>
      </p:sp>
      <p:sp>
        <p:nvSpPr>
          <p:cNvPr id="8" name="Arrow: Left 10">
            <a:extLst>
              <a:ext uri="{FF2B5EF4-FFF2-40B4-BE49-F238E27FC236}">
                <a16:creationId xmlns:a16="http://schemas.microsoft.com/office/drawing/2014/main" id="{A00FC051-9AAA-494A-9B2E-295F7620B975}"/>
              </a:ext>
            </a:extLst>
          </p:cNvPr>
          <p:cNvSpPr/>
          <p:nvPr/>
        </p:nvSpPr>
        <p:spPr>
          <a:xfrm>
            <a:off x="2716825" y="2549154"/>
            <a:ext cx="2590796"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 (mostly) upstream</a:t>
            </a:r>
          </a:p>
        </p:txBody>
      </p:sp>
      <p:sp>
        <p:nvSpPr>
          <p:cNvPr id="9" name="Title 1">
            <a:extLst>
              <a:ext uri="{FF2B5EF4-FFF2-40B4-BE49-F238E27FC236}">
                <a16:creationId xmlns:a16="http://schemas.microsoft.com/office/drawing/2014/main" id="{55ACE964-723B-420B-B48C-A8DD990AAE9A}"/>
              </a:ext>
            </a:extLst>
          </p:cNvPr>
          <p:cNvSpPr txBox="1">
            <a:spLocks/>
          </p:cNvSpPr>
          <p:nvPr/>
        </p:nvSpPr>
        <p:spPr>
          <a:xfrm>
            <a:off x="2069116" y="5687683"/>
            <a:ext cx="7924800" cy="1295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Trajan Pro" charset="0"/>
                <a:ea typeface="Trajan Pro" charset="0"/>
                <a:cs typeface="Trajan Pro" charset="0"/>
              </a:defRPr>
            </a:lvl1pPr>
          </a:lstStyle>
          <a:p>
            <a:r>
              <a:rPr lang="en-US" sz="2400" dirty="0">
                <a:solidFill>
                  <a:schemeClr val="tx1"/>
                </a:solidFill>
                <a:latin typeface="+mn-lt"/>
              </a:rPr>
              <a:t>If you really want to stop people from drowning, you cannot ignore root causes…</a:t>
            </a:r>
          </a:p>
        </p:txBody>
      </p:sp>
      <p:sp>
        <p:nvSpPr>
          <p:cNvPr id="10" name="Up-Down Arrow 9"/>
          <p:cNvSpPr/>
          <p:nvPr/>
        </p:nvSpPr>
        <p:spPr>
          <a:xfrm>
            <a:off x="2429607" y="2987088"/>
            <a:ext cx="849923" cy="170110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PHSW</a:t>
            </a:r>
          </a:p>
        </p:txBody>
      </p:sp>
    </p:spTree>
    <p:extLst>
      <p:ext uri="{BB962C8B-B14F-4D97-AF65-F5344CB8AC3E}">
        <p14:creationId xmlns:p14="http://schemas.microsoft.com/office/powerpoint/2010/main" val="5990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CBDF-DF24-4CC8-B3CF-B0AA119839BF}"/>
              </a:ext>
            </a:extLst>
          </p:cNvPr>
          <p:cNvSpPr>
            <a:spLocks noGrp="1"/>
          </p:cNvSpPr>
          <p:nvPr>
            <p:ph type="title"/>
          </p:nvPr>
        </p:nvSpPr>
        <p:spPr/>
        <p:txBody>
          <a:bodyPr/>
          <a:lstStyle/>
          <a:p>
            <a:r>
              <a:rPr lang="en-US" dirty="0"/>
              <a:t>4. PHSW: Reclaiming for Greater Health Impact </a:t>
            </a:r>
          </a:p>
        </p:txBody>
      </p:sp>
      <p:sp>
        <p:nvSpPr>
          <p:cNvPr id="3" name="Text Placeholder 2">
            <a:extLst>
              <a:ext uri="{FF2B5EF4-FFF2-40B4-BE49-F238E27FC236}">
                <a16:creationId xmlns:a16="http://schemas.microsoft.com/office/drawing/2014/main" id="{A3FED6E6-6E04-4DBD-9467-12EA606792AC}"/>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775208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71" y="2814"/>
            <a:ext cx="10494498" cy="1325563"/>
          </a:xfrm>
        </p:spPr>
        <p:txBody>
          <a:bodyPr/>
          <a:lstStyle/>
          <a:p>
            <a:r>
              <a:rPr lang="en-US" b="1" dirty="0">
                <a:latin typeface="+mj-lt"/>
              </a:rPr>
              <a:t>PHSW</a:t>
            </a:r>
            <a:r>
              <a:rPr lang="en-US" dirty="0">
                <a:latin typeface="+mj-lt"/>
              </a:rPr>
              <a:t>: Pathways to Greater Impact </a:t>
            </a:r>
            <a:endParaRPr lang="en-US" b="1" dirty="0">
              <a:latin typeface="+mj-lt"/>
            </a:endParaRPr>
          </a:p>
        </p:txBody>
      </p:sp>
      <p:graphicFrame>
        <p:nvGraphicFramePr>
          <p:cNvPr id="6" name="Diagram 5"/>
          <p:cNvGraphicFramePr/>
          <p:nvPr>
            <p:extLst>
              <p:ext uri="{D42A27DB-BD31-4B8C-83A1-F6EECF244321}">
                <p14:modId xmlns:p14="http://schemas.microsoft.com/office/powerpoint/2010/main" val="1867230426"/>
              </p:ext>
            </p:extLst>
          </p:nvPr>
        </p:nvGraphicFramePr>
        <p:xfrm>
          <a:off x="607646" y="930681"/>
          <a:ext cx="8940800" cy="5927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6451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105" y="576263"/>
            <a:ext cx="6595892" cy="2852737"/>
          </a:xfrm>
        </p:spPr>
        <p:txBody>
          <a:bodyPr/>
          <a:lstStyle/>
          <a:p>
            <a:r>
              <a:rPr lang="en-US" dirty="0">
                <a:latin typeface="+mj-lt"/>
              </a:rPr>
              <a:t>Deliberately Link Public Health and Social Work</a:t>
            </a:r>
          </a:p>
        </p:txBody>
      </p:sp>
      <p:sp>
        <p:nvSpPr>
          <p:cNvPr id="3" name="Text Placeholder 2"/>
          <p:cNvSpPr>
            <a:spLocks noGrp="1"/>
          </p:cNvSpPr>
          <p:nvPr>
            <p:ph type="body" idx="1"/>
          </p:nvPr>
        </p:nvSpPr>
        <p:spPr>
          <a:xfrm>
            <a:off x="831850" y="3914213"/>
            <a:ext cx="8083550" cy="1500187"/>
          </a:xfrm>
        </p:spPr>
        <p:txBody>
          <a:bodyPr>
            <a:normAutofit/>
          </a:bodyPr>
          <a:lstStyle/>
          <a:p>
            <a:pPr marL="342900" indent="-342900">
              <a:buFont typeface="Arial" panose="020B0604020202020204" pitchFamily="34" charset="0"/>
              <a:buChar char="•"/>
            </a:pPr>
            <a:r>
              <a:rPr lang="en-US" dirty="0">
                <a:solidFill>
                  <a:schemeClr val="bg2">
                    <a:lumMod val="25000"/>
                  </a:schemeClr>
                </a:solidFill>
              </a:rPr>
              <a:t>Understanding PH and SW; clarifying the common ground and key distinctions between the fields</a:t>
            </a:r>
          </a:p>
          <a:p>
            <a:pPr marL="342900" indent="-342900">
              <a:buFont typeface="Arial" panose="020B0604020202020204" pitchFamily="34" charset="0"/>
              <a:buChar char="•"/>
            </a:pPr>
            <a:r>
              <a:rPr lang="en-US" dirty="0">
                <a:solidFill>
                  <a:schemeClr val="bg2">
                    <a:lumMod val="25000"/>
                  </a:schemeClr>
                </a:solidFill>
              </a:rPr>
              <a:t>Recognize PHSW as interprofessional bridge </a:t>
            </a:r>
          </a:p>
        </p:txBody>
      </p:sp>
      <p:grpSp>
        <p:nvGrpSpPr>
          <p:cNvPr id="4" name="Group 3"/>
          <p:cNvGrpSpPr/>
          <p:nvPr/>
        </p:nvGrpSpPr>
        <p:grpSpPr>
          <a:xfrm>
            <a:off x="7082580" y="470743"/>
            <a:ext cx="2727791" cy="2286651"/>
            <a:chOff x="3218657" y="321269"/>
            <a:chExt cx="2727791" cy="2286651"/>
          </a:xfrm>
        </p:grpSpPr>
        <p:sp>
          <p:nvSpPr>
            <p:cNvPr id="5" name="Shape 4"/>
            <p:cNvSpPr/>
            <p:nvPr/>
          </p:nvSpPr>
          <p:spPr>
            <a:xfrm rot="21410508">
              <a:off x="3218657" y="321269"/>
              <a:ext cx="2727791" cy="2286651"/>
            </a:xfrm>
            <a:prstGeom prst="gear6">
              <a:avLst/>
            </a:prstGeom>
          </p:spPr>
          <p:style>
            <a:lnRef idx="3">
              <a:schemeClr val="lt1">
                <a:hueOff val="0"/>
                <a:satOff val="0"/>
                <a:lumOff val="0"/>
                <a:alphaOff val="0"/>
              </a:schemeClr>
            </a:lnRef>
            <a:fillRef idx="1">
              <a:schemeClr val="accent5">
                <a:shade val="80000"/>
                <a:hueOff val="349281"/>
                <a:satOff val="-6256"/>
                <a:lumOff val="26585"/>
                <a:alphaOff val="0"/>
              </a:schemeClr>
            </a:fillRef>
            <a:effectRef idx="1">
              <a:schemeClr val="accent5">
                <a:shade val="80000"/>
                <a:hueOff val="349281"/>
                <a:satOff val="-6256"/>
                <a:lumOff val="26585"/>
                <a:alphaOff val="0"/>
              </a:schemeClr>
            </a:effectRef>
            <a:fontRef idx="minor">
              <a:schemeClr val="lt1"/>
            </a:fontRef>
          </p:style>
        </p:sp>
        <p:sp>
          <p:nvSpPr>
            <p:cNvPr id="6" name="Shape 4"/>
            <p:cNvSpPr/>
            <p:nvPr/>
          </p:nvSpPr>
          <p:spPr>
            <a:xfrm rot="710508">
              <a:off x="3843107" y="796634"/>
              <a:ext cx="1478891" cy="13359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t>Link PH and SW </a:t>
              </a:r>
            </a:p>
          </p:txBody>
        </p:sp>
      </p:grpSp>
    </p:spTree>
    <p:extLst>
      <p:ext uri="{BB962C8B-B14F-4D97-AF65-F5344CB8AC3E}">
        <p14:creationId xmlns:p14="http://schemas.microsoft.com/office/powerpoint/2010/main" val="1832081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257" y="0"/>
            <a:ext cx="11176000" cy="1069848"/>
          </a:xfrm>
        </p:spPr>
        <p:txBody>
          <a:bodyPr>
            <a:normAutofit/>
          </a:bodyPr>
          <a:lstStyle/>
          <a:p>
            <a:r>
              <a:rPr lang="en-US" b="1" dirty="0">
                <a:latin typeface="+mn-lt"/>
              </a:rPr>
              <a:t>Understanding Both Fields </a:t>
            </a:r>
          </a:p>
        </p:txBody>
      </p:sp>
      <p:graphicFrame>
        <p:nvGraphicFramePr>
          <p:cNvPr id="7" name="Diagram 6"/>
          <p:cNvGraphicFramePr/>
          <p:nvPr>
            <p:extLst>
              <p:ext uri="{D42A27DB-BD31-4B8C-83A1-F6EECF244321}">
                <p14:modId xmlns:p14="http://schemas.microsoft.com/office/powerpoint/2010/main" val="1443220044"/>
              </p:ext>
            </p:extLst>
          </p:nvPr>
        </p:nvGraphicFramePr>
        <p:xfrm>
          <a:off x="452257" y="1231891"/>
          <a:ext cx="9713124" cy="4220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0053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605" y="579465"/>
            <a:ext cx="6595892" cy="944535"/>
          </a:xfrm>
        </p:spPr>
        <p:txBody>
          <a:bodyPr>
            <a:normAutofit fontScale="90000"/>
          </a:bodyPr>
          <a:lstStyle/>
          <a:p>
            <a:r>
              <a:rPr lang="en-US" dirty="0">
                <a:latin typeface="+mj-lt"/>
              </a:rPr>
              <a:t>The Public Health System</a:t>
            </a:r>
          </a:p>
        </p:txBody>
      </p:sp>
      <p:pic>
        <p:nvPicPr>
          <p:cNvPr id="3074" name="Picture 2" descr="Scatter diagram depicting the complex relationships of the Public Health Agency among many other community entities such as Schools, Public Works, Hospitals, Law Enforcement, and many more.">
            <a:extLst>
              <a:ext uri="{FF2B5EF4-FFF2-40B4-BE49-F238E27FC236}">
                <a16:creationId xmlns:a16="http://schemas.microsoft.com/office/drawing/2014/main" id="{D59650BF-EDDD-40E1-A178-79A33C270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43" y="1417363"/>
            <a:ext cx="9537075" cy="4525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4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Current Landscape</a:t>
            </a:r>
          </a:p>
        </p:txBody>
      </p:sp>
      <p:sp>
        <p:nvSpPr>
          <p:cNvPr id="3" name="Content Placeholder 2"/>
          <p:cNvSpPr>
            <a:spLocks noGrp="1"/>
          </p:cNvSpPr>
          <p:nvPr>
            <p:ph idx="1"/>
          </p:nvPr>
        </p:nvSpPr>
        <p:spPr>
          <a:xfrm>
            <a:off x="407964" y="1825626"/>
            <a:ext cx="9719709" cy="3801452"/>
          </a:xfrm>
        </p:spPr>
        <p:txBody>
          <a:bodyPr/>
          <a:lstStyle/>
          <a:p>
            <a:pPr marL="0" indent="0">
              <a:buNone/>
            </a:pPr>
            <a:r>
              <a:rPr lang="en-US" dirty="0"/>
              <a:t>“The delivery of (health and social work services) occurs in a fragmented system that emphasizes disease treatment over prevention, uses a maze of bureaucratic structures to contain spiraling costs, and fails to meet the health needs of a significant portion of the population.” </a:t>
            </a:r>
            <a:r>
              <a:rPr lang="en-US" sz="1050" dirty="0"/>
              <a:t>(Marshall, Ruth et al., 2011)</a:t>
            </a:r>
          </a:p>
          <a:p>
            <a:pPr marL="0" indent="0">
              <a:buNone/>
            </a:pPr>
            <a:r>
              <a:rPr lang="en-US" dirty="0"/>
              <a:t>						</a:t>
            </a:r>
          </a:p>
        </p:txBody>
      </p:sp>
      <p:pic>
        <p:nvPicPr>
          <p:cNvPr id="4" name="Picture 3">
            <a:extLst>
              <a:ext uri="{FF2B5EF4-FFF2-40B4-BE49-F238E27FC236}">
                <a16:creationId xmlns:a16="http://schemas.microsoft.com/office/drawing/2014/main" id="{247BA25A-C57A-4D1C-B47A-01DE4AEC8CCE}"/>
              </a:ext>
            </a:extLst>
          </p:cNvPr>
          <p:cNvPicPr>
            <a:picLocks noChangeAspect="1"/>
          </p:cNvPicPr>
          <p:nvPr/>
        </p:nvPicPr>
        <p:blipFill>
          <a:blip r:embed="rId3"/>
          <a:stretch>
            <a:fillRect/>
          </a:stretch>
        </p:blipFill>
        <p:spPr>
          <a:xfrm>
            <a:off x="3530600" y="4356100"/>
            <a:ext cx="3352800" cy="2078736"/>
          </a:xfrm>
          <a:prstGeom prst="rect">
            <a:avLst/>
          </a:prstGeom>
        </p:spPr>
      </p:pic>
    </p:spTree>
    <p:extLst>
      <p:ext uri="{BB962C8B-B14F-4D97-AF65-F5344CB8AC3E}">
        <p14:creationId xmlns:p14="http://schemas.microsoft.com/office/powerpoint/2010/main" val="57145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9"/>
            <a:ext cx="8947876" cy="541762"/>
          </a:xfrm>
        </p:spPr>
        <p:txBody>
          <a:bodyPr>
            <a:normAutofit fontScale="90000"/>
          </a:bodyPr>
          <a:lstStyle/>
          <a:p>
            <a:r>
              <a:rPr lang="en-US" dirty="0">
                <a:latin typeface="+mj-lt"/>
              </a:rPr>
              <a:t>Public Health’s Ten Essential Services </a:t>
            </a:r>
          </a:p>
        </p:txBody>
      </p:sp>
      <p:sp>
        <p:nvSpPr>
          <p:cNvPr id="3" name="Text Placeholder 2"/>
          <p:cNvSpPr>
            <a:spLocks noGrp="1"/>
          </p:cNvSpPr>
          <p:nvPr>
            <p:ph type="body" idx="1"/>
          </p:nvPr>
        </p:nvSpPr>
        <p:spPr>
          <a:xfrm>
            <a:off x="831850" y="1576251"/>
            <a:ext cx="3623772" cy="3885509"/>
          </a:xfrm>
        </p:spPr>
        <p:txBody>
          <a:bodyPr>
            <a:normAutofit/>
          </a:bodyPr>
          <a:lstStyle/>
          <a:p>
            <a:r>
              <a:rPr lang="en-US" dirty="0">
                <a:solidFill>
                  <a:schemeClr val="bg2">
                    <a:lumMod val="25000"/>
                  </a:schemeClr>
                </a:solidFill>
              </a:rPr>
              <a:t>The Center for Disease Control identifies ten services that encompass public health’s activities.</a:t>
            </a:r>
          </a:p>
        </p:txBody>
      </p:sp>
      <p:pic>
        <p:nvPicPr>
          <p:cNvPr id="2050" name="Picture 2" descr="Image result for image of public health ten essential services for social work">
            <a:extLst>
              <a:ext uri="{FF2B5EF4-FFF2-40B4-BE49-F238E27FC236}">
                <a16:creationId xmlns:a16="http://schemas.microsoft.com/office/drawing/2014/main" id="{38B9B97F-7CCE-499C-B73D-558C27B39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251" y="1576251"/>
            <a:ext cx="567349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490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238" y="286839"/>
            <a:ext cx="7367954" cy="1325563"/>
          </a:xfrm>
        </p:spPr>
        <p:txBody>
          <a:bodyPr>
            <a:normAutofit/>
          </a:bodyPr>
          <a:lstStyle/>
          <a:p>
            <a:r>
              <a:rPr lang="en-US" b="1" dirty="0">
                <a:latin typeface="+mn-lt"/>
              </a:rPr>
              <a:t>Common Ground: Complementary Approaches </a:t>
            </a:r>
          </a:p>
        </p:txBody>
      </p:sp>
      <p:graphicFrame>
        <p:nvGraphicFramePr>
          <p:cNvPr id="9" name="Diagram 8"/>
          <p:cNvGraphicFramePr/>
          <p:nvPr>
            <p:extLst>
              <p:ext uri="{D42A27DB-BD31-4B8C-83A1-F6EECF244321}">
                <p14:modId xmlns:p14="http://schemas.microsoft.com/office/powerpoint/2010/main" val="1706991077"/>
              </p:ext>
            </p:extLst>
          </p:nvPr>
        </p:nvGraphicFramePr>
        <p:xfrm>
          <a:off x="525741" y="1688190"/>
          <a:ext cx="9713124" cy="4220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2737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3622-0AF7-42A5-9B8C-0686EFDA7CD4}"/>
              </a:ext>
            </a:extLst>
          </p:cNvPr>
          <p:cNvSpPr>
            <a:spLocks noGrp="1"/>
          </p:cNvSpPr>
          <p:nvPr>
            <p:ph type="title"/>
          </p:nvPr>
        </p:nvSpPr>
        <p:spPr/>
        <p:txBody>
          <a:bodyPr>
            <a:normAutofit/>
          </a:bodyPr>
          <a:lstStyle/>
          <a:p>
            <a:r>
              <a:rPr lang="en-US" dirty="0"/>
              <a:t>Complementary Theory Bases/Models/Approaches </a:t>
            </a:r>
          </a:p>
        </p:txBody>
      </p:sp>
      <p:graphicFrame>
        <p:nvGraphicFramePr>
          <p:cNvPr id="8" name="Diagram 7"/>
          <p:cNvGraphicFramePr/>
          <p:nvPr>
            <p:extLst>
              <p:ext uri="{D42A27DB-BD31-4B8C-83A1-F6EECF244321}">
                <p14:modId xmlns:p14="http://schemas.microsoft.com/office/powerpoint/2010/main" val="2491982946"/>
              </p:ext>
            </p:extLst>
          </p:nvPr>
        </p:nvGraphicFramePr>
        <p:xfrm>
          <a:off x="528551" y="1690688"/>
          <a:ext cx="9713124" cy="4220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2889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923" y="193431"/>
            <a:ext cx="11176000" cy="1069848"/>
          </a:xfrm>
        </p:spPr>
        <p:txBody>
          <a:bodyPr>
            <a:normAutofit/>
          </a:bodyPr>
          <a:lstStyle/>
          <a:p>
            <a:r>
              <a:rPr lang="en-US" b="1" dirty="0">
                <a:latin typeface="+mn-lt"/>
              </a:rPr>
              <a:t>Critical Practice Orientation Differences</a:t>
            </a:r>
            <a:endParaRPr lang="en-US" dirty="0">
              <a:latin typeface="+mn-lt"/>
            </a:endParaRPr>
          </a:p>
        </p:txBody>
      </p:sp>
      <p:graphicFrame>
        <p:nvGraphicFramePr>
          <p:cNvPr id="8" name="Diagram 7"/>
          <p:cNvGraphicFramePr/>
          <p:nvPr>
            <p:extLst>
              <p:ext uri="{D42A27DB-BD31-4B8C-83A1-F6EECF244321}">
                <p14:modId xmlns:p14="http://schemas.microsoft.com/office/powerpoint/2010/main" val="38214851"/>
              </p:ext>
            </p:extLst>
          </p:nvPr>
        </p:nvGraphicFramePr>
        <p:xfrm>
          <a:off x="722923" y="1424472"/>
          <a:ext cx="9713124" cy="4220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6906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77D1-69C6-42AA-9E2D-32CD74624E59}"/>
              </a:ext>
            </a:extLst>
          </p:cNvPr>
          <p:cNvSpPr>
            <a:spLocks noGrp="1"/>
          </p:cNvSpPr>
          <p:nvPr>
            <p:ph type="title"/>
          </p:nvPr>
        </p:nvSpPr>
        <p:spPr/>
        <p:txBody>
          <a:bodyPr>
            <a:normAutofit/>
          </a:bodyPr>
          <a:lstStyle/>
          <a:p>
            <a:r>
              <a:rPr lang="en-US" b="1" dirty="0">
                <a:latin typeface="+mn-lt"/>
              </a:rPr>
              <a:t>When Public Health and Social Work Bridge…</a:t>
            </a:r>
          </a:p>
        </p:txBody>
      </p:sp>
      <p:sp>
        <p:nvSpPr>
          <p:cNvPr id="3" name="Content Placeholder 2">
            <a:extLst>
              <a:ext uri="{FF2B5EF4-FFF2-40B4-BE49-F238E27FC236}">
                <a16:creationId xmlns:a16="http://schemas.microsoft.com/office/drawing/2014/main" id="{D8E41360-82B7-4A29-A31A-9ED54E0AB522}"/>
              </a:ext>
            </a:extLst>
          </p:cNvPr>
          <p:cNvSpPr>
            <a:spLocks noGrp="1"/>
          </p:cNvSpPr>
          <p:nvPr>
            <p:ph idx="1"/>
          </p:nvPr>
        </p:nvSpPr>
        <p:spPr>
          <a:xfrm>
            <a:off x="407964" y="1690689"/>
            <a:ext cx="9599138" cy="4272790"/>
          </a:xfrm>
        </p:spPr>
        <p:txBody>
          <a:bodyPr>
            <a:normAutofit/>
          </a:bodyPr>
          <a:lstStyle/>
          <a:p>
            <a:pPr marL="0" indent="0">
              <a:buNone/>
            </a:pPr>
            <a:r>
              <a:rPr lang="en-US" sz="2400" dirty="0"/>
              <a:t>Good things happen: </a:t>
            </a:r>
          </a:p>
          <a:p>
            <a:r>
              <a:rPr lang="en-US" sz="2400" dirty="0"/>
              <a:t>SW and PH harvest a century’s worth of experience on how to maximize clinical, intermediate, and population approaches for greater health improvement </a:t>
            </a:r>
          </a:p>
          <a:p>
            <a:r>
              <a:rPr lang="en-US" sz="2400" dirty="0"/>
              <a:t>Public health and social work/welfare reconnect for greater effectiveness in addressing health inequities and unmet social needs</a:t>
            </a:r>
          </a:p>
          <a:p>
            <a:r>
              <a:rPr lang="en-US" sz="2400" dirty="0"/>
              <a:t>SW equipped with unifying framework to “tell a stronger story” about its value to health systems:  e.g.  when frail elders are discharged after SW involvement, they have fewer readmissions; social work </a:t>
            </a:r>
            <a:r>
              <a:rPr lang="en-US" sz="2400" i="1" dirty="0"/>
              <a:t>prevents</a:t>
            </a:r>
            <a:r>
              <a:rPr lang="en-US" sz="2400" dirty="0"/>
              <a:t> readmissions… </a:t>
            </a:r>
            <a:r>
              <a:rPr lang="en-US" sz="1300" dirty="0"/>
              <a:t>(</a:t>
            </a:r>
            <a:r>
              <a:rPr lang="en-US" sz="1300" dirty="0" err="1"/>
              <a:t>Altfield</a:t>
            </a:r>
            <a:r>
              <a:rPr lang="en-US" sz="1300" dirty="0"/>
              <a:t>, et al, 2013).</a:t>
            </a:r>
          </a:p>
          <a:p>
            <a:endParaRPr lang="en-US" dirty="0"/>
          </a:p>
        </p:txBody>
      </p:sp>
      <p:pic>
        <p:nvPicPr>
          <p:cNvPr id="4" name="Picture 3" descr="Golden Gate Bridge, minimal - parker higgins dot net">
            <a:extLst>
              <a:ext uri="{FF2B5EF4-FFF2-40B4-BE49-F238E27FC236}">
                <a16:creationId xmlns:a16="http://schemas.microsoft.com/office/drawing/2014/main" id="{A0D6DD26-3EC2-4AE8-9805-C88B22A17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860" y="5167311"/>
            <a:ext cx="3606301" cy="1371600"/>
          </a:xfrm>
          <a:prstGeom prst="rect">
            <a:avLst/>
          </a:prstGeom>
        </p:spPr>
      </p:pic>
    </p:spTree>
    <p:extLst>
      <p:ext uri="{BB962C8B-B14F-4D97-AF65-F5344CB8AC3E}">
        <p14:creationId xmlns:p14="http://schemas.microsoft.com/office/powerpoint/2010/main" val="3564464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Reclaim and Conceptualize Public Health Social Work </a:t>
            </a:r>
          </a:p>
        </p:txBody>
      </p:sp>
      <p:sp>
        <p:nvSpPr>
          <p:cNvPr id="3" name="Text Placeholder 2"/>
          <p:cNvSpPr>
            <a:spLocks noGrp="1"/>
          </p:cNvSpPr>
          <p:nvPr>
            <p:ph type="body" idx="1"/>
          </p:nvPr>
        </p:nvSpPr>
        <p:spPr>
          <a:xfrm>
            <a:off x="679268" y="3932641"/>
            <a:ext cx="7748451" cy="1500187"/>
          </a:xfrm>
        </p:spPr>
        <p:txBody>
          <a:bodyPr/>
          <a:lstStyle/>
          <a:p>
            <a:pPr marL="342900" indent="-342900">
              <a:buFont typeface="Arial" panose="020B0604020202020204" pitchFamily="34" charset="0"/>
              <a:buChar char="•"/>
            </a:pPr>
            <a:r>
              <a:rPr lang="en-US" dirty="0">
                <a:solidFill>
                  <a:schemeClr val="bg2">
                    <a:lumMod val="25000"/>
                  </a:schemeClr>
                </a:solidFill>
              </a:rPr>
              <a:t>Conceptualize the PHSW Model</a:t>
            </a:r>
          </a:p>
          <a:p>
            <a:pPr marL="342900" indent="-342900">
              <a:buFont typeface="Arial" panose="020B0604020202020204" pitchFamily="34" charset="0"/>
              <a:buChar char="•"/>
            </a:pPr>
            <a:r>
              <a:rPr lang="en-US" dirty="0">
                <a:solidFill>
                  <a:schemeClr val="bg2">
                    <a:lumMod val="25000"/>
                  </a:schemeClr>
                </a:solidFill>
              </a:rPr>
              <a:t>Clarify PHSW’s relevance to clinical and macro practice </a:t>
            </a:r>
          </a:p>
          <a:p>
            <a:endParaRPr lang="en-US" dirty="0">
              <a:solidFill>
                <a:schemeClr val="bg2">
                  <a:lumMod val="25000"/>
                </a:schemeClr>
              </a:solidFill>
            </a:endParaRPr>
          </a:p>
          <a:p>
            <a:pPr marL="342900" indent="-342900">
              <a:buFont typeface="Arial" panose="020B0604020202020204" pitchFamily="34" charset="0"/>
              <a:buChar char="•"/>
            </a:pPr>
            <a:endParaRPr lang="en-US" dirty="0">
              <a:solidFill>
                <a:schemeClr val="bg2">
                  <a:lumMod val="25000"/>
                </a:schemeClr>
              </a:solidFill>
            </a:endParaRPr>
          </a:p>
        </p:txBody>
      </p:sp>
      <p:grpSp>
        <p:nvGrpSpPr>
          <p:cNvPr id="8" name="Group 7"/>
          <p:cNvGrpSpPr/>
          <p:nvPr/>
        </p:nvGrpSpPr>
        <p:grpSpPr>
          <a:xfrm>
            <a:off x="6625266" y="238978"/>
            <a:ext cx="3396235" cy="2745889"/>
            <a:chOff x="1764638" y="1795069"/>
            <a:chExt cx="3396235" cy="2745889"/>
          </a:xfrm>
        </p:grpSpPr>
        <p:sp>
          <p:nvSpPr>
            <p:cNvPr id="9" name="Shape 8"/>
            <p:cNvSpPr/>
            <p:nvPr/>
          </p:nvSpPr>
          <p:spPr>
            <a:xfrm>
              <a:off x="1764638" y="1795069"/>
              <a:ext cx="3396235" cy="2745889"/>
            </a:xfrm>
            <a:prstGeom prst="gear6">
              <a:avLst/>
            </a:prstGeom>
          </p:spPr>
          <p:style>
            <a:lnRef idx="3">
              <a:schemeClr val="lt1">
                <a:hueOff val="0"/>
                <a:satOff val="0"/>
                <a:lumOff val="0"/>
                <a:alphaOff val="0"/>
              </a:schemeClr>
            </a:lnRef>
            <a:fillRef idx="1">
              <a:schemeClr val="accent5">
                <a:shade val="80000"/>
                <a:hueOff val="174641"/>
                <a:satOff val="-3128"/>
                <a:lumOff val="13293"/>
                <a:alphaOff val="0"/>
              </a:schemeClr>
            </a:fillRef>
            <a:effectRef idx="1">
              <a:schemeClr val="accent5">
                <a:shade val="80000"/>
                <a:hueOff val="174641"/>
                <a:satOff val="-3128"/>
                <a:lumOff val="13293"/>
                <a:alphaOff val="0"/>
              </a:schemeClr>
            </a:effectRef>
            <a:fontRef idx="minor">
              <a:schemeClr val="lt1"/>
            </a:fontRef>
          </p:style>
        </p:sp>
        <p:sp>
          <p:nvSpPr>
            <p:cNvPr id="10" name="Shape 4"/>
            <p:cNvSpPr/>
            <p:nvPr/>
          </p:nvSpPr>
          <p:spPr>
            <a:xfrm>
              <a:off x="2550459" y="2490533"/>
              <a:ext cx="1824593" cy="1354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Reclaiming PHSW </a:t>
              </a:r>
            </a:p>
          </p:txBody>
        </p:sp>
      </p:grpSp>
    </p:spTree>
    <p:extLst>
      <p:ext uri="{BB962C8B-B14F-4D97-AF65-F5344CB8AC3E}">
        <p14:creationId xmlns:p14="http://schemas.microsoft.com/office/powerpoint/2010/main" val="513024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828800" y="1334951"/>
            <a:ext cx="4741980" cy="4605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6AABA3DB-82A2-43FF-878F-6FB5B4986B81}"/>
              </a:ext>
            </a:extLst>
          </p:cNvPr>
          <p:cNvSpPr>
            <a:spLocks noGrp="1"/>
          </p:cNvSpPr>
          <p:nvPr>
            <p:ph type="title"/>
          </p:nvPr>
        </p:nvSpPr>
        <p:spPr>
          <a:xfrm>
            <a:off x="455867" y="189119"/>
            <a:ext cx="8229600" cy="990600"/>
          </a:xfrm>
        </p:spPr>
        <p:txBody>
          <a:bodyPr/>
          <a:lstStyle/>
          <a:p>
            <a:r>
              <a:rPr lang="en-US" b="1">
                <a:latin typeface="+mj-lt"/>
              </a:rPr>
              <a:t>Components of PHSW Model </a:t>
            </a:r>
            <a:endParaRPr lang="en-US" b="1" dirty="0">
              <a:latin typeface="+mj-lt"/>
            </a:endParaRPr>
          </a:p>
        </p:txBody>
      </p:sp>
      <p:pic>
        <p:nvPicPr>
          <p:cNvPr id="7" name="Content Placeholder 6">
            <a:extLst>
              <a:ext uri="{FF2B5EF4-FFF2-40B4-BE49-F238E27FC236}">
                <a16:creationId xmlns:a16="http://schemas.microsoft.com/office/drawing/2014/main" id="{52F2560D-BA43-4BDC-9792-E17D667552EA}"/>
              </a:ext>
            </a:extLst>
          </p:cNvPr>
          <p:cNvPicPr>
            <a:picLocks noGrp="1" noChangeAspect="1"/>
          </p:cNvPicPr>
          <p:nvPr>
            <p:ph sz="half" idx="1"/>
          </p:nvPr>
        </p:nvPicPr>
        <p:blipFill>
          <a:blip r:embed="rId3"/>
          <a:stretch>
            <a:fillRect/>
          </a:stretch>
        </p:blipFill>
        <p:spPr>
          <a:xfrm>
            <a:off x="455867" y="1870691"/>
            <a:ext cx="7487847" cy="3743924"/>
          </a:xfrm>
          <a:prstGeom prst="rect">
            <a:avLst/>
          </a:prstGeom>
        </p:spPr>
      </p:pic>
      <p:sp>
        <p:nvSpPr>
          <p:cNvPr id="4" name="Content Placeholder 3">
            <a:extLst>
              <a:ext uri="{FF2B5EF4-FFF2-40B4-BE49-F238E27FC236}">
                <a16:creationId xmlns:a16="http://schemas.microsoft.com/office/drawing/2014/main" id="{27FDFF30-5108-423F-B7FB-788B9A8BEA89}"/>
              </a:ext>
            </a:extLst>
          </p:cNvPr>
          <p:cNvSpPr>
            <a:spLocks noGrp="1"/>
          </p:cNvSpPr>
          <p:nvPr>
            <p:ph sz="half" idx="2"/>
          </p:nvPr>
        </p:nvSpPr>
        <p:spPr>
          <a:xfrm>
            <a:off x="6570781" y="1150268"/>
            <a:ext cx="4129922" cy="4718304"/>
          </a:xfrm>
        </p:spPr>
        <p:txBody>
          <a:bodyPr>
            <a:normAutofit/>
          </a:bodyPr>
          <a:lstStyle/>
          <a:p>
            <a:r>
              <a:rPr lang="en-US" dirty="0"/>
              <a:t>Use of clinical, mezzo, macro skills</a:t>
            </a:r>
          </a:p>
          <a:p>
            <a:r>
              <a:rPr lang="en-US" dirty="0"/>
              <a:t>Reliance on science of epidemiology</a:t>
            </a:r>
          </a:p>
          <a:p>
            <a:r>
              <a:rPr lang="en-US" dirty="0"/>
              <a:t>Focused on systems, aims for structural change in conditions</a:t>
            </a:r>
          </a:p>
          <a:p>
            <a:r>
              <a:rPr lang="en-US" dirty="0"/>
              <a:t>Wide-lens focus on “person </a:t>
            </a:r>
            <a:r>
              <a:rPr lang="en-US" i="1" dirty="0"/>
              <a:t>and</a:t>
            </a:r>
            <a:r>
              <a:rPr lang="en-US" dirty="0"/>
              <a:t> population”</a:t>
            </a:r>
          </a:p>
          <a:p>
            <a:r>
              <a:rPr lang="en-US" dirty="0"/>
              <a:t>Emphasizes prevention</a:t>
            </a:r>
          </a:p>
          <a:p>
            <a:endParaRPr lang="en-US" dirty="0"/>
          </a:p>
        </p:txBody>
      </p:sp>
      <p:sp>
        <p:nvSpPr>
          <p:cNvPr id="8" name="Rectangle 7"/>
          <p:cNvSpPr/>
          <p:nvPr/>
        </p:nvSpPr>
        <p:spPr>
          <a:xfrm>
            <a:off x="7730003" y="6460389"/>
            <a:ext cx="2536272" cy="369332"/>
          </a:xfrm>
          <a:prstGeom prst="rect">
            <a:avLst/>
          </a:prstGeom>
        </p:spPr>
        <p:txBody>
          <a:bodyPr wrap="none">
            <a:spAutoFit/>
          </a:bodyPr>
          <a:lstStyle/>
          <a:p>
            <a:r>
              <a:rPr lang="en-US" dirty="0"/>
              <a:t>(Ruth &amp; Wilkinson, 2017)</a:t>
            </a:r>
            <a:endParaRPr lang="en-IE" dirty="0"/>
          </a:p>
        </p:txBody>
      </p:sp>
      <p:sp>
        <p:nvSpPr>
          <p:cNvPr id="10" name="TextBox 9"/>
          <p:cNvSpPr txBox="1"/>
          <p:nvPr/>
        </p:nvSpPr>
        <p:spPr>
          <a:xfrm>
            <a:off x="3009246" y="1548800"/>
            <a:ext cx="2887771" cy="369332"/>
          </a:xfrm>
          <a:prstGeom prst="rect">
            <a:avLst/>
          </a:prstGeom>
          <a:noFill/>
        </p:spPr>
        <p:txBody>
          <a:bodyPr wrap="square" rtlCol="0">
            <a:spAutoFit/>
          </a:bodyPr>
          <a:lstStyle/>
          <a:p>
            <a:r>
              <a:rPr lang="en-IE" b="1" dirty="0">
                <a:solidFill>
                  <a:schemeClr val="bg1">
                    <a:lumMod val="95000"/>
                  </a:schemeClr>
                </a:solidFill>
              </a:rPr>
              <a:t> Person and Population </a:t>
            </a:r>
          </a:p>
        </p:txBody>
      </p:sp>
    </p:spTree>
    <p:extLst>
      <p:ext uri="{BB962C8B-B14F-4D97-AF65-F5344CB8AC3E}">
        <p14:creationId xmlns:p14="http://schemas.microsoft.com/office/powerpoint/2010/main" val="1271011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FB3C-AC9D-4C84-BCA7-8142495A6CF7}"/>
              </a:ext>
            </a:extLst>
          </p:cNvPr>
          <p:cNvSpPr>
            <a:spLocks noGrp="1"/>
          </p:cNvSpPr>
          <p:nvPr>
            <p:ph type="title"/>
          </p:nvPr>
        </p:nvSpPr>
        <p:spPr>
          <a:xfrm>
            <a:off x="295096" y="305236"/>
            <a:ext cx="9899819" cy="1325563"/>
          </a:xfrm>
        </p:spPr>
        <p:txBody>
          <a:bodyPr/>
          <a:lstStyle/>
          <a:p>
            <a:r>
              <a:rPr lang="en-US" dirty="0"/>
              <a:t>PHSW: Clinical AND Macro </a:t>
            </a:r>
          </a:p>
        </p:txBody>
      </p:sp>
      <p:sp>
        <p:nvSpPr>
          <p:cNvPr id="3" name="Content Placeholder 2">
            <a:extLst>
              <a:ext uri="{FF2B5EF4-FFF2-40B4-BE49-F238E27FC236}">
                <a16:creationId xmlns:a16="http://schemas.microsoft.com/office/drawing/2014/main" id="{03056D66-D8A2-48C0-B55D-A78FB7EB06C8}"/>
              </a:ext>
            </a:extLst>
          </p:cNvPr>
          <p:cNvSpPr>
            <a:spLocks noGrp="1"/>
          </p:cNvSpPr>
          <p:nvPr>
            <p:ph idx="1"/>
          </p:nvPr>
        </p:nvSpPr>
        <p:spPr>
          <a:xfrm>
            <a:off x="295096" y="1516499"/>
            <a:ext cx="7898273" cy="4953437"/>
          </a:xfrm>
        </p:spPr>
        <p:txBody>
          <a:bodyPr>
            <a:normAutofit/>
          </a:bodyPr>
          <a:lstStyle/>
          <a:p>
            <a:pPr marL="0" indent="0">
              <a:buNone/>
            </a:pPr>
            <a:r>
              <a:rPr lang="en-US" dirty="0"/>
              <a:t>PHSW is an integrated approach that includes both clinical and macro social work </a:t>
            </a:r>
          </a:p>
          <a:p>
            <a:r>
              <a:rPr lang="en-US" sz="2400" dirty="0"/>
              <a:t>Macro= Purple (community aspect) and green (mostly)</a:t>
            </a:r>
          </a:p>
          <a:p>
            <a:r>
              <a:rPr lang="en-US" sz="2400" dirty="0"/>
              <a:t>Clinical = Purple (mostly) </a:t>
            </a:r>
          </a:p>
          <a:p>
            <a:r>
              <a:rPr lang="en-US" sz="2400" dirty="0"/>
              <a:t>Public Health without SW= Mostly green and blue,                                             with some purple (community aspect) </a:t>
            </a:r>
          </a:p>
          <a:p>
            <a:pPr marL="0" indent="0">
              <a:buNone/>
            </a:pPr>
            <a:r>
              <a:rPr lang="en-US" b="1" dirty="0"/>
              <a:t>Public Health Social Work: </a:t>
            </a:r>
            <a:r>
              <a:rPr lang="en-US" dirty="0"/>
              <a:t>All three components come together to enable simultaneous focus on persons AND populations </a:t>
            </a:r>
          </a:p>
          <a:p>
            <a:pPr marL="0" indent="0">
              <a:buNone/>
            </a:pPr>
            <a:endParaRPr lang="en-US" dirty="0"/>
          </a:p>
        </p:txBody>
      </p:sp>
      <p:pic>
        <p:nvPicPr>
          <p:cNvPr id="5" name="Picture 4">
            <a:extLst>
              <a:ext uri="{FF2B5EF4-FFF2-40B4-BE49-F238E27FC236}">
                <a16:creationId xmlns:a16="http://schemas.microsoft.com/office/drawing/2014/main" id="{063CA015-2A29-43FC-A69E-F6CD9F39C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718" y="698485"/>
            <a:ext cx="771676" cy="894443"/>
          </a:xfrm>
          <a:prstGeom prst="rect">
            <a:avLst/>
          </a:prstGeom>
        </p:spPr>
      </p:pic>
      <p:grpSp>
        <p:nvGrpSpPr>
          <p:cNvPr id="10" name="Group 9"/>
          <p:cNvGrpSpPr/>
          <p:nvPr/>
        </p:nvGrpSpPr>
        <p:grpSpPr>
          <a:xfrm>
            <a:off x="6418190" y="2049433"/>
            <a:ext cx="6824731" cy="4197242"/>
            <a:chOff x="455867" y="1334951"/>
            <a:chExt cx="7487847" cy="4605061"/>
          </a:xfrm>
        </p:grpSpPr>
        <p:sp>
          <p:nvSpPr>
            <p:cNvPr id="7" name="Oval 6"/>
            <p:cNvSpPr/>
            <p:nvPr/>
          </p:nvSpPr>
          <p:spPr>
            <a:xfrm>
              <a:off x="1828800" y="1334951"/>
              <a:ext cx="4741980" cy="4605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Content Placeholder 6">
              <a:extLst>
                <a:ext uri="{FF2B5EF4-FFF2-40B4-BE49-F238E27FC236}">
                  <a16:creationId xmlns:a16="http://schemas.microsoft.com/office/drawing/2014/main" id="{52F2560D-BA43-4BDC-9792-E17D667552EA}"/>
                </a:ext>
              </a:extLst>
            </p:cNvPr>
            <p:cNvPicPr>
              <a:picLocks noChangeAspect="1"/>
            </p:cNvPicPr>
            <p:nvPr/>
          </p:nvPicPr>
          <p:blipFill>
            <a:blip r:embed="rId4"/>
            <a:stretch>
              <a:fillRect/>
            </a:stretch>
          </p:blipFill>
          <p:spPr>
            <a:xfrm>
              <a:off x="455867" y="1870691"/>
              <a:ext cx="7487847" cy="3743924"/>
            </a:xfrm>
            <a:prstGeom prst="rect">
              <a:avLst/>
            </a:prstGeom>
          </p:spPr>
        </p:pic>
        <p:sp>
          <p:nvSpPr>
            <p:cNvPr id="9" name="TextBox 8"/>
            <p:cNvSpPr txBox="1"/>
            <p:nvPr/>
          </p:nvSpPr>
          <p:spPr>
            <a:xfrm>
              <a:off x="2890587" y="1545293"/>
              <a:ext cx="2887771" cy="369332"/>
            </a:xfrm>
            <a:prstGeom prst="rect">
              <a:avLst/>
            </a:prstGeom>
            <a:noFill/>
          </p:spPr>
          <p:txBody>
            <a:bodyPr wrap="square" rtlCol="0">
              <a:spAutoFit/>
            </a:bodyPr>
            <a:lstStyle/>
            <a:p>
              <a:r>
                <a:rPr lang="en-IE" b="1" dirty="0">
                  <a:solidFill>
                    <a:schemeClr val="bg1">
                      <a:lumMod val="95000"/>
                    </a:schemeClr>
                  </a:solidFill>
                </a:rPr>
                <a:t> Person and Population </a:t>
              </a:r>
            </a:p>
          </p:txBody>
        </p:sp>
      </p:grpSp>
    </p:spTree>
    <p:extLst>
      <p:ext uri="{BB962C8B-B14F-4D97-AF65-F5344CB8AC3E}">
        <p14:creationId xmlns:p14="http://schemas.microsoft.com/office/powerpoint/2010/main" val="2116189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883095"/>
            <a:ext cx="7309827" cy="2852737"/>
          </a:xfrm>
        </p:spPr>
        <p:txBody>
          <a:bodyPr/>
          <a:lstStyle/>
          <a:p>
            <a:r>
              <a:rPr lang="en-US" dirty="0">
                <a:latin typeface="+mj-lt"/>
              </a:rPr>
              <a:t>How PHSW Can</a:t>
            </a:r>
            <a:br>
              <a:rPr lang="en-US" dirty="0">
                <a:latin typeface="+mj-lt"/>
              </a:rPr>
            </a:br>
            <a:r>
              <a:rPr lang="en-US" dirty="0">
                <a:latin typeface="+mj-lt"/>
              </a:rPr>
              <a:t>Increase Social Work’s Health Impact</a:t>
            </a:r>
          </a:p>
        </p:txBody>
      </p:sp>
      <p:sp>
        <p:nvSpPr>
          <p:cNvPr id="3" name="Text Placeholder 2"/>
          <p:cNvSpPr>
            <a:spLocks noGrp="1"/>
          </p:cNvSpPr>
          <p:nvPr>
            <p:ph type="body" idx="1"/>
          </p:nvPr>
        </p:nvSpPr>
        <p:spPr>
          <a:xfrm>
            <a:off x="831850" y="3914213"/>
            <a:ext cx="8083550" cy="1500187"/>
          </a:xfrm>
        </p:spPr>
        <p:txBody>
          <a:bodyPr/>
          <a:lstStyle/>
          <a:p>
            <a:pPr marL="342900" indent="-342900">
              <a:buFont typeface="Arial" panose="020B0604020202020204" pitchFamily="34" charset="0"/>
              <a:buChar char="•"/>
            </a:pPr>
            <a:r>
              <a:rPr lang="en-US" dirty="0">
                <a:solidFill>
                  <a:schemeClr val="bg2">
                    <a:lumMod val="25000"/>
                  </a:schemeClr>
                </a:solidFill>
              </a:rPr>
              <a:t>Importance of health impact in post-ACA era</a:t>
            </a:r>
          </a:p>
          <a:p>
            <a:pPr marL="342900" indent="-342900">
              <a:buFont typeface="Arial" panose="020B0604020202020204" pitchFamily="34" charset="0"/>
              <a:buChar char="•"/>
            </a:pPr>
            <a:r>
              <a:rPr lang="en-US" dirty="0">
                <a:solidFill>
                  <a:schemeClr val="bg2">
                    <a:lumMod val="25000"/>
                  </a:schemeClr>
                </a:solidFill>
              </a:rPr>
              <a:t>Visualizing health impact and “telling the story” of PHSW in a PHSW model </a:t>
            </a:r>
          </a:p>
          <a:p>
            <a:pPr marL="342900" indent="-342900">
              <a:buFont typeface="Arial" panose="020B0604020202020204" pitchFamily="34" charset="0"/>
              <a:buChar char="•"/>
            </a:pPr>
            <a:endParaRPr lang="en-US" dirty="0">
              <a:solidFill>
                <a:schemeClr val="bg2">
                  <a:lumMod val="25000"/>
                </a:schemeClr>
              </a:solidFill>
            </a:endParaRPr>
          </a:p>
        </p:txBody>
      </p:sp>
      <p:grpSp>
        <p:nvGrpSpPr>
          <p:cNvPr id="4" name="Group 3"/>
          <p:cNvGrpSpPr/>
          <p:nvPr/>
        </p:nvGrpSpPr>
        <p:grpSpPr>
          <a:xfrm>
            <a:off x="7285387" y="175340"/>
            <a:ext cx="3260025" cy="3260025"/>
            <a:chOff x="4531235" y="2766110"/>
            <a:chExt cx="3260025" cy="3260025"/>
          </a:xfrm>
        </p:grpSpPr>
        <p:sp>
          <p:nvSpPr>
            <p:cNvPr id="5" name="Shape 4"/>
            <p:cNvSpPr/>
            <p:nvPr/>
          </p:nvSpPr>
          <p:spPr>
            <a:xfrm rot="21397440">
              <a:off x="4531235" y="2766110"/>
              <a:ext cx="3260025" cy="3260025"/>
            </a:xfrm>
            <a:prstGeom prst="gear9">
              <a:avLst/>
            </a:prstGeom>
          </p:spPr>
          <p:style>
            <a:lnRef idx="3">
              <a:schemeClr val="lt1">
                <a:hueOff val="0"/>
                <a:satOff val="0"/>
                <a:lumOff val="0"/>
                <a:alphaOff val="0"/>
              </a:schemeClr>
            </a:lnRef>
            <a:fillRef idx="1">
              <a:schemeClr val="accent5">
                <a:shade val="80000"/>
                <a:hueOff val="0"/>
                <a:satOff val="0"/>
                <a:lumOff val="0"/>
                <a:alphaOff val="0"/>
              </a:schemeClr>
            </a:fillRef>
            <a:effectRef idx="1">
              <a:schemeClr val="accent5">
                <a:shade val="80000"/>
                <a:hueOff val="0"/>
                <a:satOff val="0"/>
                <a:lumOff val="0"/>
                <a:alphaOff val="0"/>
              </a:schemeClr>
            </a:effectRef>
            <a:fontRef idx="minor">
              <a:schemeClr val="lt1"/>
            </a:fontRef>
          </p:style>
        </p:sp>
        <p:sp>
          <p:nvSpPr>
            <p:cNvPr id="6" name="Shape 4"/>
            <p:cNvSpPr/>
            <p:nvPr/>
          </p:nvSpPr>
          <p:spPr>
            <a:xfrm rot="21397440">
              <a:off x="5184966" y="3529804"/>
              <a:ext cx="1949205" cy="16757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2400" dirty="0"/>
                <a:t>Increase SW’s Health Impact through PHSW </a:t>
              </a:r>
              <a:endParaRPr lang="en-US" sz="6000" b="1" kern="1200" dirty="0"/>
            </a:p>
          </p:txBody>
        </p:sp>
      </p:grpSp>
    </p:spTree>
    <p:extLst>
      <p:ext uri="{BB962C8B-B14F-4D97-AF65-F5344CB8AC3E}">
        <p14:creationId xmlns:p14="http://schemas.microsoft.com/office/powerpoint/2010/main" val="2004291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2" y="365125"/>
            <a:ext cx="10388991" cy="1325563"/>
          </a:xfrm>
        </p:spPr>
        <p:txBody>
          <a:bodyPr>
            <a:normAutofit/>
          </a:bodyPr>
          <a:lstStyle/>
          <a:p>
            <a:r>
              <a:rPr lang="en-US" b="1" dirty="0">
                <a:latin typeface="+mj-lt"/>
              </a:rPr>
              <a:t>Can Social Work Have Greater Impact? </a:t>
            </a:r>
          </a:p>
        </p:txBody>
      </p:sp>
      <p:sp>
        <p:nvSpPr>
          <p:cNvPr id="3" name="Content Placeholder 2"/>
          <p:cNvSpPr>
            <a:spLocks noGrp="1"/>
          </p:cNvSpPr>
          <p:nvPr>
            <p:ph idx="1"/>
          </p:nvPr>
        </p:nvSpPr>
        <p:spPr>
          <a:xfrm>
            <a:off x="453498" y="1690688"/>
            <a:ext cx="9843868" cy="4151664"/>
          </a:xfrm>
        </p:spPr>
        <p:txBody>
          <a:bodyPr>
            <a:normAutofit/>
          </a:bodyPr>
          <a:lstStyle/>
          <a:p>
            <a:r>
              <a:rPr lang="en-US" b="1" dirty="0"/>
              <a:t>Social injustice, health inequities and health reform: </a:t>
            </a:r>
            <a:r>
              <a:rPr lang="en-US" dirty="0"/>
              <a:t>require use of public health approaches </a:t>
            </a:r>
          </a:p>
          <a:p>
            <a:r>
              <a:rPr lang="en-US" b="1" dirty="0"/>
              <a:t>PHSW Challenge: </a:t>
            </a:r>
            <a:r>
              <a:rPr lang="en-US" dirty="0"/>
              <a:t>build upon existing clinical/macro methods to enhance profession’s overall effectiveness and impact</a:t>
            </a:r>
          </a:p>
          <a:p>
            <a:r>
              <a:rPr lang="en-US" b="1" dirty="0"/>
              <a:t>Development of a Social Work Health Impact Model: </a:t>
            </a:r>
            <a:r>
              <a:rPr lang="en-US" dirty="0"/>
              <a:t>adapted from Frieden’s Health Impact Model, SWHIM illustrates profession’s capacity for impacting health across systems and on multiple levels </a:t>
            </a:r>
            <a:r>
              <a:rPr lang="en-US" sz="1200" dirty="0"/>
              <a:t>(Frieden, 2012; Ruth, Wachman, Marshall, Backman, Harrington, Schultz &amp; Ouimet, 2017)</a:t>
            </a:r>
          </a:p>
        </p:txBody>
      </p:sp>
      <p:sp>
        <p:nvSpPr>
          <p:cNvPr id="6" name="TextBox 5">
            <a:extLst>
              <a:ext uri="{FF2B5EF4-FFF2-40B4-BE49-F238E27FC236}">
                <a16:creationId xmlns:a16="http://schemas.microsoft.com/office/drawing/2014/main" id="{1D85DA04-4C2E-4AF9-A170-E275D6A5D9F1}"/>
              </a:ext>
            </a:extLst>
          </p:cNvPr>
          <p:cNvSpPr txBox="1"/>
          <p:nvPr/>
        </p:nvSpPr>
        <p:spPr>
          <a:xfrm>
            <a:off x="8896361" y="6627168"/>
            <a:ext cx="4447142" cy="230832"/>
          </a:xfrm>
          <a:prstGeom prst="rect">
            <a:avLst/>
          </a:prstGeom>
          <a:noFill/>
        </p:spPr>
        <p:txBody>
          <a:bodyPr wrap="square" rtlCol="0">
            <a:spAutoFit/>
          </a:bodyPr>
          <a:lstStyle/>
          <a:p>
            <a:r>
              <a:rPr lang="en-US" sz="900" dirty="0">
                <a:hlinkClick r:id="rId3" tooltip="http://xaal66.blogspot.com/2015/11/asteroida-i-polski-czelabinsk.html"/>
              </a:rPr>
              <a:t>This Photo</a:t>
            </a:r>
            <a:r>
              <a:rPr lang="en-US" sz="900" dirty="0"/>
              <a:t> by Unknown Author is licensed under </a:t>
            </a:r>
            <a:r>
              <a:rPr lang="en-US" sz="900" dirty="0">
                <a:hlinkClick r:id="rId4" tooltip="https://creativecommons.org/licenses/by-nc-sa/3.0/"/>
              </a:rPr>
              <a:t>CC BY-SA-NC</a:t>
            </a:r>
            <a:endParaRPr lang="en-US" sz="900" dirty="0"/>
          </a:p>
        </p:txBody>
      </p:sp>
      <p:pic>
        <p:nvPicPr>
          <p:cNvPr id="8" name="Picture 7">
            <a:extLst>
              <a:ext uri="{FF2B5EF4-FFF2-40B4-BE49-F238E27FC236}">
                <a16:creationId xmlns:a16="http://schemas.microsoft.com/office/drawing/2014/main" id="{23E06454-35ED-46D2-9B7D-A5B10009B3D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62861" y="4891703"/>
            <a:ext cx="2669009" cy="1742997"/>
          </a:xfrm>
          <a:prstGeom prst="rect">
            <a:avLst/>
          </a:prstGeom>
        </p:spPr>
      </p:pic>
    </p:spTree>
    <p:extLst>
      <p:ext uri="{BB962C8B-B14F-4D97-AF65-F5344CB8AC3E}">
        <p14:creationId xmlns:p14="http://schemas.microsoft.com/office/powerpoint/2010/main" val="1699389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D734-194B-40F4-B512-846A6B8E2ABB}"/>
              </a:ext>
            </a:extLst>
          </p:cNvPr>
          <p:cNvSpPr>
            <a:spLocks noGrp="1"/>
          </p:cNvSpPr>
          <p:nvPr>
            <p:ph type="title"/>
          </p:nvPr>
        </p:nvSpPr>
        <p:spPr/>
        <p:txBody>
          <a:bodyPr/>
          <a:lstStyle/>
          <a:p>
            <a:r>
              <a:rPr lang="en-US" dirty="0"/>
              <a:t>What is Health? </a:t>
            </a:r>
          </a:p>
        </p:txBody>
      </p:sp>
      <p:sp>
        <p:nvSpPr>
          <p:cNvPr id="3" name="Content Placeholder 2">
            <a:extLst>
              <a:ext uri="{FF2B5EF4-FFF2-40B4-BE49-F238E27FC236}">
                <a16:creationId xmlns:a16="http://schemas.microsoft.com/office/drawing/2014/main" id="{A7D271CC-02A6-4F59-9CF2-F2EEA4038D87}"/>
              </a:ext>
            </a:extLst>
          </p:cNvPr>
          <p:cNvSpPr>
            <a:spLocks noGrp="1"/>
          </p:cNvSpPr>
          <p:nvPr>
            <p:ph idx="1"/>
          </p:nvPr>
        </p:nvSpPr>
        <p:spPr>
          <a:xfrm>
            <a:off x="407964" y="1642748"/>
            <a:ext cx="9884352" cy="4139745"/>
          </a:xfrm>
        </p:spPr>
        <p:txBody>
          <a:bodyPr>
            <a:normAutofit fontScale="85000" lnSpcReduction="20000"/>
          </a:bodyPr>
          <a:lstStyle/>
          <a:p>
            <a:pPr marL="457200" indent="0">
              <a:lnSpc>
                <a:spcPct val="100000"/>
              </a:lnSpc>
              <a:spcBef>
                <a:spcPts val="0"/>
              </a:spcBef>
              <a:buNone/>
            </a:pPr>
            <a:r>
              <a:rPr lang="en-US" b="1" dirty="0"/>
              <a:t>Many Definitions of Health :</a:t>
            </a:r>
          </a:p>
          <a:p>
            <a:pPr marL="457200" indent="0">
              <a:lnSpc>
                <a:spcPct val="100000"/>
              </a:lnSpc>
              <a:spcBef>
                <a:spcPts val="0"/>
              </a:spcBef>
              <a:buNone/>
            </a:pPr>
            <a:endParaRPr lang="en-US" b="1" dirty="0"/>
          </a:p>
          <a:p>
            <a:pPr marL="971550" indent="-514350">
              <a:lnSpc>
                <a:spcPct val="100000"/>
              </a:lnSpc>
              <a:spcBef>
                <a:spcPts val="0"/>
              </a:spcBef>
              <a:buAutoNum type="arabicPeriod"/>
            </a:pPr>
            <a:r>
              <a:rPr lang="en-US" b="1" dirty="0"/>
              <a:t>Biomedical Model: </a:t>
            </a:r>
            <a:r>
              <a:rPr lang="en-US" dirty="0"/>
              <a:t>Health is absence of bodily disease: focus on diagnosing individual body/organs; curing ill health by treatment </a:t>
            </a:r>
            <a:r>
              <a:rPr lang="en-US" sz="1200" dirty="0"/>
              <a:t>(</a:t>
            </a:r>
            <a:r>
              <a:rPr lang="en-US" sz="1200" dirty="0" err="1"/>
              <a:t>Farre</a:t>
            </a:r>
            <a:r>
              <a:rPr lang="en-US" sz="1200" dirty="0"/>
              <a:t> &amp; </a:t>
            </a:r>
            <a:r>
              <a:rPr lang="en-US" sz="1200" dirty="0" err="1"/>
              <a:t>Rapley</a:t>
            </a:r>
            <a:r>
              <a:rPr lang="en-US" sz="1200" dirty="0"/>
              <a:t>, 2017)</a:t>
            </a:r>
          </a:p>
          <a:p>
            <a:pPr marL="971550" indent="-514350">
              <a:lnSpc>
                <a:spcPct val="100000"/>
              </a:lnSpc>
              <a:spcBef>
                <a:spcPts val="0"/>
              </a:spcBef>
              <a:buAutoNum type="arabicPeriod"/>
            </a:pPr>
            <a:r>
              <a:rPr lang="en-US" b="1" dirty="0"/>
              <a:t>Holistic Model: </a:t>
            </a:r>
            <a:r>
              <a:rPr lang="en-US" dirty="0"/>
              <a:t>Health is state of “… complete physical, mental and social well-being and not merely the absence of disease or infirmity” </a:t>
            </a:r>
            <a:r>
              <a:rPr lang="en-US" sz="1200" dirty="0"/>
              <a:t>(WHO, 1946)</a:t>
            </a:r>
          </a:p>
          <a:p>
            <a:pPr marL="914400" indent="-457200">
              <a:lnSpc>
                <a:spcPct val="100000"/>
              </a:lnSpc>
              <a:spcBef>
                <a:spcPts val="0"/>
              </a:spcBef>
              <a:buAutoNum type="arabicPeriod"/>
            </a:pPr>
            <a:r>
              <a:rPr lang="en-US" b="1" dirty="0"/>
              <a:t>Wellness Model: </a:t>
            </a:r>
            <a:r>
              <a:rPr lang="en-US" dirty="0"/>
              <a:t>Health as process or force such as</a:t>
            </a:r>
            <a:r>
              <a:rPr lang="en-US" b="1" dirty="0"/>
              <a:t> </a:t>
            </a:r>
            <a:r>
              <a:rPr lang="en-US" dirty="0"/>
              <a:t>“…extent to which an individual or group is able to realize aspirations &amp; satisfy needs, and to change or cope with environment. Health is a </a:t>
            </a:r>
            <a:r>
              <a:rPr lang="en-US" i="1" dirty="0"/>
              <a:t>resource for everyday life</a:t>
            </a:r>
            <a:r>
              <a:rPr lang="en-US" dirty="0"/>
              <a:t>, not the objective of living; it is a positive concept, emphasizing social &amp; personal resources, as well as physical capacities.” </a:t>
            </a:r>
            <a:r>
              <a:rPr lang="en-US" sz="1400" dirty="0"/>
              <a:t>(World Health Organization, 1946). </a:t>
            </a:r>
          </a:p>
          <a:p>
            <a:endParaRPr lang="en-US" dirty="0"/>
          </a:p>
        </p:txBody>
      </p:sp>
    </p:spTree>
    <p:extLst>
      <p:ext uri="{BB962C8B-B14F-4D97-AF65-F5344CB8AC3E}">
        <p14:creationId xmlns:p14="http://schemas.microsoft.com/office/powerpoint/2010/main" val="3337179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18" y="109349"/>
            <a:ext cx="8580393" cy="1325563"/>
          </a:xfrm>
        </p:spPr>
        <p:txBody>
          <a:bodyPr>
            <a:normAutofit/>
          </a:bodyPr>
          <a:lstStyle/>
          <a:p>
            <a:r>
              <a:rPr lang="en-US" dirty="0">
                <a:latin typeface="+mj-lt"/>
              </a:rPr>
              <a:t>Visualizing </a:t>
            </a:r>
            <a:r>
              <a:rPr lang="en-US" b="1" dirty="0">
                <a:latin typeface="+mj-lt"/>
              </a:rPr>
              <a:t>SW Health Impact</a:t>
            </a:r>
            <a:endParaRPr lang="en-US" dirty="0">
              <a:latin typeface="+mj-lt"/>
            </a:endParaRPr>
          </a:p>
        </p:txBody>
      </p:sp>
      <p:sp>
        <p:nvSpPr>
          <p:cNvPr id="7" name="Rectangle 6"/>
          <p:cNvSpPr/>
          <p:nvPr/>
        </p:nvSpPr>
        <p:spPr>
          <a:xfrm>
            <a:off x="2041071" y="6044019"/>
            <a:ext cx="8245930" cy="923330"/>
          </a:xfrm>
          <a:prstGeom prst="rect">
            <a:avLst/>
          </a:prstGeom>
        </p:spPr>
        <p:txBody>
          <a:bodyPr wrap="square">
            <a:spAutoFit/>
          </a:bodyPr>
          <a:lstStyle/>
          <a:p>
            <a:pPr algn="ctr"/>
            <a:r>
              <a:rPr lang="en-US" b="1" dirty="0">
                <a:latin typeface="+mj-lt"/>
                <a:cs typeface="Times New Roman" panose="02020603050405020304" pitchFamily="18" charset="0"/>
              </a:rPr>
              <a:t>Social Work Health Impact Model</a:t>
            </a:r>
          </a:p>
          <a:p>
            <a:r>
              <a:rPr lang="en-US" dirty="0"/>
              <a:t>     (Ruth, Wachman, Marshall, Backman, Harrington, Schultz &amp; </a:t>
            </a:r>
            <a:r>
              <a:rPr lang="en-US" dirty="0" err="1"/>
              <a:t>Ouimet</a:t>
            </a:r>
            <a:r>
              <a:rPr lang="en-US" dirty="0"/>
              <a:t>, 2017)</a:t>
            </a:r>
          </a:p>
          <a:p>
            <a:endParaRPr lang="en-US" b="1" dirty="0">
              <a:latin typeface="+mj-lt"/>
              <a:cs typeface="Times New Roman" panose="02020603050405020304"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1643" y="7795018"/>
            <a:ext cx="10653406" cy="59481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4043" y="7947418"/>
            <a:ext cx="10653406" cy="594815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6443" y="8099818"/>
            <a:ext cx="10653406" cy="5948158"/>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8843" y="8252218"/>
            <a:ext cx="10653406" cy="594815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1243" y="8404618"/>
            <a:ext cx="10653406" cy="5948158"/>
          </a:xfrm>
          <a:prstGeom prst="rect">
            <a:avLst/>
          </a:prstGeom>
        </p:spPr>
      </p:pic>
      <p:pic>
        <p:nvPicPr>
          <p:cNvPr id="4" name="Picture 3"/>
          <p:cNvPicPr>
            <a:picLocks noChangeAspect="1"/>
          </p:cNvPicPr>
          <p:nvPr/>
        </p:nvPicPr>
        <p:blipFill>
          <a:blip r:embed="rId4"/>
          <a:stretch>
            <a:fillRect/>
          </a:stretch>
        </p:blipFill>
        <p:spPr>
          <a:xfrm>
            <a:off x="625084" y="0"/>
            <a:ext cx="9930445" cy="6858000"/>
          </a:xfrm>
          <a:prstGeom prst="rect">
            <a:avLst/>
          </a:prstGeom>
        </p:spPr>
      </p:pic>
    </p:spTree>
    <p:extLst>
      <p:ext uri="{BB962C8B-B14F-4D97-AF65-F5344CB8AC3E}">
        <p14:creationId xmlns:p14="http://schemas.microsoft.com/office/powerpoint/2010/main" val="639778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282000"/>
            <a:ext cx="9457006" cy="1325563"/>
          </a:xfrm>
        </p:spPr>
        <p:txBody>
          <a:bodyPr>
            <a:normAutofit/>
          </a:bodyPr>
          <a:lstStyle/>
          <a:p>
            <a:r>
              <a:rPr lang="en-US" b="1" dirty="0">
                <a:latin typeface="+mj-lt"/>
              </a:rPr>
              <a:t>SW Health Impact Model Implications </a:t>
            </a:r>
          </a:p>
        </p:txBody>
      </p:sp>
      <p:sp>
        <p:nvSpPr>
          <p:cNvPr id="3" name="Content Placeholder 2"/>
          <p:cNvSpPr>
            <a:spLocks noGrp="1"/>
          </p:cNvSpPr>
          <p:nvPr>
            <p:ph idx="1"/>
          </p:nvPr>
        </p:nvSpPr>
        <p:spPr>
          <a:xfrm>
            <a:off x="407963" y="1355950"/>
            <a:ext cx="10213145" cy="5053800"/>
          </a:xfrm>
        </p:spPr>
        <p:txBody>
          <a:bodyPr>
            <a:normAutofit fontScale="92500" lnSpcReduction="10000"/>
          </a:bodyPr>
          <a:lstStyle/>
          <a:p>
            <a:r>
              <a:rPr lang="en-US" b="1" dirty="0"/>
              <a:t>PHSW-enriched practice:  </a:t>
            </a:r>
            <a:r>
              <a:rPr lang="en-US" dirty="0"/>
              <a:t>Links clinical skills to public health approaches and focuses SW’s role on greater impact efforts to address SDOH</a:t>
            </a:r>
          </a:p>
          <a:p>
            <a:r>
              <a:rPr lang="en-US" b="1" dirty="0"/>
              <a:t>All social work is health: </a:t>
            </a:r>
            <a:r>
              <a:rPr lang="en-US" dirty="0"/>
              <a:t>Health is broadly determined; social workers work across society’s social welfare, social development, and health systems; practitioners either work directly in health or on the social determinants of health</a:t>
            </a:r>
          </a:p>
          <a:p>
            <a:r>
              <a:rPr lang="en-US" b="1" dirty="0"/>
              <a:t>SW education recalibration: </a:t>
            </a:r>
            <a:r>
              <a:rPr lang="en-US" dirty="0"/>
              <a:t>Integration of PH skills into SW education can strengthen practitioners’ readiness to participate in and lead prevention, transdisciplinary collaboration, epidemiologically-informed efforts to address SDOH, and advocacy to change social conditions</a:t>
            </a:r>
          </a:p>
          <a:p>
            <a:r>
              <a:rPr lang="en-US" b="1" dirty="0"/>
              <a:t>Intentional infusion of wide-lens approaches across all levels of practice: </a:t>
            </a:r>
            <a:r>
              <a:rPr lang="en-US" dirty="0"/>
              <a:t>Social work visibility, value, collaborative potential, and impact increase through integration of PHSW.</a:t>
            </a:r>
            <a:endParaRPr lang="en-US" b="1" dirty="0"/>
          </a:p>
        </p:txBody>
      </p:sp>
      <p:pic>
        <p:nvPicPr>
          <p:cNvPr id="4" name="Picture 3">
            <a:extLst>
              <a:ext uri="{FF2B5EF4-FFF2-40B4-BE49-F238E27FC236}">
                <a16:creationId xmlns:a16="http://schemas.microsoft.com/office/drawing/2014/main" id="{24B6A2B6-88DD-4C65-BF47-9FD33CC4E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4204" y="494340"/>
            <a:ext cx="876904" cy="815521"/>
          </a:xfrm>
          <a:prstGeom prst="rect">
            <a:avLst/>
          </a:prstGeom>
        </p:spPr>
      </p:pic>
    </p:spTree>
    <p:extLst>
      <p:ext uri="{BB962C8B-B14F-4D97-AF65-F5344CB8AC3E}">
        <p14:creationId xmlns:p14="http://schemas.microsoft.com/office/powerpoint/2010/main" val="732886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 PHSW in Action</a:t>
            </a:r>
          </a:p>
        </p:txBody>
      </p:sp>
      <p:sp>
        <p:nvSpPr>
          <p:cNvPr id="3" name="Text Placeholder 2"/>
          <p:cNvSpPr>
            <a:spLocks noGrp="1"/>
          </p:cNvSpPr>
          <p:nvPr>
            <p:ph type="subTitle" idx="1"/>
          </p:nvPr>
        </p:nvSpPr>
        <p:spPr/>
        <p:txBody>
          <a:bodyPr/>
          <a:lstStyle/>
          <a:p>
            <a:r>
              <a:rPr lang="en-US" dirty="0"/>
              <a:t>Competencies</a:t>
            </a:r>
          </a:p>
          <a:p>
            <a:r>
              <a:rPr lang="en-US" dirty="0"/>
              <a:t>Profiles </a:t>
            </a:r>
          </a:p>
        </p:txBody>
      </p:sp>
    </p:spTree>
    <p:extLst>
      <p:ext uri="{BB962C8B-B14F-4D97-AF65-F5344CB8AC3E}">
        <p14:creationId xmlns:p14="http://schemas.microsoft.com/office/powerpoint/2010/main" val="1825727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87C6-FF05-4F2D-9E9C-836FF66BBA60}"/>
              </a:ext>
            </a:extLst>
          </p:cNvPr>
          <p:cNvSpPr>
            <a:spLocks noGrp="1"/>
          </p:cNvSpPr>
          <p:nvPr>
            <p:ph type="title"/>
          </p:nvPr>
        </p:nvSpPr>
        <p:spPr/>
        <p:txBody>
          <a:bodyPr/>
          <a:lstStyle/>
          <a:p>
            <a:r>
              <a:rPr lang="en-US" dirty="0"/>
              <a:t>PHSW in Action: Dual Professional Competence </a:t>
            </a:r>
          </a:p>
        </p:txBody>
      </p:sp>
      <p:sp>
        <p:nvSpPr>
          <p:cNvPr id="3" name="Content Placeholder 2">
            <a:extLst>
              <a:ext uri="{FF2B5EF4-FFF2-40B4-BE49-F238E27FC236}">
                <a16:creationId xmlns:a16="http://schemas.microsoft.com/office/drawing/2014/main" id="{BA7468D2-6681-4A0F-ADDD-61AA493F9EC8}"/>
              </a:ext>
            </a:extLst>
          </p:cNvPr>
          <p:cNvSpPr>
            <a:spLocks noGrp="1"/>
          </p:cNvSpPr>
          <p:nvPr>
            <p:ph idx="1"/>
          </p:nvPr>
        </p:nvSpPr>
        <p:spPr>
          <a:xfrm>
            <a:off x="407964" y="1825626"/>
            <a:ext cx="9234800" cy="3801452"/>
          </a:xfrm>
        </p:spPr>
        <p:txBody>
          <a:bodyPr>
            <a:normAutofit lnSpcReduction="10000"/>
          </a:bodyPr>
          <a:lstStyle/>
          <a:p>
            <a:r>
              <a:rPr lang="en-US" dirty="0"/>
              <a:t>Competence is central to professions; competent professionals practice with effectiveness and efficiency according to standards</a:t>
            </a:r>
          </a:p>
          <a:p>
            <a:r>
              <a:rPr lang="en-US" dirty="0"/>
              <a:t>Numerous components: knowledge, values, skills, and behaviors </a:t>
            </a:r>
            <a:r>
              <a:rPr lang="en-US" sz="1100" dirty="0"/>
              <a:t>(</a:t>
            </a:r>
            <a:r>
              <a:rPr lang="en-US" sz="1100" dirty="0" err="1"/>
              <a:t>Drisko</a:t>
            </a:r>
            <a:r>
              <a:rPr lang="en-US" sz="1100" dirty="0"/>
              <a:t>, 2014)</a:t>
            </a:r>
          </a:p>
          <a:p>
            <a:r>
              <a:rPr lang="en-US" dirty="0"/>
              <a:t>Public health social workers use the theories, practices, concepts, and—most importantly—the competencies of social work and public health to improve health and well-being</a:t>
            </a:r>
          </a:p>
          <a:p>
            <a:pPr marL="0" indent="0">
              <a:buNone/>
            </a:pPr>
            <a:endParaRPr lang="en-US" dirty="0"/>
          </a:p>
        </p:txBody>
      </p:sp>
    </p:spTree>
    <p:extLst>
      <p:ext uri="{BB962C8B-B14F-4D97-AF65-F5344CB8AC3E}">
        <p14:creationId xmlns:p14="http://schemas.microsoft.com/office/powerpoint/2010/main" val="3264742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3556-9924-4EF4-9829-D785FACEDA98}"/>
              </a:ext>
            </a:extLst>
          </p:cNvPr>
          <p:cNvSpPr>
            <a:spLocks noGrp="1"/>
          </p:cNvSpPr>
          <p:nvPr>
            <p:ph type="title"/>
          </p:nvPr>
        </p:nvSpPr>
        <p:spPr/>
        <p:txBody>
          <a:bodyPr/>
          <a:lstStyle/>
          <a:p>
            <a:r>
              <a:rPr lang="en-US" dirty="0"/>
              <a:t>Updated Competencies Needed! </a:t>
            </a:r>
          </a:p>
        </p:txBody>
      </p:sp>
      <p:sp>
        <p:nvSpPr>
          <p:cNvPr id="3" name="Content Placeholder 2">
            <a:extLst>
              <a:ext uri="{FF2B5EF4-FFF2-40B4-BE49-F238E27FC236}">
                <a16:creationId xmlns:a16="http://schemas.microsoft.com/office/drawing/2014/main" id="{CC98B79B-84CB-4126-9FF0-20AC2469AD92}"/>
              </a:ext>
            </a:extLst>
          </p:cNvPr>
          <p:cNvSpPr>
            <a:spLocks noGrp="1"/>
          </p:cNvSpPr>
          <p:nvPr>
            <p:ph idx="1"/>
          </p:nvPr>
        </p:nvSpPr>
        <p:spPr/>
        <p:txBody>
          <a:bodyPr/>
          <a:lstStyle/>
          <a:p>
            <a:r>
              <a:rPr lang="en-US" dirty="0"/>
              <a:t>Areas of practice thrive when practitioners  can describe what it is, what it does, what it looks like in practice, who is doing it, and why employers need it!</a:t>
            </a:r>
          </a:p>
          <a:p>
            <a:r>
              <a:rPr lang="en-US" dirty="0"/>
              <a:t>Current PHSW standards dated (written in 1990s) but much can be learned from reviewing them: </a:t>
            </a:r>
            <a:r>
              <a:rPr lang="en-US" dirty="0">
                <a:hlinkClick r:id="rId3"/>
              </a:rPr>
              <a:t>Existing PHSW Competencies</a:t>
            </a:r>
            <a:endParaRPr lang="en-US" dirty="0"/>
          </a:p>
          <a:p>
            <a:r>
              <a:rPr lang="en-US" dirty="0"/>
              <a:t>New ones needed…until then, utilize existing PH, SW and PHSW competencies</a:t>
            </a:r>
          </a:p>
        </p:txBody>
      </p:sp>
      <p:pic>
        <p:nvPicPr>
          <p:cNvPr id="5" name="Picture 4">
            <a:extLst>
              <a:ext uri="{FF2B5EF4-FFF2-40B4-BE49-F238E27FC236}">
                <a16:creationId xmlns:a16="http://schemas.microsoft.com/office/drawing/2014/main" id="{D8508D77-6BC0-4138-932B-43A0A996B037}"/>
              </a:ext>
            </a:extLst>
          </p:cNvPr>
          <p:cNvPicPr>
            <a:picLocks noChangeAspect="1"/>
          </p:cNvPicPr>
          <p:nvPr/>
        </p:nvPicPr>
        <p:blipFill>
          <a:blip r:embed="rId4"/>
          <a:stretch>
            <a:fillRect/>
          </a:stretch>
        </p:blipFill>
        <p:spPr>
          <a:xfrm>
            <a:off x="8339755" y="365125"/>
            <a:ext cx="2256019" cy="1905167"/>
          </a:xfrm>
          <a:prstGeom prst="rect">
            <a:avLst/>
          </a:prstGeom>
        </p:spPr>
      </p:pic>
    </p:spTree>
    <p:extLst>
      <p:ext uri="{BB962C8B-B14F-4D97-AF65-F5344CB8AC3E}">
        <p14:creationId xmlns:p14="http://schemas.microsoft.com/office/powerpoint/2010/main" val="3281932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3556-9924-4EF4-9829-D785FACEDA98}"/>
              </a:ext>
            </a:extLst>
          </p:cNvPr>
          <p:cNvSpPr>
            <a:spLocks noGrp="1"/>
          </p:cNvSpPr>
          <p:nvPr>
            <p:ph type="title"/>
          </p:nvPr>
        </p:nvSpPr>
        <p:spPr/>
        <p:txBody>
          <a:bodyPr/>
          <a:lstStyle/>
          <a:p>
            <a:r>
              <a:rPr lang="en-US" dirty="0"/>
              <a:t>PHSW and the Ten Essential Public Health Services </a:t>
            </a:r>
          </a:p>
        </p:txBody>
      </p:sp>
      <p:sp>
        <p:nvSpPr>
          <p:cNvPr id="3" name="Content Placeholder 2">
            <a:extLst>
              <a:ext uri="{FF2B5EF4-FFF2-40B4-BE49-F238E27FC236}">
                <a16:creationId xmlns:a16="http://schemas.microsoft.com/office/drawing/2014/main" id="{CC98B79B-84CB-4126-9FF0-20AC2469AD92}"/>
              </a:ext>
            </a:extLst>
          </p:cNvPr>
          <p:cNvSpPr>
            <a:spLocks noGrp="1"/>
          </p:cNvSpPr>
          <p:nvPr>
            <p:ph idx="1"/>
          </p:nvPr>
        </p:nvSpPr>
        <p:spPr>
          <a:xfrm>
            <a:off x="407964" y="1825626"/>
            <a:ext cx="9816691" cy="3801452"/>
          </a:xfrm>
        </p:spPr>
        <p:txBody>
          <a:bodyPr>
            <a:normAutofit fontScale="85000" lnSpcReduction="20000"/>
          </a:bodyPr>
          <a:lstStyle/>
          <a:p>
            <a:pPr marL="0" indent="0">
              <a:buNone/>
            </a:pPr>
            <a:r>
              <a:rPr lang="en-US" dirty="0"/>
              <a:t>Public health social workers are broadly engaged in all areas of public health. One study (Ruth, Wyatt, Velasquez, Bachman, 2015), asked PHSW participants to describe their roles in the public health infrastructure. While respondents worked in all of the ten essential service areas the following four areas were primary: </a:t>
            </a:r>
          </a:p>
          <a:p>
            <a:r>
              <a:rPr lang="en-US" dirty="0"/>
              <a:t>Inform, educate, and empower people about health issues</a:t>
            </a:r>
          </a:p>
          <a:p>
            <a:r>
              <a:rPr lang="en-US" dirty="0"/>
              <a:t>Mobilize community partnerships and action to identify and solve health problems</a:t>
            </a:r>
          </a:p>
          <a:p>
            <a:r>
              <a:rPr lang="en-US" dirty="0"/>
              <a:t>Develop policies and plans that support individual and community health efforts</a:t>
            </a:r>
          </a:p>
          <a:p>
            <a:r>
              <a:rPr lang="en-US" dirty="0"/>
              <a:t>Evaluate effectiveness, accessibility, and quality of personal and population-based health services</a:t>
            </a:r>
          </a:p>
          <a:p>
            <a:pPr marL="0" indent="0">
              <a:buNone/>
            </a:pPr>
            <a:endParaRPr lang="en-US" dirty="0"/>
          </a:p>
        </p:txBody>
      </p:sp>
    </p:spTree>
    <p:extLst>
      <p:ext uri="{BB962C8B-B14F-4D97-AF65-F5344CB8AC3E}">
        <p14:creationId xmlns:p14="http://schemas.microsoft.com/office/powerpoint/2010/main" val="1448402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4" y="146186"/>
            <a:ext cx="8580393" cy="1325563"/>
          </a:xfrm>
        </p:spPr>
        <p:txBody>
          <a:bodyPr/>
          <a:lstStyle/>
          <a:p>
            <a:r>
              <a:rPr lang="en-US" dirty="0"/>
              <a:t>But What Do PHSWs Do?</a:t>
            </a:r>
          </a:p>
        </p:txBody>
      </p:sp>
      <p:sp>
        <p:nvSpPr>
          <p:cNvPr id="3" name="Content Placeholder 2"/>
          <p:cNvSpPr>
            <a:spLocks noGrp="1"/>
          </p:cNvSpPr>
          <p:nvPr>
            <p:ph idx="1"/>
          </p:nvPr>
        </p:nvSpPr>
        <p:spPr>
          <a:xfrm>
            <a:off x="407964" y="1255618"/>
            <a:ext cx="9622727" cy="4746171"/>
          </a:xfrm>
        </p:spPr>
        <p:txBody>
          <a:bodyPr>
            <a:normAutofit fontScale="77500" lnSpcReduction="20000"/>
          </a:bodyPr>
          <a:lstStyle/>
          <a:p>
            <a:r>
              <a:rPr lang="en-US" dirty="0"/>
              <a:t>Engage in and lead integrative efforts in behavioral health and primary care and other forms of health reform (health systems transformation) </a:t>
            </a:r>
          </a:p>
          <a:p>
            <a:r>
              <a:rPr lang="en-US" dirty="0"/>
              <a:t>Provide services in a public health framework for ongoing epidemic, disease or social issue (e.g. HIV, suicide, opiate epidemic) </a:t>
            </a:r>
          </a:p>
          <a:p>
            <a:r>
              <a:rPr lang="en-US" dirty="0"/>
              <a:t>Engage in community outreach and case-finding (Flint water crisis initiatives or disaster response) </a:t>
            </a:r>
          </a:p>
          <a:p>
            <a:r>
              <a:rPr lang="en-US" dirty="0"/>
              <a:t>Consult and collaborate on major issues (Parkinson’s falls prevention, eviction prevention, cardiovascular risk reduction) </a:t>
            </a:r>
          </a:p>
          <a:p>
            <a:r>
              <a:rPr lang="en-US" dirty="0"/>
              <a:t>Prevention and health promotion activities, program planning (bullying, violence, substance use disorders) </a:t>
            </a:r>
          </a:p>
          <a:p>
            <a:r>
              <a:rPr lang="en-US" dirty="0"/>
              <a:t>Research, formal and informal (e.g. community based participatory research) </a:t>
            </a:r>
          </a:p>
          <a:p>
            <a:r>
              <a:rPr lang="en-US" dirty="0"/>
              <a:t>Professional development/training/community and interprofessional education (collaboration across disciplines or sectors)</a:t>
            </a:r>
          </a:p>
          <a:p>
            <a:r>
              <a:rPr lang="en-US" dirty="0"/>
              <a:t>Community and legislative advocacy (addressing conditions that cause poor health: housing, lack of access to care, food instability) </a:t>
            </a:r>
          </a:p>
          <a:p>
            <a:endParaRPr lang="en-US" dirty="0"/>
          </a:p>
        </p:txBody>
      </p:sp>
    </p:spTree>
    <p:extLst>
      <p:ext uri="{BB962C8B-B14F-4D97-AF65-F5344CB8AC3E}">
        <p14:creationId xmlns:p14="http://schemas.microsoft.com/office/powerpoint/2010/main" val="1939999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DBFD3-B40A-49F7-B575-BFCB22D8522B}"/>
              </a:ext>
            </a:extLst>
          </p:cNvPr>
          <p:cNvSpPr>
            <a:spLocks noGrp="1"/>
          </p:cNvSpPr>
          <p:nvPr>
            <p:ph type="title"/>
          </p:nvPr>
        </p:nvSpPr>
        <p:spPr/>
        <p:txBody>
          <a:bodyPr/>
          <a:lstStyle/>
          <a:p>
            <a:r>
              <a:rPr lang="en-US" dirty="0"/>
              <a:t>Social Work Competencies</a:t>
            </a:r>
          </a:p>
        </p:txBody>
      </p:sp>
      <p:sp>
        <p:nvSpPr>
          <p:cNvPr id="3" name="Content Placeholder 2">
            <a:extLst>
              <a:ext uri="{FF2B5EF4-FFF2-40B4-BE49-F238E27FC236}">
                <a16:creationId xmlns:a16="http://schemas.microsoft.com/office/drawing/2014/main" id="{412F9881-DE88-471C-B3A0-7DF1ED9944B1}"/>
              </a:ext>
            </a:extLst>
          </p:cNvPr>
          <p:cNvSpPr>
            <a:spLocks noGrp="1"/>
          </p:cNvSpPr>
          <p:nvPr>
            <p:ph idx="1"/>
          </p:nvPr>
        </p:nvSpPr>
        <p:spPr>
          <a:xfrm>
            <a:off x="407964" y="1825626"/>
            <a:ext cx="9683687" cy="3801452"/>
          </a:xfrm>
        </p:spPr>
        <p:txBody>
          <a:bodyPr>
            <a:normAutofit fontScale="70000" lnSpcReduction="20000"/>
          </a:bodyPr>
          <a:lstStyle/>
          <a:p>
            <a:pPr marL="0" indent="0">
              <a:buNone/>
            </a:pPr>
            <a:r>
              <a:rPr lang="en-US" b="1" i="1" dirty="0"/>
              <a:t>CSWE Social Work Competencies:</a:t>
            </a:r>
          </a:p>
          <a:p>
            <a:pPr marL="0" indent="0">
              <a:buNone/>
            </a:pPr>
            <a:r>
              <a:rPr lang="en-US" dirty="0"/>
              <a:t>1. Demonstrate Ethical and Professional Behavior</a:t>
            </a:r>
          </a:p>
          <a:p>
            <a:pPr marL="0" indent="0">
              <a:buNone/>
            </a:pPr>
            <a:r>
              <a:rPr lang="en-US" dirty="0"/>
              <a:t>2. Engage Diversity and Difference in Practice</a:t>
            </a:r>
          </a:p>
          <a:p>
            <a:pPr marL="0" indent="0">
              <a:buNone/>
            </a:pPr>
            <a:r>
              <a:rPr lang="en-US" dirty="0"/>
              <a:t>3. Advance Human Rights and Social, Economic, and Environmental Justice</a:t>
            </a:r>
          </a:p>
          <a:p>
            <a:pPr marL="0" indent="0">
              <a:buNone/>
            </a:pPr>
            <a:r>
              <a:rPr lang="en-US" dirty="0"/>
              <a:t>4. Engage in Practice-informed Research and Research-informed Practice</a:t>
            </a:r>
          </a:p>
          <a:p>
            <a:pPr marL="0" indent="0">
              <a:buNone/>
            </a:pPr>
            <a:r>
              <a:rPr lang="en-US" dirty="0"/>
              <a:t>5. Engage in Policy Practice</a:t>
            </a:r>
          </a:p>
          <a:p>
            <a:pPr marL="0" indent="0">
              <a:buNone/>
            </a:pPr>
            <a:r>
              <a:rPr lang="en-US" dirty="0"/>
              <a:t>6. Engage with Individuals, Families, Groups, Organizations, and Communities</a:t>
            </a:r>
          </a:p>
          <a:p>
            <a:pPr marL="0" indent="0">
              <a:buNone/>
            </a:pPr>
            <a:r>
              <a:rPr lang="en-US" dirty="0"/>
              <a:t>7. Assess Individuals, Families, Groups, Organizations, and Communities</a:t>
            </a:r>
          </a:p>
          <a:p>
            <a:pPr marL="0" indent="0">
              <a:buNone/>
            </a:pPr>
            <a:r>
              <a:rPr lang="en-US" dirty="0"/>
              <a:t>8. Intervene with Individuals, Families, Groups, Organizations, and Communities</a:t>
            </a:r>
          </a:p>
          <a:p>
            <a:pPr marL="0" indent="0">
              <a:buNone/>
            </a:pPr>
            <a:r>
              <a:rPr lang="en-US" dirty="0"/>
              <a:t>9. Evaluate Practice with Individuals, Families, Groups, Organizations, and Communities</a:t>
            </a:r>
          </a:p>
          <a:p>
            <a:endParaRPr lang="en-US" dirty="0"/>
          </a:p>
        </p:txBody>
      </p:sp>
      <p:pic>
        <p:nvPicPr>
          <p:cNvPr id="4" name="Picture 3">
            <a:extLst>
              <a:ext uri="{FF2B5EF4-FFF2-40B4-BE49-F238E27FC236}">
                <a16:creationId xmlns:a16="http://schemas.microsoft.com/office/drawing/2014/main" id="{D2AF8AF9-E4AF-4227-AF09-B1D47FF16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773" y="585069"/>
            <a:ext cx="762907" cy="885674"/>
          </a:xfrm>
          <a:prstGeom prst="rect">
            <a:avLst/>
          </a:prstGeom>
        </p:spPr>
      </p:pic>
    </p:spTree>
    <p:extLst>
      <p:ext uri="{BB962C8B-B14F-4D97-AF65-F5344CB8AC3E}">
        <p14:creationId xmlns:p14="http://schemas.microsoft.com/office/powerpoint/2010/main" val="469742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8B1B8-D4CB-434F-989C-98E57D101024}"/>
              </a:ext>
            </a:extLst>
          </p:cNvPr>
          <p:cNvSpPr>
            <a:spLocks noGrp="1"/>
          </p:cNvSpPr>
          <p:nvPr>
            <p:ph type="title"/>
          </p:nvPr>
        </p:nvSpPr>
        <p:spPr>
          <a:xfrm>
            <a:off x="361488" y="-112990"/>
            <a:ext cx="10862549" cy="1325563"/>
          </a:xfrm>
        </p:spPr>
        <p:txBody>
          <a:bodyPr/>
          <a:lstStyle/>
          <a:p>
            <a:r>
              <a:rPr lang="en-US" dirty="0"/>
              <a:t>Public Health Competencies </a:t>
            </a:r>
          </a:p>
        </p:txBody>
      </p:sp>
      <p:sp>
        <p:nvSpPr>
          <p:cNvPr id="3" name="Content Placeholder 2">
            <a:extLst>
              <a:ext uri="{FF2B5EF4-FFF2-40B4-BE49-F238E27FC236}">
                <a16:creationId xmlns:a16="http://schemas.microsoft.com/office/drawing/2014/main" id="{58CA8F2F-F8F2-4FEF-90B9-1E4333D80929}"/>
              </a:ext>
            </a:extLst>
          </p:cNvPr>
          <p:cNvSpPr>
            <a:spLocks noGrp="1"/>
          </p:cNvSpPr>
          <p:nvPr>
            <p:ph sz="half" idx="1"/>
          </p:nvPr>
        </p:nvSpPr>
        <p:spPr>
          <a:xfrm>
            <a:off x="407963" y="889408"/>
            <a:ext cx="9941382" cy="5010117"/>
          </a:xfrm>
        </p:spPr>
        <p:txBody>
          <a:bodyPr>
            <a:normAutofit fontScale="25000" lnSpcReduction="20000"/>
          </a:bodyPr>
          <a:lstStyle/>
          <a:p>
            <a:pPr marL="0" indent="0">
              <a:buNone/>
            </a:pPr>
            <a:r>
              <a:rPr lang="en-US" sz="8000" b="1" i="1" dirty="0"/>
              <a:t>Evidence-based Approaches to Public Health</a:t>
            </a:r>
          </a:p>
          <a:p>
            <a:pPr marL="0" indent="0">
              <a:buNone/>
            </a:pPr>
            <a:r>
              <a:rPr lang="en-US" sz="6400" dirty="0"/>
              <a:t>1) Apply epidemiological methods to the breadth of settings and situations in public health practice;</a:t>
            </a:r>
          </a:p>
          <a:p>
            <a:pPr marL="0" indent="0">
              <a:buNone/>
            </a:pPr>
            <a:r>
              <a:rPr lang="en-US" sz="6400" dirty="0"/>
              <a:t>2) Select quantitative and qualitative data collection methods appropriate for a given public health context</a:t>
            </a:r>
          </a:p>
          <a:p>
            <a:pPr marL="0" indent="0">
              <a:buNone/>
            </a:pPr>
            <a:r>
              <a:rPr lang="en-US" sz="6400" dirty="0"/>
              <a:t>3) Analyze quantitative and qualitative data using biostatistics, informatics, computer-based programming and software, as appropriate; </a:t>
            </a:r>
          </a:p>
          <a:p>
            <a:pPr marL="0" indent="0">
              <a:buNone/>
            </a:pPr>
            <a:r>
              <a:rPr lang="en-US" sz="6400" dirty="0"/>
              <a:t>4) Interpret results of data analysis for public health research, policy or practice</a:t>
            </a:r>
          </a:p>
          <a:p>
            <a:pPr marL="0" indent="0">
              <a:buNone/>
            </a:pPr>
            <a:r>
              <a:rPr lang="en-US" sz="8000" b="1" i="1" dirty="0"/>
              <a:t>Public Health and Health Care Systems</a:t>
            </a:r>
          </a:p>
          <a:p>
            <a:pPr marL="0" indent="0">
              <a:buNone/>
            </a:pPr>
            <a:r>
              <a:rPr lang="en-US" sz="6400" dirty="0"/>
              <a:t>5) Compare the organization, structure and function of health care, public health and regulatory systems across national and international settings;</a:t>
            </a:r>
          </a:p>
          <a:p>
            <a:pPr marL="0" indent="0">
              <a:buNone/>
            </a:pPr>
            <a:r>
              <a:rPr lang="en-US" sz="6400" dirty="0"/>
              <a:t> 6) Discuss the means by which structural bias, social inequities and racism undermine health and create challenges to achieving health equity at organizational, community and societal levels</a:t>
            </a:r>
          </a:p>
          <a:p>
            <a:pPr marL="0" indent="0">
              <a:buNone/>
            </a:pPr>
            <a:r>
              <a:rPr lang="en-US" sz="8000" b="1" i="1" dirty="0"/>
              <a:t>Planning and Management to Promote Health</a:t>
            </a:r>
          </a:p>
          <a:p>
            <a:pPr marL="0" indent="0">
              <a:buNone/>
            </a:pPr>
            <a:r>
              <a:rPr lang="en-US" sz="6400" dirty="0"/>
              <a:t>7) Assess population needs, assets and capacities that affect communities’ health; </a:t>
            </a:r>
          </a:p>
          <a:p>
            <a:pPr marL="0" indent="0">
              <a:buNone/>
            </a:pPr>
            <a:r>
              <a:rPr lang="en-US" sz="6400" dirty="0"/>
              <a:t>8) Apply awareness of cultural values and practices to the design or implementation of public health policies or programs; </a:t>
            </a:r>
          </a:p>
          <a:p>
            <a:pPr marL="0" indent="0">
              <a:buNone/>
            </a:pPr>
            <a:r>
              <a:rPr lang="en-US" sz="6400" dirty="0"/>
              <a:t>9) Design a population-based policy, program, project or intervention; </a:t>
            </a:r>
          </a:p>
          <a:p>
            <a:pPr marL="0" indent="0">
              <a:buNone/>
            </a:pPr>
            <a:r>
              <a:rPr lang="en-US" sz="6400" dirty="0"/>
              <a:t>10) Explain basic principles and tools of budget and resource management; </a:t>
            </a:r>
          </a:p>
          <a:p>
            <a:pPr marL="0" indent="0">
              <a:buNone/>
            </a:pPr>
            <a:r>
              <a:rPr lang="en-US" sz="6400" dirty="0"/>
              <a:t>11) Select methods to evaluate public health programs</a:t>
            </a:r>
          </a:p>
          <a:p>
            <a:pPr marL="0" indent="0">
              <a:buNone/>
            </a:pPr>
            <a:endParaRPr lang="en-US" sz="6400" dirty="0"/>
          </a:p>
          <a:p>
            <a:endParaRPr lang="en-US" dirty="0"/>
          </a:p>
        </p:txBody>
      </p:sp>
      <p:sp>
        <p:nvSpPr>
          <p:cNvPr id="9" name="Rectangle 8"/>
          <p:cNvSpPr/>
          <p:nvPr/>
        </p:nvSpPr>
        <p:spPr>
          <a:xfrm>
            <a:off x="1949654" y="6065778"/>
            <a:ext cx="6858000" cy="523220"/>
          </a:xfrm>
          <a:prstGeom prst="rect">
            <a:avLst/>
          </a:prstGeom>
        </p:spPr>
        <p:txBody>
          <a:bodyPr wrap="square">
            <a:spAutoFit/>
          </a:bodyPr>
          <a:lstStyle/>
          <a:p>
            <a:r>
              <a:rPr lang="en-US" sz="1400" b="1" dirty="0"/>
              <a:t>For more information: </a:t>
            </a:r>
            <a:r>
              <a:rPr lang="en-US" sz="1400" dirty="0">
                <a:hlinkClick r:id="rId3"/>
              </a:rPr>
              <a:t>https://</a:t>
            </a:r>
            <a:r>
              <a:rPr lang="en-US" sz="1400" dirty="0" err="1">
                <a:hlinkClick r:id="rId3"/>
              </a:rPr>
              <a:t>tdi.dartmouth.edu</a:t>
            </a:r>
            <a:r>
              <a:rPr lang="en-US" sz="1400" dirty="0">
                <a:hlinkClick r:id="rId3"/>
              </a:rPr>
              <a:t>/education/degree-programs/masters-in-public-health/mph-competencies</a:t>
            </a:r>
            <a:endParaRPr lang="en-US" sz="1400" dirty="0"/>
          </a:p>
        </p:txBody>
      </p:sp>
      <p:pic>
        <p:nvPicPr>
          <p:cNvPr id="5" name="Picture 4">
            <a:extLst>
              <a:ext uri="{FF2B5EF4-FFF2-40B4-BE49-F238E27FC236}">
                <a16:creationId xmlns:a16="http://schemas.microsoft.com/office/drawing/2014/main" id="{3D24AF46-8F0B-446D-BBE1-0EBDF897D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438" y="326899"/>
            <a:ext cx="762907" cy="885674"/>
          </a:xfrm>
          <a:prstGeom prst="rect">
            <a:avLst/>
          </a:prstGeom>
        </p:spPr>
      </p:pic>
    </p:spTree>
    <p:extLst>
      <p:ext uri="{BB962C8B-B14F-4D97-AF65-F5344CB8AC3E}">
        <p14:creationId xmlns:p14="http://schemas.microsoft.com/office/powerpoint/2010/main" val="2234704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24AF46-8F0B-446D-BBE1-0EBDF897D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6438" y="326899"/>
            <a:ext cx="762907" cy="885674"/>
          </a:xfrm>
          <a:prstGeom prst="rect">
            <a:avLst/>
          </a:prstGeom>
        </p:spPr>
      </p:pic>
      <p:sp>
        <p:nvSpPr>
          <p:cNvPr id="10" name="Title 4">
            <a:extLst>
              <a:ext uri="{FF2B5EF4-FFF2-40B4-BE49-F238E27FC236}">
                <a16:creationId xmlns:a16="http://schemas.microsoft.com/office/drawing/2014/main" id="{13BE0EAC-42C6-7D43-A197-242876BD080E}"/>
              </a:ext>
            </a:extLst>
          </p:cNvPr>
          <p:cNvSpPr>
            <a:spLocks noGrp="1"/>
          </p:cNvSpPr>
          <p:nvPr>
            <p:ph type="title"/>
          </p:nvPr>
        </p:nvSpPr>
        <p:spPr>
          <a:xfrm>
            <a:off x="259048" y="-205049"/>
            <a:ext cx="10107637" cy="1325563"/>
          </a:xfrm>
        </p:spPr>
        <p:txBody>
          <a:bodyPr/>
          <a:lstStyle/>
          <a:p>
            <a:r>
              <a:rPr lang="en-US" dirty="0"/>
              <a:t>Public Health Competencies </a:t>
            </a:r>
          </a:p>
        </p:txBody>
      </p:sp>
      <p:sp>
        <p:nvSpPr>
          <p:cNvPr id="11" name="Content Placeholder 3">
            <a:extLst>
              <a:ext uri="{FF2B5EF4-FFF2-40B4-BE49-F238E27FC236}">
                <a16:creationId xmlns:a16="http://schemas.microsoft.com/office/drawing/2014/main" id="{1DB1400A-951C-E54D-B152-967344A8999B}"/>
              </a:ext>
            </a:extLst>
          </p:cNvPr>
          <p:cNvSpPr txBox="1">
            <a:spLocks/>
          </p:cNvSpPr>
          <p:nvPr/>
        </p:nvSpPr>
        <p:spPr>
          <a:xfrm>
            <a:off x="259048" y="616729"/>
            <a:ext cx="11822116" cy="51790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300" b="1" i="1" dirty="0"/>
              <a:t>Policy in Public Health</a:t>
            </a:r>
          </a:p>
          <a:p>
            <a:pPr marL="0" indent="0">
              <a:lnSpc>
                <a:spcPct val="100000"/>
              </a:lnSpc>
              <a:buFont typeface="Arial" panose="020B0604020202020204" pitchFamily="34" charset="0"/>
              <a:buNone/>
            </a:pPr>
            <a:r>
              <a:rPr lang="en-US" sz="1300" dirty="0"/>
              <a:t>12) Discuss multiple dimensions of the policy-making process, including the roles of ethics and evidence; </a:t>
            </a:r>
          </a:p>
          <a:p>
            <a:pPr marL="0" indent="0">
              <a:lnSpc>
                <a:spcPct val="100000"/>
              </a:lnSpc>
              <a:buFont typeface="Arial" panose="020B0604020202020204" pitchFamily="34" charset="0"/>
              <a:buNone/>
            </a:pPr>
            <a:r>
              <a:rPr lang="en-US" sz="1300" dirty="0"/>
              <a:t>13) Propose strategies to identify stakeholders and build coalitions and partnerships for influencing public health outcomes; </a:t>
            </a:r>
          </a:p>
          <a:p>
            <a:pPr marL="0" indent="0">
              <a:lnSpc>
                <a:spcPct val="100000"/>
              </a:lnSpc>
              <a:buFont typeface="Arial" panose="020B0604020202020204" pitchFamily="34" charset="0"/>
              <a:buNone/>
            </a:pPr>
            <a:r>
              <a:rPr lang="en-US" sz="1300" dirty="0"/>
              <a:t>14) Advocate for political, social or economic policies and programs that will improve health in diverse populations; </a:t>
            </a:r>
          </a:p>
          <a:p>
            <a:pPr marL="0" indent="0">
              <a:lnSpc>
                <a:spcPct val="100000"/>
              </a:lnSpc>
              <a:buFont typeface="Arial" panose="020B0604020202020204" pitchFamily="34" charset="0"/>
              <a:buNone/>
            </a:pPr>
            <a:r>
              <a:rPr lang="en-US" sz="1300" dirty="0"/>
              <a:t>15) Evaluate policies for their impact on public health and health equity</a:t>
            </a:r>
          </a:p>
          <a:p>
            <a:pPr marL="0" indent="0">
              <a:lnSpc>
                <a:spcPct val="100000"/>
              </a:lnSpc>
              <a:buFont typeface="Arial" panose="020B0604020202020204" pitchFamily="34" charset="0"/>
              <a:buNone/>
            </a:pPr>
            <a:r>
              <a:rPr lang="en-US" sz="1300" b="1" i="1" dirty="0"/>
              <a:t>Leadership</a:t>
            </a:r>
          </a:p>
          <a:p>
            <a:pPr marL="0" indent="0">
              <a:lnSpc>
                <a:spcPct val="100000"/>
              </a:lnSpc>
              <a:buFont typeface="Arial" panose="020B0604020202020204" pitchFamily="34" charset="0"/>
              <a:buNone/>
            </a:pPr>
            <a:r>
              <a:rPr lang="en-US" sz="1300" dirty="0"/>
              <a:t>16) Apply principles of leadership, governance and management, which include creating a vision, empowering others, fostering                                          	    collaboration and guiding decision making; </a:t>
            </a:r>
          </a:p>
          <a:p>
            <a:pPr marL="0" indent="0">
              <a:lnSpc>
                <a:spcPct val="100000"/>
              </a:lnSpc>
              <a:buFont typeface="Arial" panose="020B0604020202020204" pitchFamily="34" charset="0"/>
              <a:buNone/>
            </a:pPr>
            <a:r>
              <a:rPr lang="en-US" sz="1300" dirty="0"/>
              <a:t>17) Apply negotiation and mediation skills to address organizational or community challenges</a:t>
            </a:r>
          </a:p>
          <a:p>
            <a:pPr marL="0" indent="0">
              <a:lnSpc>
                <a:spcPct val="100000"/>
              </a:lnSpc>
              <a:buFont typeface="Arial" panose="020B0604020202020204" pitchFamily="34" charset="0"/>
              <a:buNone/>
            </a:pPr>
            <a:r>
              <a:rPr lang="en-US" sz="1300" b="1" i="1" dirty="0"/>
              <a:t>Communication</a:t>
            </a:r>
          </a:p>
          <a:p>
            <a:pPr marL="0" indent="0">
              <a:lnSpc>
                <a:spcPct val="100000"/>
              </a:lnSpc>
              <a:buFont typeface="Arial" panose="020B0604020202020204" pitchFamily="34" charset="0"/>
              <a:buNone/>
            </a:pPr>
            <a:r>
              <a:rPr lang="en-US" sz="1300" dirty="0"/>
              <a:t>18) Select communication strategies for different audiences and sectors; </a:t>
            </a:r>
          </a:p>
          <a:p>
            <a:pPr marL="0" indent="0">
              <a:lnSpc>
                <a:spcPct val="100000"/>
              </a:lnSpc>
              <a:buFont typeface="Arial" panose="020B0604020202020204" pitchFamily="34" charset="0"/>
              <a:buNone/>
            </a:pPr>
            <a:r>
              <a:rPr lang="en-US" sz="1300" dirty="0"/>
              <a:t>19) Communicate audience-appropriate public health content, both in writing and through oral presentation; </a:t>
            </a:r>
          </a:p>
          <a:p>
            <a:pPr marL="0" indent="0">
              <a:lnSpc>
                <a:spcPct val="100000"/>
              </a:lnSpc>
              <a:buFont typeface="Arial" panose="020B0604020202020204" pitchFamily="34" charset="0"/>
              <a:buNone/>
            </a:pPr>
            <a:r>
              <a:rPr lang="en-US" sz="1300" dirty="0"/>
              <a:t>20) Describe the importance of cultural competence in communicating public health content</a:t>
            </a:r>
          </a:p>
          <a:p>
            <a:pPr marL="0" indent="0">
              <a:lnSpc>
                <a:spcPct val="100000"/>
              </a:lnSpc>
              <a:buFont typeface="Arial" panose="020B0604020202020204" pitchFamily="34" charset="0"/>
              <a:buNone/>
            </a:pPr>
            <a:r>
              <a:rPr lang="en-US" sz="1300" b="1" i="1" dirty="0"/>
              <a:t>Inter-professional Practice</a:t>
            </a:r>
          </a:p>
          <a:p>
            <a:pPr marL="0" indent="0">
              <a:lnSpc>
                <a:spcPct val="100000"/>
              </a:lnSpc>
              <a:buFont typeface="Arial" panose="020B0604020202020204" pitchFamily="34" charset="0"/>
              <a:buNone/>
            </a:pPr>
            <a:r>
              <a:rPr lang="en-US" sz="1300" dirty="0"/>
              <a:t>21) Perform effectively on inter-professional teams</a:t>
            </a:r>
          </a:p>
          <a:p>
            <a:pPr marL="0" indent="0">
              <a:lnSpc>
                <a:spcPct val="100000"/>
              </a:lnSpc>
              <a:buFont typeface="Arial" panose="020B0604020202020204" pitchFamily="34" charset="0"/>
              <a:buNone/>
            </a:pPr>
            <a:r>
              <a:rPr lang="en-US" sz="1300" b="1" i="1" dirty="0"/>
              <a:t>Systems Thinking</a:t>
            </a:r>
          </a:p>
          <a:p>
            <a:pPr marL="0" indent="0">
              <a:lnSpc>
                <a:spcPct val="100000"/>
              </a:lnSpc>
              <a:buFont typeface="Arial" panose="020B0604020202020204" pitchFamily="34" charset="0"/>
              <a:buNone/>
            </a:pPr>
            <a:r>
              <a:rPr lang="en-US" sz="1300" dirty="0"/>
              <a:t>22) Apply systems thinking tools to a public health issue</a:t>
            </a:r>
          </a:p>
        </p:txBody>
      </p:sp>
      <p:sp>
        <p:nvSpPr>
          <p:cNvPr id="12" name="Rectangle 11">
            <a:extLst>
              <a:ext uri="{FF2B5EF4-FFF2-40B4-BE49-F238E27FC236}">
                <a16:creationId xmlns:a16="http://schemas.microsoft.com/office/drawing/2014/main" id="{73E699E7-4807-0649-A1FD-C5AF283A2076}"/>
              </a:ext>
            </a:extLst>
          </p:cNvPr>
          <p:cNvSpPr/>
          <p:nvPr/>
        </p:nvSpPr>
        <p:spPr>
          <a:xfrm>
            <a:off x="2149928" y="6041767"/>
            <a:ext cx="6858000" cy="523220"/>
          </a:xfrm>
          <a:prstGeom prst="rect">
            <a:avLst/>
          </a:prstGeom>
        </p:spPr>
        <p:txBody>
          <a:bodyPr wrap="square">
            <a:spAutoFit/>
          </a:bodyPr>
          <a:lstStyle/>
          <a:p>
            <a:r>
              <a:rPr lang="en-US" sz="1400" b="1" dirty="0"/>
              <a:t>For more information: </a:t>
            </a:r>
            <a:r>
              <a:rPr lang="en-US" sz="1400" dirty="0">
                <a:hlinkClick r:id="rId4"/>
              </a:rPr>
              <a:t>https://</a:t>
            </a:r>
            <a:r>
              <a:rPr lang="en-US" sz="1400" dirty="0" err="1">
                <a:hlinkClick r:id="rId4"/>
              </a:rPr>
              <a:t>tdi.dartmouth.edu</a:t>
            </a:r>
            <a:r>
              <a:rPr lang="en-US" sz="1400" dirty="0">
                <a:hlinkClick r:id="rId4"/>
              </a:rPr>
              <a:t>/education/degree-programs/masters-in-public-health/mph-competencies</a:t>
            </a:r>
            <a:endParaRPr lang="en-US" sz="1400" dirty="0"/>
          </a:p>
        </p:txBody>
      </p:sp>
    </p:spTree>
    <p:extLst>
      <p:ext uri="{BB962C8B-B14F-4D97-AF65-F5344CB8AC3E}">
        <p14:creationId xmlns:p14="http://schemas.microsoft.com/office/powerpoint/2010/main" val="1024421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F8F9-240A-43DE-B4F2-41FECBB14A32}"/>
              </a:ext>
            </a:extLst>
          </p:cNvPr>
          <p:cNvSpPr>
            <a:spLocks noGrp="1"/>
          </p:cNvSpPr>
          <p:nvPr>
            <p:ph type="title"/>
          </p:nvPr>
        </p:nvSpPr>
        <p:spPr/>
        <p:txBody>
          <a:bodyPr/>
          <a:lstStyle/>
          <a:p>
            <a:r>
              <a:rPr lang="en-US" dirty="0"/>
              <a:t>WHO Today: Six Dimensions of Health and Wellness </a:t>
            </a:r>
          </a:p>
        </p:txBody>
      </p:sp>
      <p:pic>
        <p:nvPicPr>
          <p:cNvPr id="4" name="Picture 2" descr="Image result for six dimensions of health">
            <a:extLst>
              <a:ext uri="{FF2B5EF4-FFF2-40B4-BE49-F238E27FC236}">
                <a16:creationId xmlns:a16="http://schemas.microsoft.com/office/drawing/2014/main" id="{020F2930-D91B-4B21-9958-4AE349F75A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26961" y="1825625"/>
            <a:ext cx="4697569" cy="454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913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D1E5-290E-4ACB-874A-4507BA71B491}"/>
              </a:ext>
            </a:extLst>
          </p:cNvPr>
          <p:cNvSpPr>
            <a:spLocks noGrp="1"/>
          </p:cNvSpPr>
          <p:nvPr>
            <p:ph type="title"/>
          </p:nvPr>
        </p:nvSpPr>
        <p:spPr/>
        <p:txBody>
          <a:bodyPr/>
          <a:lstStyle/>
          <a:p>
            <a:r>
              <a:rPr lang="en-US" dirty="0"/>
              <a:t>Profiles of Public Health Social Workers </a:t>
            </a:r>
          </a:p>
        </p:txBody>
      </p:sp>
    </p:spTree>
    <p:extLst>
      <p:ext uri="{BB962C8B-B14F-4D97-AF65-F5344CB8AC3E}">
        <p14:creationId xmlns:p14="http://schemas.microsoft.com/office/powerpoint/2010/main" val="1269816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5478" y="2892586"/>
            <a:ext cx="7438291" cy="3766724"/>
          </a:xfrm>
        </p:spPr>
        <p:txBody>
          <a:bodyPr>
            <a:noAutofit/>
          </a:bodyPr>
          <a:lstStyle/>
          <a:p>
            <a:pPr>
              <a:spcBef>
                <a:spcPct val="50000"/>
              </a:spcBef>
            </a:pPr>
            <a:r>
              <a:rPr lang="en-US" sz="4400" dirty="0"/>
              <a:t>“</a:t>
            </a:r>
            <a:r>
              <a:rPr lang="en-US" sz="2400" dirty="0"/>
              <a:t>I believe that all PHSW professionals are best equipped to deal with the suffering in our society when they’re able to view social ills through both individual and systems lenses. By treating the individual, we can help one person in a profound and meaningful way. But integrating that help into a broader, public health and public facing approach, we can support the revitalization of communities that have been devastated by addiction and other health inequities.</a:t>
            </a:r>
            <a:r>
              <a:rPr lang="en-US" sz="4400" dirty="0"/>
              <a:t>” </a:t>
            </a:r>
          </a:p>
        </p:txBody>
      </p:sp>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4387850" cy="6858000"/>
          </a:xfrm>
        </p:spPr>
      </p:pic>
      <p:sp>
        <p:nvSpPr>
          <p:cNvPr id="3" name="Rectangle 2"/>
          <p:cNvSpPr/>
          <p:nvPr/>
        </p:nvSpPr>
        <p:spPr>
          <a:xfrm>
            <a:off x="4255478" y="292131"/>
            <a:ext cx="7438291" cy="2308324"/>
          </a:xfrm>
          <a:prstGeom prst="rect">
            <a:avLst/>
          </a:prstGeom>
          <a:ln>
            <a:solidFill>
              <a:schemeClr val="tx1"/>
            </a:solidFill>
          </a:ln>
        </p:spPr>
        <p:txBody>
          <a:bodyPr wrap="square">
            <a:spAutoFit/>
          </a:bodyPr>
          <a:lstStyle/>
          <a:p>
            <a:pPr algn="ctr"/>
            <a:r>
              <a:rPr lang="en-US" b="1" dirty="0">
                <a:solidFill>
                  <a:prstClr val="black"/>
                </a:solidFill>
              </a:rPr>
              <a:t>Dan Hogan, MSW, MPH</a:t>
            </a:r>
          </a:p>
          <a:p>
            <a:pPr algn="ctr"/>
            <a:r>
              <a:rPr lang="en-US" i="1" dirty="0">
                <a:solidFill>
                  <a:prstClr val="black"/>
                </a:solidFill>
              </a:rPr>
              <a:t>Substance User Health Program Manager, Codman Square Health Center, Boston, MA</a:t>
            </a:r>
          </a:p>
          <a:p>
            <a:pPr algn="ctr"/>
            <a:r>
              <a:rPr lang="en-US" dirty="0">
                <a:solidFill>
                  <a:prstClr val="black"/>
                </a:solidFill>
              </a:rPr>
              <a:t>Dan’s current role as a “true blend” of clinical social work and public health. He endeavors to  use the two disciplines to advocate for humane and sensible polices around substance user health, as well as to engage in harm reduction, community engagement, education, prevention and ultimately to help reform current substance use methodologies.</a:t>
            </a:r>
          </a:p>
        </p:txBody>
      </p:sp>
    </p:spTree>
    <p:extLst>
      <p:ext uri="{BB962C8B-B14F-4D97-AF65-F5344CB8AC3E}">
        <p14:creationId xmlns:p14="http://schemas.microsoft.com/office/powerpoint/2010/main" val="925843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5478" y="2892586"/>
            <a:ext cx="7438291" cy="3766724"/>
          </a:xfrm>
        </p:spPr>
        <p:txBody>
          <a:bodyPr>
            <a:noAutofit/>
          </a:bodyPr>
          <a:lstStyle/>
          <a:p>
            <a:pPr>
              <a:spcBef>
                <a:spcPct val="50000"/>
              </a:spcBef>
            </a:pPr>
            <a:r>
              <a:rPr lang="en-US" sz="4400" dirty="0"/>
              <a:t>“</a:t>
            </a:r>
            <a:r>
              <a:rPr lang="en-US" sz="3600" dirty="0"/>
              <a:t>Public health social work is the best combination. We’re people who can see the bigger picture and look at how to prevent the problem, while at the same time recognizing that the problem still exists and we can intervene</a:t>
            </a:r>
            <a:r>
              <a:rPr lang="en-US" sz="2400" dirty="0"/>
              <a:t>.</a:t>
            </a:r>
            <a:r>
              <a:rPr lang="en-US" sz="4400" dirty="0"/>
              <a:t>” </a:t>
            </a:r>
          </a:p>
        </p:txBody>
      </p:sp>
      <p:sp>
        <p:nvSpPr>
          <p:cNvPr id="3" name="Rectangle 2"/>
          <p:cNvSpPr/>
          <p:nvPr/>
        </p:nvSpPr>
        <p:spPr>
          <a:xfrm>
            <a:off x="4255478" y="292131"/>
            <a:ext cx="7438291" cy="2308324"/>
          </a:xfrm>
          <a:prstGeom prst="rect">
            <a:avLst/>
          </a:prstGeom>
          <a:ln>
            <a:solidFill>
              <a:schemeClr val="tx1"/>
            </a:solidFill>
          </a:ln>
        </p:spPr>
        <p:txBody>
          <a:bodyPr wrap="square">
            <a:spAutoFit/>
          </a:bodyPr>
          <a:lstStyle/>
          <a:p>
            <a:pPr algn="ctr"/>
            <a:r>
              <a:rPr lang="en-US" b="1" dirty="0">
                <a:solidFill>
                  <a:prstClr val="black"/>
                </a:solidFill>
              </a:rPr>
              <a:t>Jenn Valenzuela, MSW, MPH</a:t>
            </a:r>
          </a:p>
          <a:p>
            <a:pPr algn="ctr"/>
            <a:r>
              <a:rPr lang="en-US" i="1" dirty="0">
                <a:solidFill>
                  <a:prstClr val="black"/>
                </a:solidFill>
              </a:rPr>
              <a:t>Chief People Officer, Health Leads, Boston, MA</a:t>
            </a:r>
          </a:p>
          <a:p>
            <a:pPr algn="ctr"/>
            <a:r>
              <a:rPr lang="en-US" dirty="0">
                <a:solidFill>
                  <a:prstClr val="black"/>
                </a:solidFill>
              </a:rPr>
              <a:t>At Health Leads, Jenn leads all program implementation and integration in health systems and clinics across the country. Her team is responsible for coaching and training staff, establishing and promoting best practices across the country. Jenn makes a compelling case for PHSW. She sees public health social workers  as capable of bringing and keeping social justice at the forefront of the work.</a:t>
            </a:r>
          </a:p>
        </p:txBody>
      </p:sp>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989" r="1989"/>
          <a:stretch>
            <a:fillRect/>
          </a:stretch>
        </p:blipFill>
        <p:spPr/>
      </p:pic>
    </p:spTree>
    <p:extLst>
      <p:ext uri="{BB962C8B-B14F-4D97-AF65-F5344CB8AC3E}">
        <p14:creationId xmlns:p14="http://schemas.microsoft.com/office/powerpoint/2010/main" val="1612376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5092" y="2423061"/>
            <a:ext cx="6998677" cy="3766724"/>
          </a:xfrm>
        </p:spPr>
        <p:txBody>
          <a:bodyPr>
            <a:noAutofit/>
          </a:bodyPr>
          <a:lstStyle/>
          <a:p>
            <a:pPr>
              <a:spcBef>
                <a:spcPct val="50000"/>
              </a:spcBef>
            </a:pPr>
            <a:r>
              <a:rPr lang="en-US" sz="4400" dirty="0"/>
              <a:t>“</a:t>
            </a:r>
            <a:r>
              <a:rPr lang="en-US" sz="3200" dirty="0"/>
              <a:t>I truly believe in the transformative power of public health social work. It is not just the marriage of two skillsets, but instead represents a whole that is greater than the sum of its parts</a:t>
            </a:r>
            <a:r>
              <a:rPr lang="en-US" dirty="0"/>
              <a:t>.” </a:t>
            </a:r>
            <a:endParaRPr lang="en-US" sz="4400" dirty="0"/>
          </a:p>
        </p:txBody>
      </p:sp>
      <p:pic>
        <p:nvPicPr>
          <p:cNvPr id="2" name="Picture Placeholder 1"/>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7449" r="17449"/>
          <a:stretch>
            <a:fillRect/>
          </a:stretch>
        </p:blipFill>
        <p:spPr>
          <a:xfrm>
            <a:off x="0" y="0"/>
            <a:ext cx="4387850" cy="6883400"/>
          </a:xfrm>
        </p:spPr>
      </p:pic>
      <p:sp>
        <p:nvSpPr>
          <p:cNvPr id="3" name="Rectangle 2"/>
          <p:cNvSpPr/>
          <p:nvPr/>
        </p:nvSpPr>
        <p:spPr>
          <a:xfrm>
            <a:off x="4255478" y="292131"/>
            <a:ext cx="7438291" cy="1754326"/>
          </a:xfrm>
          <a:prstGeom prst="rect">
            <a:avLst/>
          </a:prstGeom>
          <a:ln>
            <a:solidFill>
              <a:schemeClr val="tx1"/>
            </a:solidFill>
          </a:ln>
        </p:spPr>
        <p:txBody>
          <a:bodyPr wrap="square">
            <a:spAutoFit/>
          </a:bodyPr>
          <a:lstStyle/>
          <a:p>
            <a:pPr algn="ctr"/>
            <a:r>
              <a:rPr lang="en-US" b="1" dirty="0">
                <a:solidFill>
                  <a:prstClr val="black"/>
                </a:solidFill>
              </a:rPr>
              <a:t>Bonnie </a:t>
            </a:r>
            <a:r>
              <a:rPr lang="en-US" b="1" dirty="0" err="1">
                <a:solidFill>
                  <a:prstClr val="black"/>
                </a:solidFill>
              </a:rPr>
              <a:t>Wennerstrom</a:t>
            </a:r>
            <a:r>
              <a:rPr lang="en-US" b="1" dirty="0">
                <a:solidFill>
                  <a:prstClr val="black"/>
                </a:solidFill>
              </a:rPr>
              <a:t>, MSW, MPH</a:t>
            </a:r>
          </a:p>
          <a:p>
            <a:pPr algn="ctr"/>
            <a:r>
              <a:rPr lang="en-US" i="1" dirty="0">
                <a:solidFill>
                  <a:prstClr val="black"/>
                </a:solidFill>
              </a:rPr>
              <a:t>Healthier Washington Connector, Seattle, WA</a:t>
            </a:r>
          </a:p>
          <a:p>
            <a:pPr algn="ctr"/>
            <a:r>
              <a:rPr lang="en-US" dirty="0">
                <a:solidFill>
                  <a:prstClr val="black"/>
                </a:solidFill>
              </a:rPr>
              <a:t>Bonnie’s “connector” position was created especially for her. She acts as an intermediary between all internal aspects of the agency’s work, bringing people and projects together to help move all systems, more efficiently and cohesively, to achieve the agency’s goals of a healthier Washington. </a:t>
            </a:r>
          </a:p>
        </p:txBody>
      </p:sp>
    </p:spTree>
    <p:extLst>
      <p:ext uri="{BB962C8B-B14F-4D97-AF65-F5344CB8AC3E}">
        <p14:creationId xmlns:p14="http://schemas.microsoft.com/office/powerpoint/2010/main" val="13576809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5092" y="2423061"/>
            <a:ext cx="6998677" cy="3766724"/>
          </a:xfrm>
        </p:spPr>
        <p:txBody>
          <a:bodyPr>
            <a:noAutofit/>
          </a:bodyPr>
          <a:lstStyle/>
          <a:p>
            <a:pPr fontAlgn="base"/>
            <a:r>
              <a:rPr lang="en-US" sz="4400" dirty="0"/>
              <a:t>“</a:t>
            </a:r>
            <a:r>
              <a:rPr lang="en-US" sz="3200" i="0" dirty="0"/>
              <a:t>I utilize my skills as a clinically trained social worker with a public health background in an inter-professional setting. Every day, I get to train a diverse team of providers to better understand mental illness, to apply a social work lens to engage people in treatment, to utilize public health programming and design to create new health promotion activities, and to evaluate them for their efficacy and efficiency.</a:t>
            </a:r>
            <a:r>
              <a:rPr lang="en-US" sz="3200" dirty="0"/>
              <a:t>”</a:t>
            </a:r>
            <a:br>
              <a:rPr lang="en-US" sz="3200" i="0" dirty="0"/>
            </a:br>
            <a:br>
              <a:rPr lang="en-US" sz="3200" dirty="0"/>
            </a:br>
            <a:endParaRPr lang="en-US" sz="4400" dirty="0"/>
          </a:p>
        </p:txBody>
      </p:sp>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7493" r="7493"/>
          <a:stretch>
            <a:fillRect/>
          </a:stretch>
        </p:blipFill>
        <p:spPr>
          <a:xfrm>
            <a:off x="0" y="0"/>
            <a:ext cx="4388470" cy="6884061"/>
          </a:xfrm>
        </p:spPr>
      </p:pic>
      <p:sp>
        <p:nvSpPr>
          <p:cNvPr id="8" name="Rectangle 7"/>
          <p:cNvSpPr/>
          <p:nvPr/>
        </p:nvSpPr>
        <p:spPr>
          <a:xfrm>
            <a:off x="4255478" y="69457"/>
            <a:ext cx="7700995" cy="646331"/>
          </a:xfrm>
          <a:prstGeom prst="rect">
            <a:avLst/>
          </a:prstGeom>
          <a:ln>
            <a:solidFill>
              <a:schemeClr val="tx1"/>
            </a:solidFill>
          </a:ln>
        </p:spPr>
        <p:txBody>
          <a:bodyPr wrap="square">
            <a:spAutoFit/>
          </a:bodyPr>
          <a:lstStyle/>
          <a:p>
            <a:pPr algn="ctr"/>
            <a:r>
              <a:rPr lang="en-US" b="1" dirty="0">
                <a:solidFill>
                  <a:prstClr val="black"/>
                </a:solidFill>
              </a:rPr>
              <a:t>Daniel Do, MSW, MPH</a:t>
            </a:r>
          </a:p>
          <a:p>
            <a:pPr algn="ctr"/>
            <a:r>
              <a:rPr lang="en-US" i="1" dirty="0"/>
              <a:t>Integration Care Manager Project Director, Community Health Center, Lynn, MA </a:t>
            </a:r>
            <a:endParaRPr lang="en-US" b="1" i="1" dirty="0">
              <a:solidFill>
                <a:prstClr val="black"/>
              </a:solidFill>
            </a:endParaRPr>
          </a:p>
        </p:txBody>
      </p:sp>
    </p:spTree>
    <p:extLst>
      <p:ext uri="{BB962C8B-B14F-4D97-AF65-F5344CB8AC3E}">
        <p14:creationId xmlns:p14="http://schemas.microsoft.com/office/powerpoint/2010/main" val="12675921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5092" y="2423061"/>
            <a:ext cx="6998677" cy="3766724"/>
          </a:xfrm>
        </p:spPr>
        <p:txBody>
          <a:bodyPr>
            <a:noAutofit/>
          </a:bodyPr>
          <a:lstStyle/>
          <a:p>
            <a:pPr fontAlgn="base"/>
            <a:r>
              <a:rPr lang="en-US" sz="2000" i="0" dirty="0"/>
              <a:t>“My job involves the analysis and synthesis of healthcare-related financial and operations data related to the union’s organizing goals. I love that my job and my organization are involved in the community. We host annual health fairs, back-to-school drives, and candidate forums. We participate in various parades and cultural celebration and violence prevention initiatives. We’re </a:t>
            </a:r>
            <a:r>
              <a:rPr lang="en-US" sz="2000" i="0" dirty="0" err="1"/>
              <a:t>We’re</a:t>
            </a:r>
            <a:r>
              <a:rPr lang="en-US" sz="2000" i="0" dirty="0"/>
              <a:t> not just a union of healthcare workers, we’re a community advocacy organization too…it feels good to work somewhere that shares and acts on your shared social justice values.”</a:t>
            </a:r>
          </a:p>
        </p:txBody>
      </p:sp>
      <p:sp>
        <p:nvSpPr>
          <p:cNvPr id="7" name="TextBox 6"/>
          <p:cNvSpPr txBox="1"/>
          <p:nvPr/>
        </p:nvSpPr>
        <p:spPr>
          <a:xfrm>
            <a:off x="9033164" y="623455"/>
            <a:ext cx="184731" cy="369332"/>
          </a:xfrm>
          <a:prstGeom prst="rect">
            <a:avLst/>
          </a:prstGeom>
          <a:noFill/>
        </p:spPr>
        <p:txBody>
          <a:bodyPr wrap="none" rtlCol="0">
            <a:spAutoFit/>
          </a:bodyPr>
          <a:lstStyle/>
          <a:p>
            <a:endParaRPr lang="en-US" dirty="0"/>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5891" r="5891"/>
          <a:stretch>
            <a:fillRect/>
          </a:stretch>
        </p:blipFill>
        <p:spPr>
          <a:xfrm rot="5400000">
            <a:off x="-1756327" y="1253029"/>
            <a:ext cx="7245926" cy="4619549"/>
          </a:xfrm>
        </p:spPr>
      </p:pic>
      <p:sp>
        <p:nvSpPr>
          <p:cNvPr id="8" name="Rectangle 7"/>
          <p:cNvSpPr/>
          <p:nvPr/>
        </p:nvSpPr>
        <p:spPr>
          <a:xfrm>
            <a:off x="4273394" y="507595"/>
            <a:ext cx="7918606" cy="2031325"/>
          </a:xfrm>
          <a:prstGeom prst="rect">
            <a:avLst/>
          </a:prstGeom>
          <a:ln>
            <a:solidFill>
              <a:schemeClr val="tx1"/>
            </a:solidFill>
          </a:ln>
        </p:spPr>
        <p:txBody>
          <a:bodyPr wrap="square">
            <a:spAutoFit/>
          </a:bodyPr>
          <a:lstStyle/>
          <a:p>
            <a:pPr algn="ctr"/>
            <a:r>
              <a:rPr lang="en-US" b="1" dirty="0">
                <a:solidFill>
                  <a:prstClr val="black"/>
                </a:solidFill>
              </a:rPr>
              <a:t>Allen Jackson, MSW, MPH</a:t>
            </a:r>
          </a:p>
          <a:p>
            <a:pPr algn="ctr"/>
            <a:r>
              <a:rPr lang="en-US" dirty="0"/>
              <a:t>Senior Researcher, 1199SEIU United Healthcare Workers East, MA</a:t>
            </a:r>
          </a:p>
          <a:p>
            <a:pPr algn="ctr"/>
            <a:r>
              <a:rPr lang="en-US" dirty="0"/>
              <a:t>As a labor union researcher, Allen relies on the “hard skills” such as statistics and data analysis, as well as on his macro social work skills. His agency is engaged in advocacy for improvement in the healthcare system, often advocating for the communities where the union members live, to promote health equity and work for social justice.</a:t>
            </a:r>
            <a:endParaRPr lang="en-US" b="1" dirty="0">
              <a:solidFill>
                <a:prstClr val="black"/>
              </a:solidFill>
            </a:endParaRPr>
          </a:p>
        </p:txBody>
      </p:sp>
    </p:spTree>
    <p:extLst>
      <p:ext uri="{BB962C8B-B14F-4D97-AF65-F5344CB8AC3E}">
        <p14:creationId xmlns:p14="http://schemas.microsoft.com/office/powerpoint/2010/main" val="7567329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6. Resources for Public Health Social Work </a:t>
            </a:r>
          </a:p>
        </p:txBody>
      </p:sp>
    </p:spTree>
    <p:extLst>
      <p:ext uri="{BB962C8B-B14F-4D97-AF65-F5344CB8AC3E}">
        <p14:creationId xmlns:p14="http://schemas.microsoft.com/office/powerpoint/2010/main" val="1595879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D9FE-84A4-4A2A-AB07-EFC7816AD8F6}"/>
              </a:ext>
            </a:extLst>
          </p:cNvPr>
          <p:cNvSpPr>
            <a:spLocks noGrp="1"/>
          </p:cNvSpPr>
          <p:nvPr>
            <p:ph type="title"/>
          </p:nvPr>
        </p:nvSpPr>
        <p:spPr/>
        <p:txBody>
          <a:bodyPr/>
          <a:lstStyle/>
          <a:p>
            <a:r>
              <a:rPr lang="en-US" dirty="0"/>
              <a:t>Obtaining Education in PHSW</a:t>
            </a:r>
          </a:p>
        </p:txBody>
      </p:sp>
      <p:sp>
        <p:nvSpPr>
          <p:cNvPr id="3" name="Content Placeholder 2">
            <a:extLst>
              <a:ext uri="{FF2B5EF4-FFF2-40B4-BE49-F238E27FC236}">
                <a16:creationId xmlns:a16="http://schemas.microsoft.com/office/drawing/2014/main" id="{79436B29-4214-4CBB-A7C3-EA129E67AFDA}"/>
              </a:ext>
            </a:extLst>
          </p:cNvPr>
          <p:cNvSpPr>
            <a:spLocks noGrp="1"/>
          </p:cNvSpPr>
          <p:nvPr>
            <p:ph idx="1"/>
          </p:nvPr>
        </p:nvSpPr>
        <p:spPr>
          <a:xfrm>
            <a:off x="407964" y="1825626"/>
            <a:ext cx="8424751" cy="3965574"/>
          </a:xfrm>
        </p:spPr>
        <p:txBody>
          <a:bodyPr>
            <a:normAutofit fontScale="62500" lnSpcReduction="20000"/>
          </a:bodyPr>
          <a:lstStyle/>
          <a:p>
            <a:pPr marL="0" indent="0">
              <a:buNone/>
            </a:pPr>
            <a:r>
              <a:rPr lang="en-US" dirty="0"/>
              <a:t>Getting started:</a:t>
            </a:r>
          </a:p>
          <a:p>
            <a:pPr marL="0" indent="0">
              <a:buNone/>
            </a:pPr>
            <a:r>
              <a:rPr lang="en-US" dirty="0"/>
              <a:t>Use materials from the Advancing Leadership in PHSW Education project (next slide) </a:t>
            </a:r>
          </a:p>
          <a:p>
            <a:r>
              <a:rPr lang="en-US" dirty="0"/>
              <a:t>Ask public health questions: What is the cause of the cause? How can we create a society in which no one wants to take their lives by suicide? Rather than pushing “resilience,” ask “how can we create a community in which children do not need to be resilient to survive?” </a:t>
            </a:r>
          </a:p>
          <a:p>
            <a:r>
              <a:rPr lang="en-US" dirty="0"/>
              <a:t>Familiarize yourself with public health sites: CDC, Prevention Institute, American Public Health Association’s Public Health Social Work Section: </a:t>
            </a:r>
            <a:r>
              <a:rPr lang="en-US" dirty="0">
                <a:hlinkClick r:id="rId3"/>
              </a:rPr>
              <a:t>APHA PHSW Section</a:t>
            </a:r>
            <a:r>
              <a:rPr lang="en-US" dirty="0"/>
              <a:t> or the Association of State and Territorial Public Health Social Workers </a:t>
            </a:r>
            <a:r>
              <a:rPr lang="en-US" dirty="0">
                <a:hlinkClick r:id="rId4"/>
              </a:rPr>
              <a:t>http://astphsw.org/</a:t>
            </a:r>
            <a:r>
              <a:rPr lang="en-US" dirty="0"/>
              <a:t> </a:t>
            </a:r>
          </a:p>
          <a:p>
            <a:r>
              <a:rPr lang="en-US" dirty="0"/>
              <a:t>Become familiar with public health, social work, and PHSW competencies </a:t>
            </a:r>
          </a:p>
          <a:p>
            <a:r>
              <a:rPr lang="en-US" dirty="0"/>
              <a:t>Seek out MSW/MPH students, programs,  and alumni (Check out the MSW/MPH Handbook on the ALPS site)</a:t>
            </a:r>
          </a:p>
          <a:p>
            <a:r>
              <a:rPr lang="en-US" dirty="0"/>
              <a:t>Read the literature! (See our Resource Guide in the PHSW Toolkit) </a:t>
            </a:r>
          </a:p>
        </p:txBody>
      </p:sp>
      <p:pic>
        <p:nvPicPr>
          <p:cNvPr id="4" name="Picture 3">
            <a:extLst>
              <a:ext uri="{FF2B5EF4-FFF2-40B4-BE49-F238E27FC236}">
                <a16:creationId xmlns:a16="http://schemas.microsoft.com/office/drawing/2014/main" id="{4E91CD4C-1403-4A62-A757-AA66BBC75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8871" y="1264407"/>
            <a:ext cx="631371" cy="1122438"/>
          </a:xfrm>
          <a:prstGeom prst="rect">
            <a:avLst/>
          </a:prstGeom>
        </p:spPr>
      </p:pic>
    </p:spTree>
    <p:extLst>
      <p:ext uri="{BB962C8B-B14F-4D97-AF65-F5344CB8AC3E}">
        <p14:creationId xmlns:p14="http://schemas.microsoft.com/office/powerpoint/2010/main" val="10665119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PHSW 101 Authors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22915" y="4563676"/>
            <a:ext cx="3100576" cy="2068060"/>
          </a:xfrm>
        </p:spPr>
      </p:pic>
      <p:sp>
        <p:nvSpPr>
          <p:cNvPr id="6" name="Rectangle 5"/>
          <p:cNvSpPr/>
          <p:nvPr/>
        </p:nvSpPr>
        <p:spPr>
          <a:xfrm>
            <a:off x="407963" y="1507982"/>
            <a:ext cx="10091308" cy="3693319"/>
          </a:xfrm>
          <a:prstGeom prst="rect">
            <a:avLst/>
          </a:prstGeom>
        </p:spPr>
        <p:txBody>
          <a:bodyPr wrap="square">
            <a:spAutoFit/>
          </a:bodyPr>
          <a:lstStyle/>
          <a:p>
            <a:r>
              <a:rPr lang="en-US" b="1" dirty="0">
                <a:solidFill>
                  <a:srgbClr val="222222"/>
                </a:solidFill>
                <a:latin typeface="+mj-lt"/>
              </a:rPr>
              <a:t>Betty J Ruth, MSW, MPH</a:t>
            </a:r>
          </a:p>
          <a:p>
            <a:r>
              <a:rPr lang="en-US" dirty="0">
                <a:solidFill>
                  <a:srgbClr val="222222"/>
                </a:solidFill>
                <a:latin typeface="+mj-lt"/>
              </a:rPr>
              <a:t>Clinical Professor</a:t>
            </a:r>
          </a:p>
          <a:p>
            <a:r>
              <a:rPr lang="en-US" dirty="0">
                <a:solidFill>
                  <a:srgbClr val="222222"/>
                </a:solidFill>
                <a:latin typeface="+mj-lt"/>
              </a:rPr>
              <a:t>Principal Investigator, Leadership in Public Health Social Work Education Initiative (BU-ALPS)</a:t>
            </a:r>
          </a:p>
          <a:p>
            <a:r>
              <a:rPr lang="en-US" dirty="0">
                <a:solidFill>
                  <a:srgbClr val="222222"/>
                </a:solidFill>
                <a:latin typeface="+mj-lt"/>
              </a:rPr>
              <a:t>Director, MSW/MPH Program</a:t>
            </a:r>
          </a:p>
          <a:p>
            <a:r>
              <a:rPr lang="en-US" dirty="0">
                <a:solidFill>
                  <a:srgbClr val="222222"/>
                </a:solidFill>
                <a:latin typeface="+mj-lt"/>
              </a:rPr>
              <a:t>Boston University School of Social Work</a:t>
            </a:r>
          </a:p>
          <a:p>
            <a:r>
              <a:rPr lang="en-US" dirty="0">
                <a:solidFill>
                  <a:srgbClr val="222222"/>
                </a:solidFill>
                <a:latin typeface="+mj-lt"/>
              </a:rPr>
              <a:t>Email: </a:t>
            </a:r>
            <a:r>
              <a:rPr lang="en-US" dirty="0">
                <a:solidFill>
                  <a:srgbClr val="1155CC"/>
                </a:solidFill>
                <a:latin typeface="+mj-lt"/>
                <a:hlinkClick r:id="rId3"/>
              </a:rPr>
              <a:t>bjruth@bu.edu</a:t>
            </a:r>
            <a:endParaRPr lang="en-US" dirty="0">
              <a:solidFill>
                <a:srgbClr val="1155CC"/>
              </a:solidFill>
              <a:latin typeface="+mj-lt"/>
            </a:endParaRPr>
          </a:p>
          <a:p>
            <a:endParaRPr lang="en-US" b="0" i="0" dirty="0">
              <a:solidFill>
                <a:srgbClr val="1155CC"/>
              </a:solidFill>
              <a:effectLst/>
              <a:latin typeface="+mj-lt"/>
            </a:endParaRPr>
          </a:p>
          <a:p>
            <a:endParaRPr lang="en-US" dirty="0">
              <a:latin typeface="+mj-lt"/>
            </a:endParaRPr>
          </a:p>
          <a:p>
            <a:r>
              <a:rPr lang="en-US" b="1" dirty="0">
                <a:latin typeface="+mj-lt"/>
              </a:rPr>
              <a:t>Madi Wachman, MSW, MPH</a:t>
            </a:r>
          </a:p>
          <a:p>
            <a:r>
              <a:rPr lang="en-US" dirty="0">
                <a:latin typeface="+mj-lt"/>
              </a:rPr>
              <a:t>Assistant Director, Programs</a:t>
            </a:r>
          </a:p>
          <a:p>
            <a:r>
              <a:rPr lang="en-US" dirty="0">
                <a:latin typeface="+mj-lt"/>
              </a:rPr>
              <a:t>Center for Innovation in Social Work &amp; Health, </a:t>
            </a:r>
          </a:p>
          <a:p>
            <a:r>
              <a:rPr lang="en-US" dirty="0">
                <a:latin typeface="+mj-lt"/>
              </a:rPr>
              <a:t>Boston University School of Social Work</a:t>
            </a:r>
          </a:p>
          <a:p>
            <a:r>
              <a:rPr lang="en-US" dirty="0">
                <a:solidFill>
                  <a:srgbClr val="222222"/>
                </a:solidFill>
                <a:latin typeface="+mj-lt"/>
              </a:rPr>
              <a:t>Email: </a:t>
            </a:r>
            <a:r>
              <a:rPr lang="en-US" dirty="0">
                <a:solidFill>
                  <a:srgbClr val="222222"/>
                </a:solidFill>
                <a:latin typeface="+mj-lt"/>
                <a:hlinkClick r:id="rId4"/>
              </a:rPr>
              <a:t>madi@bu.edu</a:t>
            </a:r>
            <a:r>
              <a:rPr lang="en-US" dirty="0">
                <a:solidFill>
                  <a:srgbClr val="222222"/>
                </a:solidFill>
                <a:latin typeface="+mj-lt"/>
              </a:rPr>
              <a:t> </a:t>
            </a:r>
            <a:endParaRPr lang="en-US" b="0" i="0" dirty="0">
              <a:solidFill>
                <a:srgbClr val="222222"/>
              </a:solidFill>
              <a:effectLst/>
              <a:latin typeface="+mj-lt"/>
            </a:endParaRPr>
          </a:p>
        </p:txBody>
      </p:sp>
    </p:spTree>
    <p:extLst>
      <p:ext uri="{BB962C8B-B14F-4D97-AF65-F5344CB8AC3E}">
        <p14:creationId xmlns:p14="http://schemas.microsoft.com/office/powerpoint/2010/main" val="13938413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on the ALPS Project</a:t>
            </a:r>
            <a:endParaRPr lang="en-US" dirty="0"/>
          </a:p>
        </p:txBody>
      </p:sp>
      <p:sp>
        <p:nvSpPr>
          <p:cNvPr id="3" name="Content Placeholder 2"/>
          <p:cNvSpPr>
            <a:spLocks noGrp="1"/>
          </p:cNvSpPr>
          <p:nvPr>
            <p:ph idx="1"/>
          </p:nvPr>
        </p:nvSpPr>
        <p:spPr>
          <a:xfrm>
            <a:off x="407964" y="1742501"/>
            <a:ext cx="8424751" cy="3801452"/>
          </a:xfrm>
        </p:spPr>
        <p:txBody>
          <a:bodyPr>
            <a:normAutofit fontScale="85000" lnSpcReduction="10000"/>
          </a:bodyPr>
          <a:lstStyle/>
          <a:p>
            <a:r>
              <a:rPr lang="en-US" dirty="0"/>
              <a:t>Advancing Leadership in Public Health Social Work Education (ALPS) Resources </a:t>
            </a:r>
            <a:r>
              <a:rPr lang="en-US" dirty="0">
                <a:hlinkClick r:id="rId2"/>
              </a:rPr>
              <a:t>https://ciswh.org/project/bu-alps</a:t>
            </a:r>
            <a:r>
              <a:rPr lang="en-US" dirty="0"/>
              <a:t> </a:t>
            </a:r>
          </a:p>
          <a:p>
            <a:r>
              <a:rPr lang="en-US" dirty="0"/>
              <a:t>PHSW Toolkit </a:t>
            </a:r>
          </a:p>
          <a:p>
            <a:pPr lvl="1"/>
            <a:r>
              <a:rPr lang="en-US" dirty="0"/>
              <a:t>Resource guide</a:t>
            </a:r>
          </a:p>
          <a:p>
            <a:pPr lvl="1"/>
            <a:r>
              <a:rPr lang="en-US" dirty="0"/>
              <a:t>Profiles</a:t>
            </a:r>
          </a:p>
          <a:p>
            <a:pPr lvl="1"/>
            <a:r>
              <a:rPr lang="en-US" dirty="0"/>
              <a:t>Foundational and topical slide decks</a:t>
            </a:r>
          </a:p>
          <a:p>
            <a:pPr lvl="1"/>
            <a:r>
              <a:rPr lang="en-US" dirty="0"/>
              <a:t>Model PHSW Core Class Syllabus</a:t>
            </a:r>
          </a:p>
          <a:p>
            <a:r>
              <a:rPr lang="en-US" dirty="0"/>
              <a:t>MSW/MPH Program Handbook </a:t>
            </a:r>
          </a:p>
          <a:p>
            <a:pPr lvl="1"/>
            <a:r>
              <a:rPr lang="en-US" dirty="0"/>
              <a:t>Integrative PHSW Seminar Syllabus</a:t>
            </a:r>
          </a:p>
          <a:p>
            <a:pPr lvl="1"/>
            <a:r>
              <a:rPr lang="en-US" dirty="0"/>
              <a:t>PH and SW Competencies overview </a:t>
            </a:r>
          </a:p>
          <a:p>
            <a:r>
              <a:rPr lang="en-US" dirty="0"/>
              <a:t>Key Recommendations for Advancing PHSW </a:t>
            </a:r>
          </a:p>
          <a:p>
            <a:pPr lvl="1"/>
            <a:endParaRPr lang="en-US" dirty="0"/>
          </a:p>
          <a:p>
            <a:endParaRPr lang="en-US" dirty="0"/>
          </a:p>
          <a:p>
            <a:pPr lvl="1"/>
            <a:endParaRPr lang="en-US" dirty="0"/>
          </a:p>
        </p:txBody>
      </p:sp>
    </p:spTree>
    <p:extLst>
      <p:ext uri="{BB962C8B-B14F-4D97-AF65-F5344CB8AC3E}">
        <p14:creationId xmlns:p14="http://schemas.microsoft.com/office/powerpoint/2010/main" val="95784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8E7B5-40D9-4954-9962-D14DDF731D37}"/>
              </a:ext>
            </a:extLst>
          </p:cNvPr>
          <p:cNvSpPr>
            <a:spLocks noGrp="1"/>
          </p:cNvSpPr>
          <p:nvPr>
            <p:ph type="title"/>
          </p:nvPr>
        </p:nvSpPr>
        <p:spPr/>
        <p:txBody>
          <a:bodyPr/>
          <a:lstStyle/>
          <a:p>
            <a:r>
              <a:rPr lang="en-US" dirty="0"/>
              <a:t>Health and Health Care Occur in Systems </a:t>
            </a:r>
          </a:p>
        </p:txBody>
      </p:sp>
      <p:sp>
        <p:nvSpPr>
          <p:cNvPr id="3" name="Content Placeholder 2">
            <a:extLst>
              <a:ext uri="{FF2B5EF4-FFF2-40B4-BE49-F238E27FC236}">
                <a16:creationId xmlns:a16="http://schemas.microsoft.com/office/drawing/2014/main" id="{DCB52C47-74BA-493A-8624-37DD6DCC1653}"/>
              </a:ext>
            </a:extLst>
          </p:cNvPr>
          <p:cNvSpPr>
            <a:spLocks noGrp="1"/>
          </p:cNvSpPr>
          <p:nvPr>
            <p:ph idx="1"/>
          </p:nvPr>
        </p:nvSpPr>
        <p:spPr/>
        <p:txBody>
          <a:bodyPr>
            <a:normAutofit/>
          </a:bodyPr>
          <a:lstStyle/>
          <a:p>
            <a:pPr marL="0" indent="0">
              <a:buNone/>
            </a:pPr>
            <a:r>
              <a:rPr lang="en-US" dirty="0"/>
              <a:t>Health System: all activities dedicated to promotion, restoration or maintenance of health, including: </a:t>
            </a:r>
          </a:p>
          <a:p>
            <a:r>
              <a:rPr lang="en-US" dirty="0"/>
              <a:t>All hospitals, health centers, places where health care is delivered</a:t>
            </a:r>
          </a:p>
          <a:p>
            <a:r>
              <a:rPr lang="en-US" dirty="0"/>
              <a:t>Public health and prevention activities</a:t>
            </a:r>
          </a:p>
          <a:p>
            <a:r>
              <a:rPr lang="en-US" dirty="0"/>
              <a:t>Payors, such as insurance companies &amp; other health financing actors (Medicare, Medicaid, etc.)</a:t>
            </a:r>
          </a:p>
          <a:p>
            <a:r>
              <a:rPr lang="en-US" dirty="0"/>
              <a:t>Health professionals and general workforce  </a:t>
            </a:r>
          </a:p>
          <a:p>
            <a:pPr marL="0" indent="0">
              <a:buNone/>
            </a:pPr>
            <a:endParaRPr lang="en-US" dirty="0"/>
          </a:p>
        </p:txBody>
      </p:sp>
    </p:spTree>
    <p:extLst>
      <p:ext uri="{BB962C8B-B14F-4D97-AF65-F5344CB8AC3E}">
        <p14:creationId xmlns:p14="http://schemas.microsoft.com/office/powerpoint/2010/main" val="14961545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D960-3FD4-4C96-8C56-FEF101C078D8}"/>
              </a:ext>
            </a:extLst>
          </p:cNvPr>
          <p:cNvSpPr>
            <a:spLocks noGrp="1"/>
          </p:cNvSpPr>
          <p:nvPr>
            <p:ph type="title"/>
          </p:nvPr>
        </p:nvSpPr>
        <p:spPr/>
        <p:txBody>
          <a:bodyPr/>
          <a:lstStyle/>
          <a:p>
            <a:r>
              <a:rPr lang="en-US" dirty="0"/>
              <a:t>ALPS PHSW Slide Decks	</a:t>
            </a:r>
          </a:p>
        </p:txBody>
      </p:sp>
      <p:sp>
        <p:nvSpPr>
          <p:cNvPr id="3" name="Content Placeholder 2">
            <a:extLst>
              <a:ext uri="{FF2B5EF4-FFF2-40B4-BE49-F238E27FC236}">
                <a16:creationId xmlns:a16="http://schemas.microsoft.com/office/drawing/2014/main" id="{F689F43D-81F6-4C17-B9BA-6C9735EBAED8}"/>
              </a:ext>
            </a:extLst>
          </p:cNvPr>
          <p:cNvSpPr>
            <a:spLocks noGrp="1"/>
          </p:cNvSpPr>
          <p:nvPr>
            <p:ph sz="half" idx="1"/>
          </p:nvPr>
        </p:nvSpPr>
        <p:spPr>
          <a:xfrm>
            <a:off x="2475345" y="1690688"/>
            <a:ext cx="6734755" cy="1689820"/>
          </a:xfrm>
          <a:solidFill>
            <a:schemeClr val="accent1">
              <a:lumMod val="60000"/>
              <a:lumOff val="40000"/>
            </a:schemeClr>
          </a:solidFill>
          <a:ln>
            <a:solidFill>
              <a:schemeClr val="tx1"/>
            </a:solidFill>
          </a:ln>
        </p:spPr>
        <p:txBody>
          <a:bodyPr>
            <a:normAutofit fontScale="25000" lnSpcReduction="20000"/>
          </a:bodyPr>
          <a:lstStyle/>
          <a:p>
            <a:pPr marL="0" indent="0">
              <a:buNone/>
            </a:pPr>
            <a:r>
              <a:rPr lang="en-US" sz="5800" b="1" dirty="0"/>
              <a:t>Foundation Slide Decks</a:t>
            </a:r>
          </a:p>
          <a:p>
            <a:r>
              <a:rPr lang="en-US" sz="6200" dirty="0"/>
              <a:t>Public Health Social Work “101” </a:t>
            </a:r>
          </a:p>
          <a:p>
            <a:r>
              <a:rPr lang="en-US" sz="6200" dirty="0"/>
              <a:t>Epidemiology for Social Workers</a:t>
            </a:r>
          </a:p>
          <a:p>
            <a:r>
              <a:rPr lang="en-US" sz="6200" dirty="0"/>
              <a:t>Prevention for Social Workers</a:t>
            </a:r>
          </a:p>
          <a:p>
            <a:r>
              <a:rPr lang="en-US" sz="6200" dirty="0"/>
              <a:t>Social Determinants of Health for Social Workers </a:t>
            </a:r>
          </a:p>
        </p:txBody>
      </p:sp>
      <p:sp>
        <p:nvSpPr>
          <p:cNvPr id="4" name="Content Placeholder 3">
            <a:extLst>
              <a:ext uri="{FF2B5EF4-FFF2-40B4-BE49-F238E27FC236}">
                <a16:creationId xmlns:a16="http://schemas.microsoft.com/office/drawing/2014/main" id="{25551291-9679-4973-BDCE-3B1C4F39D32C}"/>
              </a:ext>
            </a:extLst>
          </p:cNvPr>
          <p:cNvSpPr>
            <a:spLocks noGrp="1"/>
          </p:cNvSpPr>
          <p:nvPr>
            <p:ph sz="half" idx="2"/>
          </p:nvPr>
        </p:nvSpPr>
        <p:spPr>
          <a:xfrm>
            <a:off x="2475345" y="3394363"/>
            <a:ext cx="6734755" cy="2686948"/>
          </a:xfrm>
          <a:solidFill>
            <a:schemeClr val="accent5">
              <a:lumMod val="20000"/>
              <a:lumOff val="80000"/>
            </a:schemeClr>
          </a:solidFill>
          <a:ln>
            <a:solidFill>
              <a:schemeClr val="tx1"/>
            </a:solidFill>
          </a:ln>
        </p:spPr>
        <p:txBody>
          <a:bodyPr>
            <a:normAutofit fontScale="25000" lnSpcReduction="20000"/>
          </a:bodyPr>
          <a:lstStyle/>
          <a:p>
            <a:pPr marL="0" indent="0">
              <a:buNone/>
            </a:pPr>
            <a:r>
              <a:rPr lang="en-US" sz="5800" b="1" dirty="0"/>
              <a:t>Topical Slide Decks</a:t>
            </a:r>
          </a:p>
          <a:p>
            <a:r>
              <a:rPr lang="en-US" sz="6200" dirty="0"/>
              <a:t>Substance Use Disorders and PHSW</a:t>
            </a:r>
          </a:p>
          <a:p>
            <a:r>
              <a:rPr lang="en-US" sz="6200" dirty="0"/>
              <a:t>PHSW in Higher Education</a:t>
            </a:r>
          </a:p>
          <a:p>
            <a:r>
              <a:rPr lang="en-US" sz="6200" dirty="0"/>
              <a:t>PHSW and Suicide</a:t>
            </a:r>
          </a:p>
          <a:p>
            <a:r>
              <a:rPr lang="en-US" sz="6200" dirty="0"/>
              <a:t>PHSW and Integrated Behavioral Health </a:t>
            </a:r>
          </a:p>
          <a:p>
            <a:r>
              <a:rPr lang="en-US" sz="6200" dirty="0"/>
              <a:t>PHSW and Racial Health Equity</a:t>
            </a:r>
          </a:p>
          <a:p>
            <a:r>
              <a:rPr lang="en-US" sz="6200" dirty="0"/>
              <a:t>PHSW and Children With Special Health Care Needs</a:t>
            </a:r>
          </a:p>
          <a:p>
            <a:r>
              <a:rPr lang="en-US" sz="6200" dirty="0"/>
              <a:t>PHSW and Liberation Health  </a:t>
            </a:r>
          </a:p>
        </p:txBody>
      </p:sp>
    </p:spTree>
    <p:extLst>
      <p:ext uri="{BB962C8B-B14F-4D97-AF65-F5344CB8AC3E}">
        <p14:creationId xmlns:p14="http://schemas.microsoft.com/office/powerpoint/2010/main" val="10643061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B71D509-C682-5A49-9590-58A4797B88D1}"/>
              </a:ext>
            </a:extLst>
          </p:cNvPr>
          <p:cNvSpPr>
            <a:spLocks noGrp="1"/>
          </p:cNvSpPr>
          <p:nvPr>
            <p:ph type="title"/>
          </p:nvPr>
        </p:nvSpPr>
        <p:spPr>
          <a:xfrm>
            <a:off x="421818" y="-249384"/>
            <a:ext cx="8580393" cy="1325563"/>
          </a:xfrm>
        </p:spPr>
        <p:txBody>
          <a:bodyPr/>
          <a:lstStyle/>
          <a:p>
            <a:r>
              <a:rPr lang="en-US" dirty="0"/>
              <a:t>Slide Deck Authors </a:t>
            </a:r>
          </a:p>
        </p:txBody>
      </p:sp>
      <p:sp>
        <p:nvSpPr>
          <p:cNvPr id="14" name="Content Placeholder 2">
            <a:extLst>
              <a:ext uri="{FF2B5EF4-FFF2-40B4-BE49-F238E27FC236}">
                <a16:creationId xmlns:a16="http://schemas.microsoft.com/office/drawing/2014/main" id="{7977CCD6-0DE1-7D46-9B1E-8FAE45801B98}"/>
              </a:ext>
            </a:extLst>
          </p:cNvPr>
          <p:cNvSpPr>
            <a:spLocks noGrp="1"/>
          </p:cNvSpPr>
          <p:nvPr>
            <p:ph sz="half" idx="1"/>
          </p:nvPr>
        </p:nvSpPr>
        <p:spPr>
          <a:xfrm>
            <a:off x="421818" y="788694"/>
            <a:ext cx="6242218" cy="5384800"/>
          </a:xfrm>
        </p:spPr>
        <p:txBody>
          <a:bodyPr>
            <a:noAutofit/>
          </a:bodyPr>
          <a:lstStyle/>
          <a:p>
            <a:pPr marL="0" indent="0">
              <a:lnSpc>
                <a:spcPct val="100000"/>
              </a:lnSpc>
              <a:spcBef>
                <a:spcPts val="600"/>
              </a:spcBef>
              <a:buNone/>
            </a:pPr>
            <a:r>
              <a:rPr lang="en-US" sz="1200" b="1" i="1" dirty="0"/>
              <a:t>Tamara J. Cadet, PhD., LICSW, MPH</a:t>
            </a:r>
          </a:p>
          <a:p>
            <a:pPr marL="0" indent="0">
              <a:lnSpc>
                <a:spcPct val="100000"/>
              </a:lnSpc>
              <a:spcBef>
                <a:spcPts val="600"/>
              </a:spcBef>
              <a:buNone/>
            </a:pPr>
            <a:r>
              <a:rPr lang="en-US" sz="1200" dirty="0"/>
              <a:t>Associate Professor, Simmons University School of Social Work (MA)</a:t>
            </a:r>
          </a:p>
          <a:p>
            <a:pPr marL="0" indent="0">
              <a:lnSpc>
                <a:spcPct val="100000"/>
              </a:lnSpc>
              <a:spcBef>
                <a:spcPts val="600"/>
              </a:spcBef>
              <a:buNone/>
            </a:pPr>
            <a:r>
              <a:rPr lang="en-US" sz="1200" dirty="0"/>
              <a:t>(PHSW: Addressing Racial &amp; Ethnic Health Inequities)</a:t>
            </a:r>
          </a:p>
          <a:p>
            <a:pPr marL="0" indent="0">
              <a:lnSpc>
                <a:spcPct val="100000"/>
              </a:lnSpc>
              <a:spcBef>
                <a:spcPts val="600"/>
              </a:spcBef>
              <a:buNone/>
            </a:pPr>
            <a:r>
              <a:rPr lang="en-US" sz="1200" b="1" i="1" dirty="0"/>
              <a:t>Alexander Cohen, MSW, MPH</a:t>
            </a:r>
          </a:p>
          <a:p>
            <a:pPr marL="0" indent="0">
              <a:lnSpc>
                <a:spcPct val="100000"/>
              </a:lnSpc>
              <a:spcBef>
                <a:spcPts val="600"/>
              </a:spcBef>
              <a:buNone/>
            </a:pPr>
            <a:r>
              <a:rPr lang="en-US" sz="1200" dirty="0"/>
              <a:t>Manager, Behavioral Health Care Transformation</a:t>
            </a:r>
          </a:p>
          <a:p>
            <a:pPr marL="0" indent="0">
              <a:lnSpc>
                <a:spcPct val="100000"/>
              </a:lnSpc>
              <a:spcBef>
                <a:spcPts val="600"/>
              </a:spcBef>
              <a:buNone/>
            </a:pPr>
            <a:r>
              <a:rPr lang="en-US" sz="1200" dirty="0"/>
              <a:t>Cambridge Health Alliance (MA)</a:t>
            </a:r>
          </a:p>
          <a:p>
            <a:pPr marL="0" indent="0">
              <a:lnSpc>
                <a:spcPct val="100000"/>
              </a:lnSpc>
              <a:spcBef>
                <a:spcPts val="600"/>
              </a:spcBef>
              <a:buNone/>
            </a:pPr>
            <a:r>
              <a:rPr lang="en-US" sz="1200" dirty="0"/>
              <a:t>(PHSW: Advancing Integrated Health Care)</a:t>
            </a:r>
          </a:p>
          <a:p>
            <a:pPr marL="0" indent="0">
              <a:lnSpc>
                <a:spcPct val="100000"/>
              </a:lnSpc>
              <a:spcBef>
                <a:spcPts val="600"/>
              </a:spcBef>
              <a:buNone/>
            </a:pPr>
            <a:r>
              <a:rPr lang="en-US" sz="1200" b="1" i="1" dirty="0"/>
              <a:t>Elena Faugno, MSW, LCSW, MPH</a:t>
            </a:r>
          </a:p>
          <a:p>
            <a:pPr marL="0" indent="0">
              <a:lnSpc>
                <a:spcPct val="100000"/>
              </a:lnSpc>
              <a:spcBef>
                <a:spcPts val="600"/>
              </a:spcBef>
              <a:buNone/>
            </a:pPr>
            <a:r>
              <a:rPr lang="en-US" sz="1200" dirty="0"/>
              <a:t>Research Associate, Harvard Pilgrim Health Care Institute (MA)</a:t>
            </a:r>
          </a:p>
          <a:p>
            <a:pPr marL="0" indent="0">
              <a:lnSpc>
                <a:spcPct val="100000"/>
              </a:lnSpc>
              <a:spcBef>
                <a:spcPts val="600"/>
              </a:spcBef>
              <a:buNone/>
            </a:pPr>
            <a:r>
              <a:rPr lang="en-US" sz="1200" dirty="0"/>
              <a:t>(PHSW and Children with Special Health Care Needs)</a:t>
            </a:r>
          </a:p>
          <a:p>
            <a:pPr marL="0" indent="0">
              <a:lnSpc>
                <a:spcPct val="100000"/>
              </a:lnSpc>
              <a:spcBef>
                <a:spcPts val="600"/>
              </a:spcBef>
              <a:buNone/>
            </a:pPr>
            <a:r>
              <a:rPr lang="en-US" sz="1200" b="1" i="1" dirty="0"/>
              <a:t>Dawn Belkin Martinez, PhD, LICSW</a:t>
            </a:r>
          </a:p>
          <a:p>
            <a:pPr marL="0" indent="0">
              <a:lnSpc>
                <a:spcPct val="100000"/>
              </a:lnSpc>
              <a:spcBef>
                <a:spcPts val="600"/>
              </a:spcBef>
              <a:buNone/>
            </a:pPr>
            <a:r>
              <a:rPr lang="en-US" sz="1200" dirty="0"/>
              <a:t>Associate Clinical Professor</a:t>
            </a:r>
          </a:p>
          <a:p>
            <a:pPr marL="0" indent="0">
              <a:lnSpc>
                <a:spcPct val="100000"/>
              </a:lnSpc>
              <a:spcBef>
                <a:spcPts val="600"/>
              </a:spcBef>
              <a:buNone/>
            </a:pPr>
            <a:r>
              <a:rPr lang="en-US" sz="1200" dirty="0"/>
              <a:t>Boston University School of Social Work (MA)</a:t>
            </a:r>
          </a:p>
          <a:p>
            <a:pPr marL="0" indent="0">
              <a:lnSpc>
                <a:spcPct val="100000"/>
              </a:lnSpc>
              <a:spcBef>
                <a:spcPts val="600"/>
              </a:spcBef>
              <a:buNone/>
            </a:pPr>
            <a:r>
              <a:rPr lang="en-US" sz="1200" dirty="0"/>
              <a:t>(Liberation Health and PHSW)</a:t>
            </a:r>
          </a:p>
          <a:p>
            <a:pPr marL="0" indent="0">
              <a:lnSpc>
                <a:spcPct val="100000"/>
              </a:lnSpc>
              <a:spcBef>
                <a:spcPts val="600"/>
              </a:spcBef>
              <a:buNone/>
            </a:pPr>
            <a:r>
              <a:rPr lang="en-US" sz="1200" b="1" dirty="0"/>
              <a:t>Jamie Wyatt Marshall, MSW,MPH</a:t>
            </a:r>
          </a:p>
          <a:p>
            <a:pPr marL="0" indent="0">
              <a:lnSpc>
                <a:spcPct val="100000"/>
              </a:lnSpc>
              <a:spcBef>
                <a:spcPts val="600"/>
              </a:spcBef>
              <a:buNone/>
            </a:pPr>
            <a:r>
              <a:rPr lang="en-US" sz="1200" dirty="0"/>
              <a:t>Project Director, Group for Public Health Social Work Initiatives </a:t>
            </a:r>
          </a:p>
          <a:p>
            <a:pPr marL="0" indent="0">
              <a:lnSpc>
                <a:spcPct val="100000"/>
              </a:lnSpc>
              <a:spcBef>
                <a:spcPts val="600"/>
              </a:spcBef>
              <a:buNone/>
            </a:pPr>
            <a:r>
              <a:rPr lang="en-US" sz="1200" b="1" i="1" dirty="0"/>
              <a:t>Deborah Milbauer, MPH, MSW, LCSW</a:t>
            </a:r>
          </a:p>
          <a:p>
            <a:pPr marL="0" indent="0">
              <a:lnSpc>
                <a:spcPct val="100000"/>
              </a:lnSpc>
              <a:spcBef>
                <a:spcPts val="600"/>
              </a:spcBef>
              <a:buNone/>
            </a:pPr>
            <a:r>
              <a:rPr lang="en-US" sz="1200" dirty="0"/>
              <a:t>Public Health Consultant</a:t>
            </a:r>
          </a:p>
          <a:p>
            <a:pPr marL="0" indent="0">
              <a:lnSpc>
                <a:spcPct val="100000"/>
              </a:lnSpc>
              <a:spcBef>
                <a:spcPts val="600"/>
              </a:spcBef>
              <a:buNone/>
            </a:pPr>
            <a:r>
              <a:rPr lang="en-US" sz="1200" dirty="0"/>
              <a:t>Instructor, Dept. of Health Sciences, Northeastern University (MA)</a:t>
            </a:r>
          </a:p>
          <a:p>
            <a:pPr marL="0" indent="0">
              <a:lnSpc>
                <a:spcPct val="100000"/>
              </a:lnSpc>
              <a:spcBef>
                <a:spcPts val="600"/>
              </a:spcBef>
              <a:buNone/>
            </a:pPr>
            <a:r>
              <a:rPr lang="en-US" sz="1200" dirty="0"/>
              <a:t>(PHSW and Substance Use Disorders)	</a:t>
            </a:r>
          </a:p>
        </p:txBody>
      </p:sp>
      <p:sp>
        <p:nvSpPr>
          <p:cNvPr id="15" name="Content Placeholder 3">
            <a:extLst>
              <a:ext uri="{FF2B5EF4-FFF2-40B4-BE49-F238E27FC236}">
                <a16:creationId xmlns:a16="http://schemas.microsoft.com/office/drawing/2014/main" id="{D52F7114-712A-2440-B0F2-05459B4EC279}"/>
              </a:ext>
            </a:extLst>
          </p:cNvPr>
          <p:cNvSpPr>
            <a:spLocks noGrp="1"/>
          </p:cNvSpPr>
          <p:nvPr>
            <p:ph sz="half" idx="2"/>
          </p:nvPr>
        </p:nvSpPr>
        <p:spPr>
          <a:xfrm>
            <a:off x="5541819" y="786198"/>
            <a:ext cx="6039019" cy="5007356"/>
          </a:xfrm>
        </p:spPr>
        <p:txBody>
          <a:bodyPr>
            <a:normAutofit fontScale="25000" lnSpcReduction="20000"/>
          </a:bodyPr>
          <a:lstStyle/>
          <a:p>
            <a:pPr marL="0" indent="0">
              <a:buNone/>
            </a:pPr>
            <a:r>
              <a:rPr lang="en-US" sz="4800" b="1" i="1" dirty="0"/>
              <a:t>Betty J. Ruth, MSW, MPH</a:t>
            </a:r>
          </a:p>
          <a:p>
            <a:pPr marL="0" indent="0">
              <a:buNone/>
            </a:pPr>
            <a:r>
              <a:rPr lang="en-US" sz="4800" dirty="0"/>
              <a:t>Clinical Professor &amp; Principal Investigator, BU-ALPS</a:t>
            </a:r>
          </a:p>
          <a:p>
            <a:pPr marL="0" indent="0">
              <a:buNone/>
            </a:pPr>
            <a:r>
              <a:rPr lang="en-US" sz="4800" dirty="0"/>
              <a:t>Boston University School of Social Work (MA)</a:t>
            </a:r>
          </a:p>
          <a:p>
            <a:pPr marL="0" indent="0">
              <a:buNone/>
            </a:pPr>
            <a:r>
              <a:rPr lang="en-US" sz="4800" dirty="0"/>
              <a:t>(Introduction to PHSW)</a:t>
            </a:r>
          </a:p>
          <a:p>
            <a:pPr marL="0" indent="0">
              <a:buNone/>
            </a:pPr>
            <a:r>
              <a:rPr lang="en-US" sz="4800" b="1" i="1" dirty="0"/>
              <a:t>Elana P. Sandler, MSW, MPH</a:t>
            </a:r>
          </a:p>
          <a:p>
            <a:pPr marL="0" indent="0">
              <a:buNone/>
            </a:pPr>
            <a:r>
              <a:rPr lang="en-US" sz="4800" dirty="0"/>
              <a:t>Associate Professor of Practice</a:t>
            </a:r>
          </a:p>
          <a:p>
            <a:pPr marL="0" indent="0">
              <a:buNone/>
            </a:pPr>
            <a:r>
              <a:rPr lang="en-US" sz="4800" dirty="0"/>
              <a:t>Simmons University School of Social Work (MA)</a:t>
            </a:r>
          </a:p>
          <a:p>
            <a:pPr marL="0" indent="0">
              <a:buNone/>
            </a:pPr>
            <a:r>
              <a:rPr lang="en-US" sz="4800" dirty="0"/>
              <a:t>(Suicide Prevention and PHSW)</a:t>
            </a:r>
          </a:p>
          <a:p>
            <a:pPr marL="0" indent="0">
              <a:buNone/>
            </a:pPr>
            <a:r>
              <a:rPr lang="en-US" sz="4800" b="1" i="1" dirty="0"/>
              <a:t>Valerie J. </a:t>
            </a:r>
            <a:r>
              <a:rPr lang="en-US" sz="4800" b="1" i="1" dirty="0" err="1"/>
              <a:t>Tobia</a:t>
            </a:r>
            <a:r>
              <a:rPr lang="en-US" sz="4800" b="1" i="1" dirty="0"/>
              <a:t>, LICSW, MPH</a:t>
            </a:r>
          </a:p>
          <a:p>
            <a:pPr marL="0" indent="0">
              <a:buNone/>
            </a:pPr>
            <a:r>
              <a:rPr lang="en-US" sz="4800" dirty="0"/>
              <a:t>Director of Counseling and Health Services</a:t>
            </a:r>
          </a:p>
          <a:p>
            <a:pPr marL="0" indent="0">
              <a:buNone/>
            </a:pPr>
            <a:r>
              <a:rPr lang="en-US" sz="4800" dirty="0"/>
              <a:t>Wheaton College (MA)</a:t>
            </a:r>
          </a:p>
          <a:p>
            <a:pPr marL="0" indent="0">
              <a:buNone/>
            </a:pPr>
            <a:r>
              <a:rPr lang="en-US" sz="4800" dirty="0"/>
              <a:t>(PHSW in Higher Education)</a:t>
            </a:r>
          </a:p>
          <a:p>
            <a:pPr marL="0" indent="0">
              <a:buNone/>
            </a:pPr>
            <a:r>
              <a:rPr lang="en-US" sz="4800" b="1" i="1" dirty="0"/>
              <a:t>Esther E. Velásquez, ScD, MSW, MPH</a:t>
            </a:r>
          </a:p>
          <a:p>
            <a:pPr marL="0" indent="0">
              <a:buNone/>
            </a:pPr>
            <a:r>
              <a:rPr lang="en-US" sz="4800" dirty="0"/>
              <a:t>Social Epidemiologist (MA)</a:t>
            </a:r>
          </a:p>
          <a:p>
            <a:pPr marL="0" indent="0">
              <a:buNone/>
            </a:pPr>
            <a:r>
              <a:rPr lang="en-US" sz="4800" dirty="0"/>
              <a:t>(Epidemiology for PHSW; Social Determinants of</a:t>
            </a:r>
          </a:p>
          <a:p>
            <a:pPr marL="0" indent="0">
              <a:buNone/>
            </a:pPr>
            <a:r>
              <a:rPr lang="en-US" sz="4800" dirty="0"/>
              <a:t>Health for PHSW; Prevention for PHSW)</a:t>
            </a:r>
          </a:p>
          <a:p>
            <a:pPr marL="0" indent="0">
              <a:buNone/>
            </a:pPr>
            <a:r>
              <a:rPr lang="en-US" sz="4800" b="1" i="1" dirty="0"/>
              <a:t>Madi Wachman, MSW, MPH</a:t>
            </a:r>
          </a:p>
          <a:p>
            <a:pPr marL="0" indent="0">
              <a:buNone/>
            </a:pPr>
            <a:r>
              <a:rPr lang="en-US" sz="4800" dirty="0"/>
              <a:t>Assistant Director, Center for Innovation in Social Work and Health</a:t>
            </a:r>
          </a:p>
          <a:p>
            <a:pPr marL="0" indent="0">
              <a:buNone/>
            </a:pPr>
            <a:r>
              <a:rPr lang="en-US" sz="4800" dirty="0"/>
              <a:t>Boston University School of Social Work (MA)</a:t>
            </a:r>
          </a:p>
          <a:p>
            <a:pPr marL="0" indent="0">
              <a:buNone/>
            </a:pPr>
            <a:r>
              <a:rPr lang="en-US" sz="4800" dirty="0"/>
              <a:t>(Introduction to PHSW)</a:t>
            </a:r>
          </a:p>
          <a:p>
            <a:endParaRPr lang="en-US" dirty="0"/>
          </a:p>
        </p:txBody>
      </p:sp>
    </p:spTree>
    <p:extLst>
      <p:ext uri="{BB962C8B-B14F-4D97-AF65-F5344CB8AC3E}">
        <p14:creationId xmlns:p14="http://schemas.microsoft.com/office/powerpoint/2010/main" val="2993325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Related References  </a:t>
            </a:r>
          </a:p>
        </p:txBody>
      </p:sp>
      <p:sp>
        <p:nvSpPr>
          <p:cNvPr id="3" name="Content Placeholder 2"/>
          <p:cNvSpPr>
            <a:spLocks noGrp="1"/>
          </p:cNvSpPr>
          <p:nvPr>
            <p:ph idx="1"/>
          </p:nvPr>
        </p:nvSpPr>
        <p:spPr>
          <a:xfrm>
            <a:off x="267287" y="1570160"/>
            <a:ext cx="10019713" cy="4195639"/>
          </a:xfrm>
        </p:spPr>
        <p:txBody>
          <a:bodyPr>
            <a:normAutofit/>
          </a:bodyPr>
          <a:lstStyle/>
          <a:p>
            <a:r>
              <a:rPr lang="en-US" sz="1600" dirty="0" err="1"/>
              <a:t>Beddoe</a:t>
            </a:r>
            <a:r>
              <a:rPr lang="en-US" sz="1600" dirty="0"/>
              <a:t>, L. (2013). Social work education and health: Knowledge for practice. In B. Crisp &amp; L. </a:t>
            </a:r>
            <a:r>
              <a:rPr lang="en-US" sz="1600" dirty="0" err="1"/>
              <a:t>Beddoe</a:t>
            </a:r>
            <a:r>
              <a:rPr lang="en-US" sz="1600" dirty="0"/>
              <a:t> (Eds.), </a:t>
            </a:r>
            <a:r>
              <a:rPr lang="en-US" sz="1600" i="1" dirty="0"/>
              <a:t>Promoting Health and Well-being in Social Work Education</a:t>
            </a:r>
            <a:r>
              <a:rPr lang="en-US" sz="1600" dirty="0"/>
              <a:t> (pp. 6–23). New York: Routledge.</a:t>
            </a:r>
          </a:p>
          <a:p>
            <a:r>
              <a:rPr lang="en-US" sz="1600" dirty="0"/>
              <a:t>Cederbaum, JA, Ross, AM, Ruth, BJ, Keefe, RH (2018). Public health social work as a unifying framework for social work's Grand Challenges. Social Work, swy045, https://doi-org.ezproxy.bu.edu/10.1093/sw/swy045 Frieden, T. R. (2010). A framework for public health action: The health impact pyramid. </a:t>
            </a:r>
            <a:r>
              <a:rPr lang="en-US" sz="1600" i="1" dirty="0"/>
              <a:t>American Journal of Public Health</a:t>
            </a:r>
            <a:r>
              <a:rPr lang="en-US" sz="1600" dirty="0"/>
              <a:t>. </a:t>
            </a:r>
            <a:r>
              <a:rPr lang="en-US" sz="1600" dirty="0">
                <a:hlinkClick r:id="rId2"/>
              </a:rPr>
              <a:t>https://doi.org/10.2105/AJPH.2009.185652</a:t>
            </a:r>
            <a:endParaRPr lang="en-US" sz="1600" dirty="0"/>
          </a:p>
          <a:p>
            <a:r>
              <a:rPr lang="en-US" sz="1600" dirty="0"/>
              <a:t>Galea, S. (2016, July). Social welfare and the utility of promoting health. </a:t>
            </a:r>
            <a:r>
              <a:rPr lang="en-US" sz="1600" i="1" dirty="0"/>
              <a:t>Boston University School of Public Health Dean’s Note</a:t>
            </a:r>
            <a:r>
              <a:rPr lang="en-US" sz="1600" dirty="0"/>
              <a:t>. Retrieved from </a:t>
            </a:r>
            <a:r>
              <a:rPr lang="en-US" sz="1600" u="sng" dirty="0">
                <a:hlinkClick r:id="rId3"/>
              </a:rPr>
              <a:t>https://www.bu.edu/sph/2016/07/10/social-welfare-and-the-utility-of-promoting-health/</a:t>
            </a:r>
            <a:endParaRPr lang="en-US" sz="1600" dirty="0"/>
          </a:p>
          <a:p>
            <a:r>
              <a:rPr lang="en-US" sz="1600" dirty="0"/>
              <a:t>Ruth, B. J., &amp; Marshall, J. W. (2017). A History of Social Work in Public Health. </a:t>
            </a:r>
            <a:r>
              <a:rPr lang="en-US" sz="1600" i="1" dirty="0"/>
              <a:t>American Journal of Public Health</a:t>
            </a:r>
            <a:r>
              <a:rPr lang="en-US" sz="1600" dirty="0"/>
              <a:t>. </a:t>
            </a:r>
            <a:r>
              <a:rPr lang="en-US" sz="1600" u="sng" dirty="0">
                <a:hlinkClick r:id="rId4"/>
              </a:rPr>
              <a:t>https://doi.org/10.2105/AJPH.2017.304005</a:t>
            </a:r>
            <a:endParaRPr lang="en-US" sz="1600" dirty="0"/>
          </a:p>
          <a:p>
            <a:pPr lvl="0"/>
            <a:r>
              <a:rPr lang="en-US" sz="1600" dirty="0"/>
              <a:t>Ruth, B. J., Marshall, J. W., &amp; </a:t>
            </a:r>
            <a:r>
              <a:rPr lang="en-US" sz="1600" dirty="0" err="1"/>
              <a:t>Sisco</a:t>
            </a:r>
            <a:r>
              <a:rPr lang="en-US" sz="1600" dirty="0"/>
              <a:t>, S. (2016). Public health social work. In C. Franklin (Ed.), </a:t>
            </a:r>
            <a:r>
              <a:rPr lang="en-US" sz="1600" i="1" dirty="0"/>
              <a:t>Encyclopedia of Social Work</a:t>
            </a:r>
            <a:r>
              <a:rPr lang="en-US" sz="1600" dirty="0"/>
              <a:t>. New York: National Association of Social Workers, Oxford University Press.</a:t>
            </a:r>
          </a:p>
          <a:p>
            <a:r>
              <a:rPr lang="en-US" sz="1600" dirty="0"/>
              <a:t>Ruth, BJ, Wachman, M, Marshall, JM, Backman, A, Harrington, C, Schultz, N, Ouimet, K. (2017). Health in all social work programs: Findings from a national analysis. American Journal of Public Health, 107(S3), S267-S273. </a:t>
            </a:r>
          </a:p>
          <a:p>
            <a:pPr lvl="0"/>
            <a:endParaRPr lang="en-US" sz="1600" dirty="0"/>
          </a:p>
          <a:p>
            <a:pPr lvl="0"/>
            <a:endParaRPr lang="en-US" sz="1600" dirty="0"/>
          </a:p>
        </p:txBody>
      </p:sp>
    </p:spTree>
    <p:extLst>
      <p:ext uri="{BB962C8B-B14F-4D97-AF65-F5344CB8AC3E}">
        <p14:creationId xmlns:p14="http://schemas.microsoft.com/office/powerpoint/2010/main" val="9970501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Acknowledgements</a:t>
            </a:r>
          </a:p>
        </p:txBody>
      </p:sp>
      <p:sp>
        <p:nvSpPr>
          <p:cNvPr id="3" name="Content Placeholder 2"/>
          <p:cNvSpPr>
            <a:spLocks noGrp="1"/>
          </p:cNvSpPr>
          <p:nvPr>
            <p:ph idx="1"/>
          </p:nvPr>
        </p:nvSpPr>
        <p:spPr>
          <a:xfrm>
            <a:off x="407963" y="1350842"/>
            <a:ext cx="10248314" cy="4680682"/>
          </a:xfrm>
        </p:spPr>
        <p:txBody>
          <a:bodyPr>
            <a:normAutofit fontScale="92500" lnSpcReduction="20000"/>
          </a:bodyPr>
          <a:lstStyle/>
          <a:p>
            <a:pPr marL="182880" lvl="0" indent="-182880">
              <a:lnSpc>
                <a:spcPct val="100000"/>
              </a:lnSpc>
              <a:spcBef>
                <a:spcPct val="20000"/>
              </a:spcBef>
              <a:buClr>
                <a:srgbClr val="727CA3"/>
              </a:buClr>
              <a:buSzPct val="85000"/>
            </a:pPr>
            <a:r>
              <a:rPr lang="en-US" sz="2400" dirty="0">
                <a:solidFill>
                  <a:prstClr val="black"/>
                </a:solidFill>
                <a:highlight>
                  <a:srgbClr val="FFFFFF"/>
                </a:highlight>
                <a:latin typeface="+mj-lt"/>
                <a:ea typeface="Arial"/>
                <a:cs typeface="Arial"/>
                <a:sym typeface="Arial"/>
              </a:rPr>
              <a:t>The Advancing Leadership in Public Health Social Work Education project at Boston University School of Social Work (BUSSW-ALPS), was made possible by a cooperative agreement from the Health Resources and Services Administration (HRSA) of the U.S. Department of Health and Human Services (HHS) under grant number G05HP31425. </a:t>
            </a:r>
            <a:r>
              <a:rPr lang="en-US" sz="2400" dirty="0">
                <a:solidFill>
                  <a:prstClr val="black"/>
                </a:solidFill>
                <a:highlight>
                  <a:srgbClr val="FFFFFF"/>
                </a:highlight>
                <a:latin typeface="+mj-lt"/>
                <a:cs typeface="Arial"/>
                <a:sym typeface="Arial"/>
              </a:rPr>
              <a:t>We wish to acknowledge our project officer, Miryam Gerdine, MPH</a:t>
            </a:r>
            <a:endParaRPr lang="en-US" sz="2400" dirty="0">
              <a:solidFill>
                <a:schemeClr val="dk1"/>
              </a:solidFill>
              <a:highlight>
                <a:srgbClr val="FFFFFF"/>
              </a:highlight>
              <a:latin typeface="+mj-lt"/>
              <a:cs typeface="Arial"/>
              <a:sym typeface="Arial"/>
            </a:endParaRPr>
          </a:p>
          <a:p>
            <a:pPr lvl="0"/>
            <a:r>
              <a:rPr lang="en-US" sz="2400" dirty="0">
                <a:solidFill>
                  <a:schemeClr val="dk1"/>
                </a:solidFill>
                <a:highlight>
                  <a:srgbClr val="FFFFFF"/>
                </a:highlight>
                <a:latin typeface="+mj-lt"/>
                <a:cs typeface="Arial"/>
                <a:sym typeface="Arial"/>
              </a:rPr>
              <a:t>Thanks also to: </a:t>
            </a:r>
          </a:p>
          <a:p>
            <a:pPr lvl="1"/>
            <a:r>
              <a:rPr lang="en-US" dirty="0">
                <a:solidFill>
                  <a:schemeClr val="dk1"/>
                </a:solidFill>
                <a:highlight>
                  <a:srgbClr val="FFFFFF"/>
                </a:highlight>
                <a:latin typeface="+mj-lt"/>
                <a:cs typeface="Arial"/>
                <a:sym typeface="Arial"/>
              </a:rPr>
              <a:t>Sara S. Bachman, BUSSW Center for Innovation in Social Work and Health </a:t>
            </a:r>
          </a:p>
          <a:p>
            <a:pPr lvl="1"/>
            <a:r>
              <a:rPr lang="en-US" dirty="0">
                <a:solidFill>
                  <a:schemeClr val="dk1"/>
                </a:solidFill>
                <a:highlight>
                  <a:srgbClr val="FFFFFF"/>
                </a:highlight>
                <a:latin typeface="+mj-lt"/>
                <a:cs typeface="Arial"/>
                <a:sym typeface="Arial"/>
              </a:rPr>
              <a:t>Geoff Wilkinson, Clinical Associate Professor, BUSSW </a:t>
            </a:r>
          </a:p>
          <a:p>
            <a:pPr lvl="1"/>
            <a:r>
              <a:rPr lang="en-US" dirty="0">
                <a:solidFill>
                  <a:schemeClr val="dk1"/>
                </a:solidFill>
                <a:highlight>
                  <a:srgbClr val="FFFFFF"/>
                </a:highlight>
                <a:latin typeface="+mj-lt"/>
                <a:cs typeface="Arial"/>
                <a:sym typeface="Arial"/>
              </a:rPr>
              <a:t>Abby Ross, Assistant Professor, Fordham University School of Social Work</a:t>
            </a:r>
          </a:p>
          <a:p>
            <a:pPr lvl="1"/>
            <a:r>
              <a:rPr lang="en-US" dirty="0">
                <a:solidFill>
                  <a:schemeClr val="dk1"/>
                </a:solidFill>
                <a:highlight>
                  <a:srgbClr val="FFFFFF"/>
                </a:highlight>
                <a:latin typeface="+mj-lt"/>
                <a:cs typeface="Arial"/>
                <a:sym typeface="Arial"/>
              </a:rPr>
              <a:t>Rachel John, MSW, MPH, Doctoral Student, BUSSW</a:t>
            </a:r>
          </a:p>
          <a:p>
            <a:pPr lvl="1"/>
            <a:r>
              <a:rPr lang="en-US" dirty="0">
                <a:solidFill>
                  <a:schemeClr val="dk1"/>
                </a:solidFill>
                <a:highlight>
                  <a:srgbClr val="FFFFFF"/>
                </a:highlight>
                <a:latin typeface="+mj-lt"/>
                <a:cs typeface="Arial"/>
                <a:sym typeface="Arial"/>
              </a:rPr>
              <a:t>Neena Schultz, MSW, MPH, Consultant</a:t>
            </a:r>
          </a:p>
          <a:p>
            <a:pPr lvl="1"/>
            <a:r>
              <a:rPr lang="en-US" dirty="0">
                <a:solidFill>
                  <a:schemeClr val="dk1"/>
                </a:solidFill>
                <a:highlight>
                  <a:srgbClr val="FFFFFF"/>
                </a:highlight>
                <a:latin typeface="+mj-lt"/>
                <a:cs typeface="Arial"/>
                <a:sym typeface="Arial"/>
              </a:rPr>
              <a:t>Nilagia McCoy, Communications Manager, CISWH, BUSSW</a:t>
            </a:r>
          </a:p>
          <a:p>
            <a:pPr lvl="1"/>
            <a:r>
              <a:rPr lang="en-US" dirty="0">
                <a:solidFill>
                  <a:schemeClr val="dk1"/>
                </a:solidFill>
                <a:highlight>
                  <a:srgbClr val="FFFFFF"/>
                </a:highlight>
                <a:latin typeface="+mj-lt"/>
                <a:cs typeface="Arial"/>
                <a:sym typeface="Arial"/>
              </a:rPr>
              <a:t>Our PHSW </a:t>
            </a:r>
            <a:r>
              <a:rPr lang="en-US" dirty="0" err="1">
                <a:solidFill>
                  <a:schemeClr val="dk1"/>
                </a:solidFill>
                <a:highlight>
                  <a:srgbClr val="FFFFFF"/>
                </a:highlight>
                <a:latin typeface="+mj-lt"/>
                <a:cs typeface="Arial"/>
                <a:sym typeface="Arial"/>
              </a:rPr>
              <a:t>Profilees</a:t>
            </a:r>
            <a:r>
              <a:rPr lang="en-US" dirty="0">
                <a:solidFill>
                  <a:schemeClr val="dk1"/>
                </a:solidFill>
                <a:highlight>
                  <a:srgbClr val="FFFFFF"/>
                </a:highlight>
                <a:latin typeface="+mj-lt"/>
                <a:cs typeface="Arial"/>
                <a:sym typeface="Arial"/>
              </a:rPr>
              <a:t>: Allen Jackson, MSW, MPH; Bonnie </a:t>
            </a:r>
            <a:r>
              <a:rPr lang="en-US" dirty="0" err="1">
                <a:solidFill>
                  <a:schemeClr val="dk1"/>
                </a:solidFill>
                <a:highlight>
                  <a:srgbClr val="FFFFFF"/>
                </a:highlight>
                <a:latin typeface="+mj-lt"/>
                <a:cs typeface="Arial"/>
                <a:sym typeface="Arial"/>
              </a:rPr>
              <a:t>Wennerstrom</a:t>
            </a:r>
            <a:r>
              <a:rPr lang="en-US" dirty="0">
                <a:solidFill>
                  <a:schemeClr val="dk1"/>
                </a:solidFill>
                <a:highlight>
                  <a:srgbClr val="FFFFFF"/>
                </a:highlight>
                <a:latin typeface="+mj-lt"/>
                <a:cs typeface="Arial"/>
                <a:sym typeface="Arial"/>
              </a:rPr>
              <a:t>, MSW, MPH; Jenn Valenzuela, MSW, MPH; Daniel Hogan, MSW, MPH; Daniel Do, MSW, MPH</a:t>
            </a:r>
          </a:p>
          <a:p>
            <a:pPr lvl="1"/>
            <a:r>
              <a:rPr lang="en-US" dirty="0">
                <a:solidFill>
                  <a:schemeClr val="dk1"/>
                </a:solidFill>
                <a:highlight>
                  <a:srgbClr val="FFFFFF"/>
                </a:highlight>
                <a:cs typeface="Arial"/>
                <a:sym typeface="Arial"/>
              </a:rPr>
              <a:t>The Group for Public Health Social Work Initiatives</a:t>
            </a:r>
          </a:p>
          <a:p>
            <a:pPr marL="457200" lvl="1" indent="0">
              <a:buNone/>
            </a:pPr>
            <a:endParaRPr lang="en-US" dirty="0">
              <a:solidFill>
                <a:schemeClr val="dk1"/>
              </a:solidFill>
              <a:highlight>
                <a:srgbClr val="FFFFFF"/>
              </a:highlight>
              <a:latin typeface="+mj-lt"/>
              <a:cs typeface="Arial"/>
              <a:sym typeface="Arial"/>
            </a:endParaRPr>
          </a:p>
          <a:p>
            <a:pPr lvl="1"/>
            <a:endParaRPr lang="en-US" dirty="0">
              <a:solidFill>
                <a:schemeClr val="dk1"/>
              </a:solidFill>
              <a:highlight>
                <a:srgbClr val="FFFFFF"/>
              </a:highlight>
              <a:latin typeface="Arial"/>
              <a:cs typeface="Arial"/>
              <a:sym typeface="Arial"/>
            </a:endParaRPr>
          </a:p>
          <a:p>
            <a:endParaRPr lang="en-US" dirty="0"/>
          </a:p>
        </p:txBody>
      </p:sp>
    </p:spTree>
    <p:extLst>
      <p:ext uri="{BB962C8B-B14F-4D97-AF65-F5344CB8AC3E}">
        <p14:creationId xmlns:p14="http://schemas.microsoft.com/office/powerpoint/2010/main" val="747529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430" y="228601"/>
            <a:ext cx="8229600" cy="990600"/>
          </a:xfrm>
        </p:spPr>
        <p:txBody>
          <a:bodyPr/>
          <a:lstStyle/>
          <a:p>
            <a:r>
              <a:rPr lang="en-US" b="1" dirty="0">
                <a:latin typeface="+mj-lt"/>
              </a:rPr>
              <a:t>Thank you from the ALPS Team! </a:t>
            </a:r>
          </a:p>
        </p:txBody>
      </p:sp>
      <p:pic>
        <p:nvPicPr>
          <p:cNvPr id="6" name="Content Placeholder 5" descr="c07044da_9483_4fd5_8e37_5b75513dcc80_6b058b6f-7bdc-4f11-b217-4561c07901f3.jpg"/>
          <p:cNvPicPr>
            <a:picLocks noGrp="1" noChangeAspect="1"/>
          </p:cNvPicPr>
          <p:nvPr>
            <p:ph idx="1"/>
          </p:nvPr>
        </p:nvPicPr>
        <p:blipFill>
          <a:blip r:embed="rId2">
            <a:extLst>
              <a:ext uri="{28A0092B-C50C-407E-A947-70E740481C1C}">
                <a14:useLocalDpi xmlns:a14="http://schemas.microsoft.com/office/drawing/2010/main" val="0"/>
              </a:ext>
            </a:extLst>
          </a:blip>
          <a:srcRect l="3383" r="3383"/>
          <a:stretch>
            <a:fillRect/>
          </a:stretch>
        </p:blipFill>
        <p:spPr>
          <a:xfrm>
            <a:off x="5486401" y="4138680"/>
            <a:ext cx="4302370" cy="2549553"/>
          </a:xfrm>
        </p:spPr>
      </p:pic>
      <p:sp>
        <p:nvSpPr>
          <p:cNvPr id="7" name="TextBox 6">
            <a:extLst>
              <a:ext uri="{FF2B5EF4-FFF2-40B4-BE49-F238E27FC236}">
                <a16:creationId xmlns:a16="http://schemas.microsoft.com/office/drawing/2014/main" id="{1BDC8E52-8436-1D42-9F3E-2857086032E6}"/>
              </a:ext>
            </a:extLst>
          </p:cNvPr>
          <p:cNvSpPr txBox="1"/>
          <p:nvPr/>
        </p:nvSpPr>
        <p:spPr>
          <a:xfrm>
            <a:off x="574430" y="1219201"/>
            <a:ext cx="9056077" cy="3385542"/>
          </a:xfrm>
          <a:prstGeom prst="rect">
            <a:avLst/>
          </a:prstGeom>
          <a:noFill/>
        </p:spPr>
        <p:txBody>
          <a:bodyPr wrap="square" rtlCol="0">
            <a:spAutoFit/>
          </a:bodyPr>
          <a:lstStyle/>
          <a:p>
            <a:pPr marL="457200" indent="-457200">
              <a:buFont typeface="Arial" panose="020B0604020202020204" pitchFamily="34" charset="0"/>
              <a:buChar char="•"/>
            </a:pPr>
            <a:r>
              <a:rPr lang="en-US" sz="2800" dirty="0"/>
              <a:t>Betty J. Ruth, Principal Investigator </a:t>
            </a:r>
            <a:r>
              <a:rPr lang="en-US" sz="2800" dirty="0">
                <a:hlinkClick r:id="rId3"/>
              </a:rPr>
              <a:t>bjruth@bu.edu</a:t>
            </a:r>
            <a:endParaRPr lang="en-US" sz="2800" dirty="0"/>
          </a:p>
          <a:p>
            <a:pPr marL="457200" indent="-457200">
              <a:buFont typeface="Arial" panose="020B0604020202020204" pitchFamily="34" charset="0"/>
              <a:buChar char="•"/>
            </a:pPr>
            <a:r>
              <a:rPr lang="en-US" sz="2800" dirty="0"/>
              <a:t>Madi Wachman, Co-Principal Investigator </a:t>
            </a:r>
            <a:r>
              <a:rPr lang="en-US" sz="2800" dirty="0">
                <a:hlinkClick r:id="rId4"/>
              </a:rPr>
              <a:t>madi@bu.edu</a:t>
            </a:r>
            <a:endParaRPr lang="en-US" sz="2800" dirty="0"/>
          </a:p>
          <a:p>
            <a:pPr marL="457200" indent="-457200">
              <a:buFont typeface="Arial" panose="020B0604020202020204" pitchFamily="34" charset="0"/>
              <a:buChar char="•"/>
            </a:pPr>
            <a:r>
              <a:rPr lang="en-US" sz="2800" dirty="0"/>
              <a:t>Alexis Marbach Co-Principal Investigator </a:t>
            </a:r>
            <a:r>
              <a:rPr lang="en-US" sz="2800" dirty="0">
                <a:hlinkClick r:id="rId5"/>
              </a:rPr>
              <a:t>alexis_marbach@abtassoc.com</a:t>
            </a:r>
            <a:r>
              <a:rPr lang="en-US" sz="2800" dirty="0"/>
              <a:t> </a:t>
            </a:r>
          </a:p>
          <a:p>
            <a:pPr marL="457200" indent="-457200">
              <a:buFont typeface="Arial" panose="020B0604020202020204" pitchFamily="34" charset="0"/>
              <a:buChar char="•"/>
            </a:pPr>
            <a:r>
              <a:rPr lang="en-US" sz="2800" dirty="0"/>
              <a:t>Nandini Choudhury, Research Assistant  </a:t>
            </a:r>
            <a:r>
              <a:rPr lang="en-US" sz="2800" dirty="0">
                <a:hlinkClick r:id="rId6"/>
              </a:rPr>
              <a:t>nschoud@bu.edu</a:t>
            </a:r>
            <a:r>
              <a:rPr lang="en-US" sz="2800" dirty="0"/>
              <a:t> </a:t>
            </a:r>
          </a:p>
          <a:p>
            <a:pPr marL="457200" indent="-457200">
              <a:buFont typeface="Arial" panose="020B0604020202020204" pitchFamily="34" charset="0"/>
              <a:buChar char="•"/>
            </a:pPr>
            <a:r>
              <a:rPr lang="en-US" sz="2800" dirty="0"/>
              <a:t>Jamie Wyatt Marshall, Principal Consultant  </a:t>
            </a:r>
            <a:r>
              <a:rPr lang="en-US" sz="2800" dirty="0">
                <a:hlinkClick r:id="rId7"/>
              </a:rPr>
              <a:t>jamiewyatt1@gmail.com</a:t>
            </a:r>
            <a:r>
              <a:rPr lang="en-US" sz="2800" dirty="0"/>
              <a:t> </a:t>
            </a:r>
          </a:p>
          <a:p>
            <a:endParaRPr lang="en-US" dirty="0"/>
          </a:p>
        </p:txBody>
      </p:sp>
    </p:spTree>
    <p:extLst>
      <p:ext uri="{BB962C8B-B14F-4D97-AF65-F5344CB8AC3E}">
        <p14:creationId xmlns:p14="http://schemas.microsoft.com/office/powerpoint/2010/main" val="197941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A481E-C5C1-4813-B0C9-7205E4784250}"/>
              </a:ext>
            </a:extLst>
          </p:cNvPr>
          <p:cNvSpPr>
            <a:spLocks noGrp="1"/>
          </p:cNvSpPr>
          <p:nvPr>
            <p:ph type="title"/>
          </p:nvPr>
        </p:nvSpPr>
        <p:spPr>
          <a:xfrm>
            <a:off x="238539" y="393261"/>
            <a:ext cx="10627935" cy="1187061"/>
          </a:xfrm>
        </p:spPr>
        <p:txBody>
          <a:bodyPr>
            <a:normAutofit fontScale="90000"/>
          </a:bodyPr>
          <a:lstStyle/>
          <a:p>
            <a:r>
              <a:rPr lang="en-US" dirty="0"/>
              <a:t>US </a:t>
            </a:r>
            <a:r>
              <a:rPr lang="en-US" dirty="0" err="1"/>
              <a:t>ealth</a:t>
            </a:r>
            <a:r>
              <a:rPr lang="en-US" dirty="0"/>
              <a:t> System: Complex &amp; Beset by Challenges </a:t>
            </a:r>
          </a:p>
        </p:txBody>
      </p:sp>
      <p:pic>
        <p:nvPicPr>
          <p:cNvPr id="3074" name="Picture 2" descr="Image result for Infographic of US health system">
            <a:extLst>
              <a:ext uri="{FF2B5EF4-FFF2-40B4-BE49-F238E27FC236}">
                <a16:creationId xmlns:a16="http://schemas.microsoft.com/office/drawing/2014/main" id="{3DA8CBFA-B309-4026-A8C8-7B9D0F31CA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1677" y="1461381"/>
            <a:ext cx="7748645" cy="500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897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131783"/>
            <a:ext cx="8580393" cy="1325563"/>
          </a:xfrm>
        </p:spPr>
        <p:txBody>
          <a:bodyPr/>
          <a:lstStyle/>
          <a:p>
            <a:r>
              <a:rPr lang="en-US" dirty="0"/>
              <a:t>Challenges: Across Domains </a:t>
            </a:r>
          </a:p>
        </p:txBody>
      </p:sp>
      <p:sp>
        <p:nvSpPr>
          <p:cNvPr id="3" name="Content Placeholder 2"/>
          <p:cNvSpPr>
            <a:spLocks noGrp="1"/>
          </p:cNvSpPr>
          <p:nvPr>
            <p:ph idx="1"/>
          </p:nvPr>
        </p:nvSpPr>
        <p:spPr>
          <a:xfrm>
            <a:off x="446329" y="880357"/>
            <a:ext cx="10094210" cy="5785351"/>
          </a:xfrm>
        </p:spPr>
        <p:txBody>
          <a:bodyPr>
            <a:noAutofit/>
          </a:bodyPr>
          <a:lstStyle/>
          <a:p>
            <a:r>
              <a:rPr lang="en-US" sz="2000" dirty="0"/>
              <a:t>Worsening national health statistics</a:t>
            </a:r>
          </a:p>
          <a:p>
            <a:pPr lvl="1"/>
            <a:r>
              <a:rPr lang="en-US" sz="1800" dirty="0"/>
              <a:t>US ranks 43rd in average life expectancy; 55th in infant mortality (CIA, 2018)  </a:t>
            </a:r>
          </a:p>
          <a:p>
            <a:r>
              <a:rPr lang="en-US" sz="2000" dirty="0"/>
              <a:t>Population changes</a:t>
            </a:r>
          </a:p>
          <a:p>
            <a:pPr lvl="1"/>
            <a:r>
              <a:rPr lang="en-US" sz="1800" dirty="0"/>
              <a:t> Globalization, urbanization, aging, immigration</a:t>
            </a:r>
          </a:p>
          <a:p>
            <a:r>
              <a:rPr lang="en-US" sz="2000" dirty="0"/>
              <a:t>Environment</a:t>
            </a:r>
          </a:p>
          <a:p>
            <a:pPr lvl="1"/>
            <a:r>
              <a:rPr lang="en-US" sz="1800" dirty="0"/>
              <a:t>Natural disasters, climate change, terror, and war</a:t>
            </a:r>
          </a:p>
          <a:p>
            <a:r>
              <a:rPr lang="en-US" sz="2000" dirty="0"/>
              <a:t>Diseases/disorders</a:t>
            </a:r>
          </a:p>
          <a:p>
            <a:pPr lvl="1"/>
            <a:r>
              <a:rPr lang="en-US" sz="1800" dirty="0"/>
              <a:t>Pervasive chronic disease; emerging &amp; persistent infectious diseases, trauma, suicide, addictions, gun violence </a:t>
            </a:r>
          </a:p>
          <a:p>
            <a:r>
              <a:rPr lang="en-US" sz="2000" dirty="0"/>
              <a:t>Rampant health inequities</a:t>
            </a:r>
          </a:p>
          <a:p>
            <a:pPr lvl="1"/>
            <a:r>
              <a:rPr lang="en-US" sz="1800" dirty="0"/>
              <a:t>Socially determined inequities driven by racism, sexism, economic inequality, lack of access, unraveling of health reform, systematic disadvantaging (SDOH) </a:t>
            </a:r>
          </a:p>
          <a:p>
            <a:r>
              <a:rPr lang="en-US" sz="2000" dirty="0"/>
              <a:t>Systemic changes due to health reform and cost containment</a:t>
            </a:r>
          </a:p>
          <a:p>
            <a:pPr lvl="1"/>
            <a:r>
              <a:rPr lang="en-US" sz="1800" dirty="0"/>
              <a:t>Integration, care coordination, behavioral health, financing changes, SW role shifts</a:t>
            </a:r>
          </a:p>
          <a:p>
            <a:r>
              <a:rPr lang="en-US" sz="2000" dirty="0"/>
              <a:t>Unmet social needs that contribute to poor health</a:t>
            </a:r>
          </a:p>
          <a:p>
            <a:endParaRPr lang="en-US" sz="2000" dirty="0"/>
          </a:p>
        </p:txBody>
      </p:sp>
      <p:grpSp>
        <p:nvGrpSpPr>
          <p:cNvPr id="5" name="Group 4"/>
          <p:cNvGrpSpPr/>
          <p:nvPr/>
        </p:nvGrpSpPr>
        <p:grpSpPr>
          <a:xfrm>
            <a:off x="8737468" y="114706"/>
            <a:ext cx="3391381" cy="2852605"/>
            <a:chOff x="4572000" y="1143000"/>
            <a:chExt cx="3867567" cy="3253140"/>
          </a:xfrm>
        </p:grpSpPr>
        <p:pic>
          <p:nvPicPr>
            <p:cNvPr id="7" name="Picture 3">
              <a:extLst>
                <a:ext uri="{FF2B5EF4-FFF2-40B4-BE49-F238E27FC236}">
                  <a16:creationId xmlns:a16="http://schemas.microsoft.com/office/drawing/2014/main" id="{D8BD37DD-D5DB-498F-B243-A0F8F2750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0"/>
              <a:ext cx="3867567" cy="32531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Oval 7"/>
            <p:cNvSpPr/>
            <p:nvPr/>
          </p:nvSpPr>
          <p:spPr>
            <a:xfrm>
              <a:off x="4858115" y="2857500"/>
              <a:ext cx="1085484" cy="876300"/>
            </a:xfrm>
            <a:prstGeom prst="ellipse">
              <a:avLst/>
            </a:prstGeom>
            <a:solidFill>
              <a:srgbClr val="FFC000"/>
            </a:solidFill>
            <a:ln w="26424">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Health</a:t>
              </a:r>
            </a:p>
            <a:p>
              <a:pPr algn="ctr"/>
              <a:r>
                <a:rPr lang="en-US" sz="900" dirty="0">
                  <a:solidFill>
                    <a:schemeClr val="tx1"/>
                  </a:solidFill>
                </a:rPr>
                <a:t>Behaviors</a:t>
              </a:r>
            </a:p>
          </p:txBody>
        </p:sp>
      </p:grpSp>
    </p:spTree>
    <p:extLst>
      <p:ext uri="{BB962C8B-B14F-4D97-AF65-F5344CB8AC3E}">
        <p14:creationId xmlns:p14="http://schemas.microsoft.com/office/powerpoint/2010/main" val="2086770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41157</TotalTime>
  <Words>8793</Words>
  <Application>Microsoft Macintosh PowerPoint</Application>
  <PresentationFormat>Widescreen</PresentationFormat>
  <Paragraphs>611</Paragraphs>
  <Slides>74</Slides>
  <Notes>57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74</vt:i4>
      </vt:variant>
    </vt:vector>
  </HeadingPairs>
  <TitlesOfParts>
    <vt:vector size="83" baseType="lpstr">
      <vt:lpstr>ＭＳ Ｐゴシック</vt:lpstr>
      <vt:lpstr>Arial</vt:lpstr>
      <vt:lpstr>Calibri</vt:lpstr>
      <vt:lpstr>Calibri Light</vt:lpstr>
      <vt:lpstr>Trajan Pro</vt:lpstr>
      <vt:lpstr>Office Theme</vt:lpstr>
      <vt:lpstr>1_Office Theme</vt:lpstr>
      <vt:lpstr>Custom Design</vt:lpstr>
      <vt:lpstr>1_Custom Design</vt:lpstr>
      <vt:lpstr>Public Health Social Work 101</vt:lpstr>
      <vt:lpstr>Presentation Outline</vt:lpstr>
      <vt:lpstr>1. Defining Health and the Current Health Landscape</vt:lpstr>
      <vt:lpstr>The Current Landscape</vt:lpstr>
      <vt:lpstr>What is Health? </vt:lpstr>
      <vt:lpstr>WHO Today: Six Dimensions of Health and Wellness </vt:lpstr>
      <vt:lpstr>Health and Health Care Occur in Systems </vt:lpstr>
      <vt:lpstr>US ealth System: Complex &amp; Beset by Challenges </vt:lpstr>
      <vt:lpstr>Challenges: Across Domains </vt:lpstr>
      <vt:lpstr>The American Health Care Paradox: World’s Most Expensive System…</vt:lpstr>
      <vt:lpstr>…with the Worst Comparative Outcomes</vt:lpstr>
      <vt:lpstr>Measures of Relative Poor Performance</vt:lpstr>
      <vt:lpstr>Example: Average Life Expectancy (ALE) </vt:lpstr>
      <vt:lpstr>Another View of ALE</vt:lpstr>
      <vt:lpstr>Example: Infant Mortality Rates </vt:lpstr>
      <vt:lpstr>Example: Low Investment on Social Services </vt:lpstr>
      <vt:lpstr>But Why? </vt:lpstr>
      <vt:lpstr>2. Brief Review of Health Social Work </vt:lpstr>
      <vt:lpstr>Social Work’s Role in Health</vt:lpstr>
      <vt:lpstr>Many Types of Health Social Work (HSW)  </vt:lpstr>
      <vt:lpstr>Contemporary Roles of HSW</vt:lpstr>
      <vt:lpstr>HSW (Largely) Downstream</vt:lpstr>
      <vt:lpstr>Changing How We View and Do Health Social Work</vt:lpstr>
      <vt:lpstr>Adopting Public/Population Health Approaches</vt:lpstr>
      <vt:lpstr>3. Public Health Social Work </vt:lpstr>
      <vt:lpstr>Public Health Social Work (PHSW)</vt:lpstr>
      <vt:lpstr>A Brief History of PHSW</vt:lpstr>
      <vt:lpstr>Social Work and Public Health: “Inseparable?”</vt:lpstr>
      <vt:lpstr>What Comprised Early Public Health Social Work? </vt:lpstr>
      <vt:lpstr>PHSW Timeline: Early 20th Century Successes </vt:lpstr>
      <vt:lpstr>PHSW Timeline:  Leadership</vt:lpstr>
      <vt:lpstr>PHSW: Educational Efforts </vt:lpstr>
      <vt:lpstr>PHSW Timeline: Hindsight is 20/20</vt:lpstr>
      <vt:lpstr>The Primary Rationale for Reclaiming PHSW…</vt:lpstr>
      <vt:lpstr>4. PHSW: Reclaiming for Greater Health Impact </vt:lpstr>
      <vt:lpstr>PHSW: Pathways to Greater Impact </vt:lpstr>
      <vt:lpstr>Deliberately Link Public Health and Social Work</vt:lpstr>
      <vt:lpstr>Understanding Both Fields </vt:lpstr>
      <vt:lpstr>The Public Health System</vt:lpstr>
      <vt:lpstr>Public Health’s Ten Essential Services </vt:lpstr>
      <vt:lpstr>Common Ground: Complementary Approaches </vt:lpstr>
      <vt:lpstr>Complementary Theory Bases/Models/Approaches </vt:lpstr>
      <vt:lpstr>Critical Practice Orientation Differences</vt:lpstr>
      <vt:lpstr>When Public Health and Social Work Bridge…</vt:lpstr>
      <vt:lpstr>Reclaim and Conceptualize Public Health Social Work </vt:lpstr>
      <vt:lpstr>Components of PHSW Model </vt:lpstr>
      <vt:lpstr>PHSW: Clinical AND Macro </vt:lpstr>
      <vt:lpstr>How PHSW Can Increase Social Work’s Health Impact</vt:lpstr>
      <vt:lpstr>Can Social Work Have Greater Impact? </vt:lpstr>
      <vt:lpstr>Visualizing SW Health Impact</vt:lpstr>
      <vt:lpstr>SW Health Impact Model Implications </vt:lpstr>
      <vt:lpstr>5. PHSW in Action</vt:lpstr>
      <vt:lpstr>PHSW in Action: Dual Professional Competence </vt:lpstr>
      <vt:lpstr>Updated Competencies Needed! </vt:lpstr>
      <vt:lpstr>PHSW and the Ten Essential Public Health Services </vt:lpstr>
      <vt:lpstr>But What Do PHSWs Do?</vt:lpstr>
      <vt:lpstr>Social Work Competencies</vt:lpstr>
      <vt:lpstr>Public Health Competencies </vt:lpstr>
      <vt:lpstr>Public Health Competencies </vt:lpstr>
      <vt:lpstr>Profiles of Public Health Social Workers </vt:lpstr>
      <vt:lpstr>“I believe that all PHSW professionals are best equipped to deal with the suffering in our society when they’re able to view social ills through both individual and systems lenses. By treating the individual, we can help one person in a profound and meaningful way. But integrating that help into a broader, public health and public facing approach, we can support the revitalization of communities that have been devastated by addiction and other health inequities.” </vt:lpstr>
      <vt:lpstr>“Public health social work is the best combination. We’re people who can see the bigger picture and look at how to prevent the problem, while at the same time recognizing that the problem still exists and we can intervene.” </vt:lpstr>
      <vt:lpstr>“I truly believe in the transformative power of public health social work. It is not just the marriage of two skillsets, but instead represents a whole that is greater than the sum of its parts.” </vt:lpstr>
      <vt:lpstr>“I utilize my skills as a clinically trained social worker with a public health background in an inter-professional setting. Every day, I get to train a diverse team of providers to better understand mental illness, to apply a social work lens to engage people in treatment, to utilize public health programming and design to create new health promotion activities, and to evaluate them for their efficacy and efficiency.”  </vt:lpstr>
      <vt:lpstr>“My job involves the analysis and synthesis of healthcare-related financial and operations data related to the union’s organizing goals. I love that my job and my organization are involved in the community. We host annual health fairs, back-to-school drives, and candidate forums. We participate in various parades and cultural celebration and violence prevention initiatives. We’re We’re not just a union of healthcare workers, we’re a community advocacy organization too…it feels good to work somewhere that shares and acts on your shared social justice values.”</vt:lpstr>
      <vt:lpstr>6. Resources for Public Health Social Work </vt:lpstr>
      <vt:lpstr>Obtaining Education in PHSW</vt:lpstr>
      <vt:lpstr>PHSW 101 Authors</vt:lpstr>
      <vt:lpstr>More on the ALPS Project</vt:lpstr>
      <vt:lpstr>ALPS PHSW Slide Decks </vt:lpstr>
      <vt:lpstr>Slide Deck Authors </vt:lpstr>
      <vt:lpstr>Related References  </vt:lpstr>
      <vt:lpstr>Acknowledgements</vt:lpstr>
      <vt:lpstr>Thank you from the ALPS Team! </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Alexis Marbach</dc:creator>
  <cp:lastModifiedBy>McCoy, Nilagia</cp:lastModifiedBy>
  <cp:revision>284</cp:revision>
  <dcterms:created xsi:type="dcterms:W3CDTF">2018-05-14T19:56:24Z</dcterms:created>
  <dcterms:modified xsi:type="dcterms:W3CDTF">2019-07-10T13:01:02Z</dcterms:modified>
</cp:coreProperties>
</file>