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60" r:id="rId3"/>
    <p:sldMasterId id="2147483668" r:id="rId4"/>
  </p:sldMasterIdLst>
  <p:notesMasterIdLst>
    <p:notesMasterId r:id="rId50"/>
  </p:notesMasterIdLst>
  <p:sldIdLst>
    <p:sldId id="256" r:id="rId5"/>
    <p:sldId id="296" r:id="rId6"/>
    <p:sldId id="360" r:id="rId7"/>
    <p:sldId id="609" r:id="rId8"/>
    <p:sldId id="440" r:id="rId9"/>
    <p:sldId id="610" r:id="rId10"/>
    <p:sldId id="611" r:id="rId11"/>
    <p:sldId id="614" r:id="rId12"/>
    <p:sldId id="623" r:id="rId13"/>
    <p:sldId id="273" r:id="rId14"/>
    <p:sldId id="274" r:id="rId15"/>
    <p:sldId id="275" r:id="rId16"/>
    <p:sldId id="305" r:id="rId17"/>
    <p:sldId id="269" r:id="rId18"/>
    <p:sldId id="263" r:id="rId19"/>
    <p:sldId id="289" r:id="rId20"/>
    <p:sldId id="287" r:id="rId21"/>
    <p:sldId id="262" r:id="rId22"/>
    <p:sldId id="264" r:id="rId23"/>
    <p:sldId id="288" r:id="rId24"/>
    <p:sldId id="300" r:id="rId25"/>
    <p:sldId id="615" r:id="rId26"/>
    <p:sldId id="278" r:id="rId27"/>
    <p:sldId id="302" r:id="rId28"/>
    <p:sldId id="398" r:id="rId29"/>
    <p:sldId id="399" r:id="rId30"/>
    <p:sldId id="613" r:id="rId31"/>
    <p:sldId id="619" r:id="rId32"/>
    <p:sldId id="620" r:id="rId33"/>
    <p:sldId id="617" r:id="rId34"/>
    <p:sldId id="621" r:id="rId35"/>
    <p:sldId id="622" r:id="rId36"/>
    <p:sldId id="612" r:id="rId37"/>
    <p:sldId id="624" r:id="rId38"/>
    <p:sldId id="257" r:id="rId39"/>
    <p:sldId id="301" r:id="rId40"/>
    <p:sldId id="627" r:id="rId41"/>
    <p:sldId id="312" r:id="rId42"/>
    <p:sldId id="258" r:id="rId43"/>
    <p:sldId id="299" r:id="rId44"/>
    <p:sldId id="272" r:id="rId45"/>
    <p:sldId id="309" r:id="rId46"/>
    <p:sldId id="618" r:id="rId47"/>
    <p:sldId id="473" r:id="rId48"/>
    <p:sldId id="50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adi Wachman" initials="MKW" lastIdx="2" clrIdx="1"/>
  <p:cmAuthor id="3" name="Betty J Ruth" initials="BJR" lastIdx="7" clrIdx="2"/>
  <p:cmAuthor id="4" name="Esther Velásquez" initials="EV"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53C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85508" autoAdjust="0"/>
  </p:normalViewPr>
  <p:slideViewPr>
    <p:cSldViewPr snapToGrid="0">
      <p:cViewPr varScale="1">
        <p:scale>
          <a:sx n="84" d="100"/>
          <a:sy n="84" d="100"/>
        </p:scale>
        <p:origin x="184" y="688"/>
      </p:cViewPr>
      <p:guideLst>
        <p:guide orient="horz" pos="2160"/>
        <p:guide pos="3840"/>
      </p:guideLst>
    </p:cSldViewPr>
  </p:slideViewPr>
  <p:outlineViewPr>
    <p:cViewPr>
      <p:scale>
        <a:sx n="33" d="100"/>
        <a:sy n="33" d="100"/>
      </p:scale>
      <p:origin x="0" y="-60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5" d="100"/>
          <a:sy n="95" d="100"/>
        </p:scale>
        <p:origin x="284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C4CEA-74D4-8A43-A057-71EE396AB3F8}"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en-US"/>
        </a:p>
      </dgm:t>
    </dgm:pt>
    <dgm:pt modelId="{E6D5C279-4A7A-4E4E-B820-6506ADAAE6FD}">
      <dgm:prSet phldrT="[Text]"/>
      <dgm:spPr>
        <a:solidFill>
          <a:srgbClr val="FFFF00"/>
        </a:solidFill>
      </dgm:spPr>
      <dgm:t>
        <a:bodyPr/>
        <a:lstStyle/>
        <a:p>
          <a:r>
            <a:rPr lang="en-US" b="1" dirty="0" err="1">
              <a:solidFill>
                <a:srgbClr val="000000"/>
              </a:solidFill>
            </a:rPr>
            <a:t>Mesosystem</a:t>
          </a:r>
          <a:endParaRPr lang="en-US" b="1" dirty="0">
            <a:solidFill>
              <a:srgbClr val="000000"/>
            </a:solidFill>
          </a:endParaRPr>
        </a:p>
      </dgm:t>
    </dgm:pt>
    <dgm:pt modelId="{A20FE2B4-0BFB-DA42-9F0D-B4D809500BEE}" type="parTrans" cxnId="{100D3D99-0C2B-DD4C-A0AC-BA9D34B6FDCB}">
      <dgm:prSet/>
      <dgm:spPr/>
      <dgm:t>
        <a:bodyPr/>
        <a:lstStyle/>
        <a:p>
          <a:endParaRPr lang="en-US"/>
        </a:p>
      </dgm:t>
    </dgm:pt>
    <dgm:pt modelId="{DF0EA927-68D9-F348-8FF3-9463C3962D04}" type="sibTrans" cxnId="{100D3D99-0C2B-DD4C-A0AC-BA9D34B6FDCB}">
      <dgm:prSet/>
      <dgm:spPr/>
      <dgm:t>
        <a:bodyPr/>
        <a:lstStyle/>
        <a:p>
          <a:endParaRPr lang="en-US"/>
        </a:p>
      </dgm:t>
    </dgm:pt>
    <dgm:pt modelId="{7C82C7C7-B24D-9642-8BF6-99EB604126EC}">
      <dgm:prSet phldrT="[Text]"/>
      <dgm:spPr>
        <a:solidFill>
          <a:schemeClr val="bg2">
            <a:lumMod val="75000"/>
          </a:schemeClr>
        </a:solidFill>
      </dgm:spPr>
      <dgm:t>
        <a:bodyPr/>
        <a:lstStyle/>
        <a:p>
          <a:r>
            <a:rPr lang="en-US" b="1" dirty="0">
              <a:solidFill>
                <a:srgbClr val="000000"/>
              </a:solidFill>
            </a:rPr>
            <a:t>Microsystem</a:t>
          </a:r>
        </a:p>
      </dgm:t>
    </dgm:pt>
    <dgm:pt modelId="{6E9AF225-6A42-7D4A-BC9B-14FB5F6A13FF}" type="parTrans" cxnId="{34E17924-055A-7549-8DB0-A9CEBE14DF9B}">
      <dgm:prSet/>
      <dgm:spPr/>
      <dgm:t>
        <a:bodyPr/>
        <a:lstStyle/>
        <a:p>
          <a:endParaRPr lang="en-US"/>
        </a:p>
      </dgm:t>
    </dgm:pt>
    <dgm:pt modelId="{A1EA0851-F302-AD4C-9D85-F1837445D202}" type="sibTrans" cxnId="{34E17924-055A-7549-8DB0-A9CEBE14DF9B}">
      <dgm:prSet/>
      <dgm:spPr/>
      <dgm:t>
        <a:bodyPr/>
        <a:lstStyle/>
        <a:p>
          <a:endParaRPr lang="en-US"/>
        </a:p>
      </dgm:t>
    </dgm:pt>
    <dgm:pt modelId="{2A0675AC-32C9-BC45-9DB3-55BB77629A22}">
      <dgm:prSet phldrT="[Text]"/>
      <dgm:spPr>
        <a:solidFill>
          <a:schemeClr val="accent2"/>
        </a:solidFill>
      </dgm:spPr>
      <dgm:t>
        <a:bodyPr/>
        <a:lstStyle/>
        <a:p>
          <a:r>
            <a:rPr lang="en-US" b="1" dirty="0">
              <a:solidFill>
                <a:schemeClr val="tx1"/>
              </a:solidFill>
            </a:rPr>
            <a:t>The individual</a:t>
          </a:r>
        </a:p>
      </dgm:t>
    </dgm:pt>
    <dgm:pt modelId="{EF806F90-1309-D84A-BC9C-180E4CCD3506}" type="parTrans" cxnId="{809D9B88-5A4B-5140-A78A-5E7CBBB203F5}">
      <dgm:prSet/>
      <dgm:spPr/>
      <dgm:t>
        <a:bodyPr/>
        <a:lstStyle/>
        <a:p>
          <a:endParaRPr lang="en-US"/>
        </a:p>
      </dgm:t>
    </dgm:pt>
    <dgm:pt modelId="{C6C67782-7A89-554A-A815-E96136C5E9F5}" type="sibTrans" cxnId="{809D9B88-5A4B-5140-A78A-5E7CBBB203F5}">
      <dgm:prSet/>
      <dgm:spPr/>
      <dgm:t>
        <a:bodyPr/>
        <a:lstStyle/>
        <a:p>
          <a:endParaRPr lang="en-US"/>
        </a:p>
      </dgm:t>
    </dgm:pt>
    <dgm:pt modelId="{A1A8C626-6C58-FD4A-B5EC-EB16D967F203}">
      <dgm:prSet phldrT="[Text]" custT="1"/>
      <dgm:spPr>
        <a:solidFill>
          <a:srgbClr val="800080"/>
        </a:solidFill>
      </dgm:spPr>
      <dgm:t>
        <a:bodyPr/>
        <a:lstStyle/>
        <a:p>
          <a:r>
            <a:rPr lang="en-US" sz="2000" b="1" dirty="0" err="1">
              <a:solidFill>
                <a:srgbClr val="000000"/>
              </a:solidFill>
            </a:rPr>
            <a:t>Macrosystem</a:t>
          </a:r>
          <a:endParaRPr lang="en-US" sz="2000" b="0" i="1" dirty="0">
            <a:solidFill>
              <a:srgbClr val="000000"/>
            </a:solidFill>
          </a:endParaRPr>
        </a:p>
      </dgm:t>
    </dgm:pt>
    <dgm:pt modelId="{E4C1656C-981C-8242-8A68-5F4457301124}" type="parTrans" cxnId="{6466102A-2092-5943-866F-60ADF1737AC0}">
      <dgm:prSet/>
      <dgm:spPr/>
      <dgm:t>
        <a:bodyPr/>
        <a:lstStyle/>
        <a:p>
          <a:endParaRPr lang="en-US"/>
        </a:p>
      </dgm:t>
    </dgm:pt>
    <dgm:pt modelId="{141D249F-5832-8945-9E63-93244A8B8E08}" type="sibTrans" cxnId="{6466102A-2092-5943-866F-60ADF1737AC0}">
      <dgm:prSet/>
      <dgm:spPr/>
      <dgm:t>
        <a:bodyPr/>
        <a:lstStyle/>
        <a:p>
          <a:endParaRPr lang="en-US"/>
        </a:p>
      </dgm:t>
    </dgm:pt>
    <dgm:pt modelId="{09735559-9ADF-9447-ACF1-DE5D5C762215}">
      <dgm:prSet phldrT="[Text]"/>
      <dgm:spPr>
        <a:solidFill>
          <a:schemeClr val="accent5">
            <a:lumMod val="75000"/>
          </a:schemeClr>
        </a:solidFill>
      </dgm:spPr>
      <dgm:t>
        <a:bodyPr/>
        <a:lstStyle/>
        <a:p>
          <a:r>
            <a:rPr lang="en-US" b="1" dirty="0" err="1">
              <a:solidFill>
                <a:srgbClr val="000000"/>
              </a:solidFill>
            </a:rPr>
            <a:t>Exosystem</a:t>
          </a:r>
          <a:endParaRPr lang="en-US" b="1" dirty="0">
            <a:solidFill>
              <a:srgbClr val="000000"/>
            </a:solidFill>
          </a:endParaRPr>
        </a:p>
      </dgm:t>
    </dgm:pt>
    <dgm:pt modelId="{BFA28EA8-8ED4-4240-983F-3E2C5B32833B}" type="sibTrans" cxnId="{6253B2C2-F947-E049-B04F-C195E478F167}">
      <dgm:prSet/>
      <dgm:spPr/>
      <dgm:t>
        <a:bodyPr/>
        <a:lstStyle/>
        <a:p>
          <a:endParaRPr lang="en-US"/>
        </a:p>
      </dgm:t>
    </dgm:pt>
    <dgm:pt modelId="{AF02EA1C-CC2C-E742-941D-C53F5057BA8D}" type="parTrans" cxnId="{6253B2C2-F947-E049-B04F-C195E478F167}">
      <dgm:prSet/>
      <dgm:spPr/>
      <dgm:t>
        <a:bodyPr/>
        <a:lstStyle/>
        <a:p>
          <a:endParaRPr lang="en-US"/>
        </a:p>
      </dgm:t>
    </dgm:pt>
    <dgm:pt modelId="{28996080-D094-BD4C-BEA9-819EFCECC8F3}" type="pres">
      <dgm:prSet presAssocID="{961C4CEA-74D4-8A43-A057-71EE396AB3F8}" presName="Name0" presStyleCnt="0">
        <dgm:presLayoutVars>
          <dgm:chMax val="7"/>
          <dgm:resizeHandles val="exact"/>
        </dgm:presLayoutVars>
      </dgm:prSet>
      <dgm:spPr/>
    </dgm:pt>
    <dgm:pt modelId="{275BBF3C-3E38-6948-9F4E-082D2E655F1A}" type="pres">
      <dgm:prSet presAssocID="{961C4CEA-74D4-8A43-A057-71EE396AB3F8}" presName="comp1" presStyleCnt="0"/>
      <dgm:spPr/>
    </dgm:pt>
    <dgm:pt modelId="{F20C40ED-0183-484F-BE95-E353978067CD}" type="pres">
      <dgm:prSet presAssocID="{961C4CEA-74D4-8A43-A057-71EE396AB3F8}" presName="circle1" presStyleLbl="node1" presStyleIdx="0" presStyleCnt="5" custLinFactNeighborY="278"/>
      <dgm:spPr/>
    </dgm:pt>
    <dgm:pt modelId="{7A40CE89-E21A-AE44-A5D9-93E27F1A1A6D}" type="pres">
      <dgm:prSet presAssocID="{961C4CEA-74D4-8A43-A057-71EE396AB3F8}" presName="c1text" presStyleLbl="node1" presStyleIdx="0" presStyleCnt="5">
        <dgm:presLayoutVars>
          <dgm:bulletEnabled val="1"/>
        </dgm:presLayoutVars>
      </dgm:prSet>
      <dgm:spPr/>
    </dgm:pt>
    <dgm:pt modelId="{83E84D3A-9E3F-FA47-AAA6-9EA451D8BE8C}" type="pres">
      <dgm:prSet presAssocID="{961C4CEA-74D4-8A43-A057-71EE396AB3F8}" presName="comp2" presStyleCnt="0"/>
      <dgm:spPr/>
    </dgm:pt>
    <dgm:pt modelId="{5EBE2425-5C9A-B241-A9AD-73087F9386FE}" type="pres">
      <dgm:prSet presAssocID="{961C4CEA-74D4-8A43-A057-71EE396AB3F8}" presName="circle2" presStyleLbl="node1" presStyleIdx="1" presStyleCnt="5"/>
      <dgm:spPr/>
    </dgm:pt>
    <dgm:pt modelId="{CF8A7E19-F8E9-6343-9981-269948655D17}" type="pres">
      <dgm:prSet presAssocID="{961C4CEA-74D4-8A43-A057-71EE396AB3F8}" presName="c2text" presStyleLbl="node1" presStyleIdx="1" presStyleCnt="5">
        <dgm:presLayoutVars>
          <dgm:bulletEnabled val="1"/>
        </dgm:presLayoutVars>
      </dgm:prSet>
      <dgm:spPr/>
    </dgm:pt>
    <dgm:pt modelId="{C1844B4F-7E1C-C747-A9CF-76EC74C123C9}" type="pres">
      <dgm:prSet presAssocID="{961C4CEA-74D4-8A43-A057-71EE396AB3F8}" presName="comp3" presStyleCnt="0"/>
      <dgm:spPr/>
    </dgm:pt>
    <dgm:pt modelId="{0B9D4E85-DC6D-B442-9222-1D2C15FB9855}" type="pres">
      <dgm:prSet presAssocID="{961C4CEA-74D4-8A43-A057-71EE396AB3F8}" presName="circle3" presStyleLbl="node1" presStyleIdx="2" presStyleCnt="5"/>
      <dgm:spPr/>
    </dgm:pt>
    <dgm:pt modelId="{9EA0603C-E398-0641-B771-2F3943F4AF51}" type="pres">
      <dgm:prSet presAssocID="{961C4CEA-74D4-8A43-A057-71EE396AB3F8}" presName="c3text" presStyleLbl="node1" presStyleIdx="2" presStyleCnt="5">
        <dgm:presLayoutVars>
          <dgm:bulletEnabled val="1"/>
        </dgm:presLayoutVars>
      </dgm:prSet>
      <dgm:spPr/>
    </dgm:pt>
    <dgm:pt modelId="{B332FFC3-A9A2-DB4A-BA0E-11334ADE766A}" type="pres">
      <dgm:prSet presAssocID="{961C4CEA-74D4-8A43-A057-71EE396AB3F8}" presName="comp4" presStyleCnt="0"/>
      <dgm:spPr/>
    </dgm:pt>
    <dgm:pt modelId="{9B58B6F0-B319-8843-8F55-6AC738F8CC5A}" type="pres">
      <dgm:prSet presAssocID="{961C4CEA-74D4-8A43-A057-71EE396AB3F8}" presName="circle4" presStyleLbl="node1" presStyleIdx="3" presStyleCnt="5"/>
      <dgm:spPr/>
    </dgm:pt>
    <dgm:pt modelId="{65C9A16B-2F47-3747-9803-726AB75992DB}" type="pres">
      <dgm:prSet presAssocID="{961C4CEA-74D4-8A43-A057-71EE396AB3F8}" presName="c4text" presStyleLbl="node1" presStyleIdx="3" presStyleCnt="5">
        <dgm:presLayoutVars>
          <dgm:bulletEnabled val="1"/>
        </dgm:presLayoutVars>
      </dgm:prSet>
      <dgm:spPr/>
    </dgm:pt>
    <dgm:pt modelId="{EABA1670-9CC2-7747-9B3B-C9C0639CE0D2}" type="pres">
      <dgm:prSet presAssocID="{961C4CEA-74D4-8A43-A057-71EE396AB3F8}" presName="comp5" presStyleCnt="0"/>
      <dgm:spPr/>
    </dgm:pt>
    <dgm:pt modelId="{D42493FF-C6E9-664C-9670-DCDD96A2BD6C}" type="pres">
      <dgm:prSet presAssocID="{961C4CEA-74D4-8A43-A057-71EE396AB3F8}" presName="circle5" presStyleLbl="node1" presStyleIdx="4" presStyleCnt="5"/>
      <dgm:spPr/>
    </dgm:pt>
    <dgm:pt modelId="{7D49C8BA-1EA4-0A4B-B184-F8C208378604}" type="pres">
      <dgm:prSet presAssocID="{961C4CEA-74D4-8A43-A057-71EE396AB3F8}" presName="c5text" presStyleLbl="node1" presStyleIdx="4" presStyleCnt="5">
        <dgm:presLayoutVars>
          <dgm:bulletEnabled val="1"/>
        </dgm:presLayoutVars>
      </dgm:prSet>
      <dgm:spPr/>
    </dgm:pt>
  </dgm:ptLst>
  <dgm:cxnLst>
    <dgm:cxn modelId="{24721009-4B97-124E-8D98-151099D05FEE}" type="presOf" srcId="{09735559-9ADF-9447-ACF1-DE5D5C762215}" destId="{5EBE2425-5C9A-B241-A9AD-73087F9386FE}" srcOrd="0" destOrd="0" presId="urn:microsoft.com/office/officeart/2005/8/layout/venn2"/>
    <dgm:cxn modelId="{80A1F113-2806-8343-AC7B-510747CE686A}" type="presOf" srcId="{A1A8C626-6C58-FD4A-B5EC-EB16D967F203}" destId="{7A40CE89-E21A-AE44-A5D9-93E27F1A1A6D}" srcOrd="1" destOrd="0" presId="urn:microsoft.com/office/officeart/2005/8/layout/venn2"/>
    <dgm:cxn modelId="{34E17924-055A-7549-8DB0-A9CEBE14DF9B}" srcId="{961C4CEA-74D4-8A43-A057-71EE396AB3F8}" destId="{7C82C7C7-B24D-9642-8BF6-99EB604126EC}" srcOrd="3" destOrd="0" parTransId="{6E9AF225-6A42-7D4A-BC9B-14FB5F6A13FF}" sibTransId="{A1EA0851-F302-AD4C-9D85-F1837445D202}"/>
    <dgm:cxn modelId="{6466102A-2092-5943-866F-60ADF1737AC0}" srcId="{961C4CEA-74D4-8A43-A057-71EE396AB3F8}" destId="{A1A8C626-6C58-FD4A-B5EC-EB16D967F203}" srcOrd="0" destOrd="0" parTransId="{E4C1656C-981C-8242-8A68-5F4457301124}" sibTransId="{141D249F-5832-8945-9E63-93244A8B8E08}"/>
    <dgm:cxn modelId="{6052C243-D80B-094E-894C-E7515EC73B8C}" type="presOf" srcId="{A1A8C626-6C58-FD4A-B5EC-EB16D967F203}" destId="{F20C40ED-0183-484F-BE95-E353978067CD}" srcOrd="0" destOrd="0" presId="urn:microsoft.com/office/officeart/2005/8/layout/venn2"/>
    <dgm:cxn modelId="{EC59D74D-3406-1845-B6B3-CBC7268DAC2E}" type="presOf" srcId="{7C82C7C7-B24D-9642-8BF6-99EB604126EC}" destId="{9B58B6F0-B319-8843-8F55-6AC738F8CC5A}" srcOrd="0" destOrd="0" presId="urn:microsoft.com/office/officeart/2005/8/layout/venn2"/>
    <dgm:cxn modelId="{A17EEF56-A41D-1A4A-BEDA-B32219234C96}" type="presOf" srcId="{2A0675AC-32C9-BC45-9DB3-55BB77629A22}" destId="{7D49C8BA-1EA4-0A4B-B184-F8C208378604}" srcOrd="1" destOrd="0" presId="urn:microsoft.com/office/officeart/2005/8/layout/venn2"/>
    <dgm:cxn modelId="{0A5F6F5B-4C49-B942-A289-8C44DE4FD27D}" type="presOf" srcId="{2A0675AC-32C9-BC45-9DB3-55BB77629A22}" destId="{D42493FF-C6E9-664C-9670-DCDD96A2BD6C}" srcOrd="0" destOrd="0" presId="urn:microsoft.com/office/officeart/2005/8/layout/venn2"/>
    <dgm:cxn modelId="{796F927B-381D-5D4B-A023-915135E15603}" type="presOf" srcId="{E6D5C279-4A7A-4E4E-B820-6506ADAAE6FD}" destId="{9EA0603C-E398-0641-B771-2F3943F4AF51}" srcOrd="1" destOrd="0" presId="urn:microsoft.com/office/officeart/2005/8/layout/venn2"/>
    <dgm:cxn modelId="{809D9B88-5A4B-5140-A78A-5E7CBBB203F5}" srcId="{961C4CEA-74D4-8A43-A057-71EE396AB3F8}" destId="{2A0675AC-32C9-BC45-9DB3-55BB77629A22}" srcOrd="4" destOrd="0" parTransId="{EF806F90-1309-D84A-BC9C-180E4CCD3506}" sibTransId="{C6C67782-7A89-554A-A815-E96136C5E9F5}"/>
    <dgm:cxn modelId="{100D3D99-0C2B-DD4C-A0AC-BA9D34B6FDCB}" srcId="{961C4CEA-74D4-8A43-A057-71EE396AB3F8}" destId="{E6D5C279-4A7A-4E4E-B820-6506ADAAE6FD}" srcOrd="2" destOrd="0" parTransId="{A20FE2B4-0BFB-DA42-9F0D-B4D809500BEE}" sibTransId="{DF0EA927-68D9-F348-8FF3-9463C3962D04}"/>
    <dgm:cxn modelId="{004736BB-D5E4-2D48-A01D-B39EA3BC2C9E}" type="presOf" srcId="{E6D5C279-4A7A-4E4E-B820-6506ADAAE6FD}" destId="{0B9D4E85-DC6D-B442-9222-1D2C15FB9855}" srcOrd="0" destOrd="0" presId="urn:microsoft.com/office/officeart/2005/8/layout/venn2"/>
    <dgm:cxn modelId="{6253B2C2-F947-E049-B04F-C195E478F167}" srcId="{961C4CEA-74D4-8A43-A057-71EE396AB3F8}" destId="{09735559-9ADF-9447-ACF1-DE5D5C762215}" srcOrd="1" destOrd="0" parTransId="{AF02EA1C-CC2C-E742-941D-C53F5057BA8D}" sibTransId="{BFA28EA8-8ED4-4240-983F-3E2C5B32833B}"/>
    <dgm:cxn modelId="{6AF03CC9-D62F-E648-8EDD-E18B46BECA62}" type="presOf" srcId="{961C4CEA-74D4-8A43-A057-71EE396AB3F8}" destId="{28996080-D094-BD4C-BEA9-819EFCECC8F3}" srcOrd="0" destOrd="0" presId="urn:microsoft.com/office/officeart/2005/8/layout/venn2"/>
    <dgm:cxn modelId="{C790F7CF-E2DB-5844-85D4-8A37197A1251}" type="presOf" srcId="{7C82C7C7-B24D-9642-8BF6-99EB604126EC}" destId="{65C9A16B-2F47-3747-9803-726AB75992DB}" srcOrd="1" destOrd="0" presId="urn:microsoft.com/office/officeart/2005/8/layout/venn2"/>
    <dgm:cxn modelId="{B5B1C8F1-8EE1-C043-BC14-16D16F329A68}" type="presOf" srcId="{09735559-9ADF-9447-ACF1-DE5D5C762215}" destId="{CF8A7E19-F8E9-6343-9981-269948655D17}" srcOrd="1" destOrd="0" presId="urn:microsoft.com/office/officeart/2005/8/layout/venn2"/>
    <dgm:cxn modelId="{BFC3C1A9-DB0A-5F4F-BD77-A3BD8B754724}" type="presParOf" srcId="{28996080-D094-BD4C-BEA9-819EFCECC8F3}" destId="{275BBF3C-3E38-6948-9F4E-082D2E655F1A}" srcOrd="0" destOrd="0" presId="urn:microsoft.com/office/officeart/2005/8/layout/venn2"/>
    <dgm:cxn modelId="{DAB367FB-0BE1-BC4C-AF87-75F8AC0C64F9}" type="presParOf" srcId="{275BBF3C-3E38-6948-9F4E-082D2E655F1A}" destId="{F20C40ED-0183-484F-BE95-E353978067CD}" srcOrd="0" destOrd="0" presId="urn:microsoft.com/office/officeart/2005/8/layout/venn2"/>
    <dgm:cxn modelId="{9E86D835-7B18-7E4A-B01A-9CF5BE97693D}" type="presParOf" srcId="{275BBF3C-3E38-6948-9F4E-082D2E655F1A}" destId="{7A40CE89-E21A-AE44-A5D9-93E27F1A1A6D}" srcOrd="1" destOrd="0" presId="urn:microsoft.com/office/officeart/2005/8/layout/venn2"/>
    <dgm:cxn modelId="{C453F97B-48DA-0A4A-8501-899CF7ABA006}" type="presParOf" srcId="{28996080-D094-BD4C-BEA9-819EFCECC8F3}" destId="{83E84D3A-9E3F-FA47-AAA6-9EA451D8BE8C}" srcOrd="1" destOrd="0" presId="urn:microsoft.com/office/officeart/2005/8/layout/venn2"/>
    <dgm:cxn modelId="{72A4B786-5C04-D044-84C8-A2415D5F1DA4}" type="presParOf" srcId="{83E84D3A-9E3F-FA47-AAA6-9EA451D8BE8C}" destId="{5EBE2425-5C9A-B241-A9AD-73087F9386FE}" srcOrd="0" destOrd="0" presId="urn:microsoft.com/office/officeart/2005/8/layout/venn2"/>
    <dgm:cxn modelId="{081EB397-C95A-C84C-9987-621692D0F2EC}" type="presParOf" srcId="{83E84D3A-9E3F-FA47-AAA6-9EA451D8BE8C}" destId="{CF8A7E19-F8E9-6343-9981-269948655D17}" srcOrd="1" destOrd="0" presId="urn:microsoft.com/office/officeart/2005/8/layout/venn2"/>
    <dgm:cxn modelId="{F54D2877-7B2A-E049-B71E-6606F185647C}" type="presParOf" srcId="{28996080-D094-BD4C-BEA9-819EFCECC8F3}" destId="{C1844B4F-7E1C-C747-A9CF-76EC74C123C9}" srcOrd="2" destOrd="0" presId="urn:microsoft.com/office/officeart/2005/8/layout/venn2"/>
    <dgm:cxn modelId="{23B7B2E2-6695-7F4A-8647-15EF946D08FE}" type="presParOf" srcId="{C1844B4F-7E1C-C747-A9CF-76EC74C123C9}" destId="{0B9D4E85-DC6D-B442-9222-1D2C15FB9855}" srcOrd="0" destOrd="0" presId="urn:microsoft.com/office/officeart/2005/8/layout/venn2"/>
    <dgm:cxn modelId="{A7C94EB4-844E-8D4B-BA40-A1D5C1D634E8}" type="presParOf" srcId="{C1844B4F-7E1C-C747-A9CF-76EC74C123C9}" destId="{9EA0603C-E398-0641-B771-2F3943F4AF51}" srcOrd="1" destOrd="0" presId="urn:microsoft.com/office/officeart/2005/8/layout/venn2"/>
    <dgm:cxn modelId="{264F247A-B0D2-7343-8BDB-E98AC5B103A6}" type="presParOf" srcId="{28996080-D094-BD4C-BEA9-819EFCECC8F3}" destId="{B332FFC3-A9A2-DB4A-BA0E-11334ADE766A}" srcOrd="3" destOrd="0" presId="urn:microsoft.com/office/officeart/2005/8/layout/venn2"/>
    <dgm:cxn modelId="{E1D1F809-5ECE-8B44-BDB1-8352362CF0BB}" type="presParOf" srcId="{B332FFC3-A9A2-DB4A-BA0E-11334ADE766A}" destId="{9B58B6F0-B319-8843-8F55-6AC738F8CC5A}" srcOrd="0" destOrd="0" presId="urn:microsoft.com/office/officeart/2005/8/layout/venn2"/>
    <dgm:cxn modelId="{23334A3D-D58E-0F44-96E0-9F3D5B010C55}" type="presParOf" srcId="{B332FFC3-A9A2-DB4A-BA0E-11334ADE766A}" destId="{65C9A16B-2F47-3747-9803-726AB75992DB}" srcOrd="1" destOrd="0" presId="urn:microsoft.com/office/officeart/2005/8/layout/venn2"/>
    <dgm:cxn modelId="{7228F2EF-4B28-6B4C-8550-33E0481B1E83}" type="presParOf" srcId="{28996080-D094-BD4C-BEA9-819EFCECC8F3}" destId="{EABA1670-9CC2-7747-9B3B-C9C0639CE0D2}" srcOrd="4" destOrd="0" presId="urn:microsoft.com/office/officeart/2005/8/layout/venn2"/>
    <dgm:cxn modelId="{4DE28CDC-7FFC-D248-8B88-CBEB3AC71938}" type="presParOf" srcId="{EABA1670-9CC2-7747-9B3B-C9C0639CE0D2}" destId="{D42493FF-C6E9-664C-9670-DCDD96A2BD6C}" srcOrd="0" destOrd="0" presId="urn:microsoft.com/office/officeart/2005/8/layout/venn2"/>
    <dgm:cxn modelId="{AE227C38-A2B5-5E4E-B8D1-8BB75EEA4BC0}" type="presParOf" srcId="{EABA1670-9CC2-7747-9B3B-C9C0639CE0D2}" destId="{7D49C8BA-1EA4-0A4B-B184-F8C20837860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C40ED-0183-484F-BE95-E353978067CD}">
      <dsp:nvSpPr>
        <dsp:cNvPr id="0" name=""/>
        <dsp:cNvSpPr/>
      </dsp:nvSpPr>
      <dsp:spPr>
        <a:xfrm>
          <a:off x="1892671" y="0"/>
          <a:ext cx="5383020" cy="5383020"/>
        </a:xfrm>
        <a:prstGeom prst="ellipse">
          <a:avLst/>
        </a:prstGeom>
        <a:solidFill>
          <a:srgbClr val="80008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rgbClr val="000000"/>
              </a:solidFill>
            </a:rPr>
            <a:t>Macrosystem</a:t>
          </a:r>
          <a:endParaRPr lang="en-US" sz="2000" b="0" i="1" kern="1200" dirty="0">
            <a:solidFill>
              <a:srgbClr val="000000"/>
            </a:solidFill>
          </a:endParaRPr>
        </a:p>
      </dsp:txBody>
      <dsp:txXfrm>
        <a:off x="3574865" y="269151"/>
        <a:ext cx="2018632" cy="538302"/>
      </dsp:txXfrm>
    </dsp:sp>
    <dsp:sp modelId="{5EBE2425-5C9A-B241-A9AD-73087F9386FE}">
      <dsp:nvSpPr>
        <dsp:cNvPr id="0" name=""/>
        <dsp:cNvSpPr/>
      </dsp:nvSpPr>
      <dsp:spPr>
        <a:xfrm>
          <a:off x="2296397" y="807452"/>
          <a:ext cx="4575567" cy="4575567"/>
        </a:xfrm>
        <a:prstGeom prst="ellipse">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rgbClr val="000000"/>
              </a:solidFill>
            </a:rPr>
            <a:t>Exosystem</a:t>
          </a:r>
          <a:endParaRPr lang="en-US" sz="1800" b="1" kern="1200" dirty="0">
            <a:solidFill>
              <a:srgbClr val="000000"/>
            </a:solidFill>
          </a:endParaRPr>
        </a:p>
      </dsp:txBody>
      <dsp:txXfrm>
        <a:off x="3597574" y="1070548"/>
        <a:ext cx="1973213" cy="526190"/>
      </dsp:txXfrm>
    </dsp:sp>
    <dsp:sp modelId="{0B9D4E85-DC6D-B442-9222-1D2C15FB9855}">
      <dsp:nvSpPr>
        <dsp:cNvPr id="0" name=""/>
        <dsp:cNvSpPr/>
      </dsp:nvSpPr>
      <dsp:spPr>
        <a:xfrm>
          <a:off x="2700124" y="1614905"/>
          <a:ext cx="3768114" cy="3768114"/>
        </a:xfrm>
        <a:prstGeom prst="ellipse">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rgbClr val="000000"/>
              </a:solidFill>
            </a:rPr>
            <a:t>Mesosystem</a:t>
          </a:r>
          <a:endParaRPr lang="en-US" sz="1800" b="1" kern="1200" dirty="0">
            <a:solidFill>
              <a:srgbClr val="000000"/>
            </a:solidFill>
          </a:endParaRPr>
        </a:p>
      </dsp:txBody>
      <dsp:txXfrm>
        <a:off x="3609182" y="1874905"/>
        <a:ext cx="1949998" cy="519999"/>
      </dsp:txXfrm>
    </dsp:sp>
    <dsp:sp modelId="{9B58B6F0-B319-8843-8F55-6AC738F8CC5A}">
      <dsp:nvSpPr>
        <dsp:cNvPr id="0" name=""/>
        <dsp:cNvSpPr/>
      </dsp:nvSpPr>
      <dsp:spPr>
        <a:xfrm>
          <a:off x="3103850" y="2422358"/>
          <a:ext cx="2960661" cy="2960661"/>
        </a:xfrm>
        <a:prstGeom prst="ellipse">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Microsystem</a:t>
          </a:r>
        </a:p>
      </dsp:txBody>
      <dsp:txXfrm>
        <a:off x="3784803" y="2688818"/>
        <a:ext cx="1598756" cy="532918"/>
      </dsp:txXfrm>
    </dsp:sp>
    <dsp:sp modelId="{D42493FF-C6E9-664C-9670-DCDD96A2BD6C}">
      <dsp:nvSpPr>
        <dsp:cNvPr id="0" name=""/>
        <dsp:cNvSpPr/>
      </dsp:nvSpPr>
      <dsp:spPr>
        <a:xfrm>
          <a:off x="3507577" y="3229812"/>
          <a:ext cx="2153208" cy="2153208"/>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The individual</a:t>
          </a:r>
        </a:p>
      </dsp:txBody>
      <dsp:txXfrm>
        <a:off x="3822907" y="3768114"/>
        <a:ext cx="1522547" cy="107660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7CF8AC-5B3A-2E43-8445-9FEA372ED637}" type="datetimeFigureOut">
              <a:rPr lang="en-US" smtClean="0"/>
              <a:t>7/9/19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3CA381-2A39-6E40-8D1F-A29F7321DCB3}" type="slidenum">
              <a:rPr lang="en-US" smtClean="0"/>
              <a:t>‹#›</a:t>
            </a:fld>
            <a:endParaRPr lang="en-US"/>
          </a:p>
        </p:txBody>
      </p:sp>
    </p:spTree>
    <p:extLst>
      <p:ext uri="{BB962C8B-B14F-4D97-AF65-F5344CB8AC3E}">
        <p14:creationId xmlns:p14="http://schemas.microsoft.com/office/powerpoint/2010/main" val="1729304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aswma.org/page/A8"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sprc.org/resources-programs/revised-national-strategy-suicide-prevention-2012"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D9DEDA2-F1C6-401A-8F2A-AE0E7BFEF140}"/>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A7A54C79-1EC7-46A6-A09A-985821012B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rPr>
              <a:t>Professions have important role to play in shifting focus and dialogue to prevention (Flint &amp; </a:t>
            </a:r>
            <a:r>
              <a:rPr lang="en-US" altLang="en-US" dirty="0" err="1">
                <a:latin typeface="Calibri" panose="020F0502020204030204" pitchFamily="34" charset="0"/>
              </a:rPr>
              <a:t>Gorin</a:t>
            </a:r>
            <a:r>
              <a:rPr lang="en-US" altLang="en-US" dirty="0">
                <a:latin typeface="Calibri" panose="020F0502020204030204" pitchFamily="34" charset="0"/>
              </a:rPr>
              <a:t>, 2008) </a:t>
            </a:r>
          </a:p>
          <a:p>
            <a:r>
              <a:rPr lang="en-US" altLang="en-US" dirty="0">
                <a:latin typeface="Calibri" panose="020F0502020204030204" pitchFamily="34" charset="0"/>
              </a:rPr>
              <a:t>Other professions-psychiatry, nursing, counseling psychology--engaged in professional discussion of their role in prevention and public health, as reflected in journal content, conference themes, and research (Marshall, Ruth, Sisco, Piper, Cohen &amp; Bachman, 2010)</a:t>
            </a:r>
          </a:p>
          <a:p>
            <a:endParaRPr lang="en-US" altLang="en-US" dirty="0">
              <a:latin typeface="Calibri" panose="020F0502020204030204" pitchFamily="34" charset="0"/>
            </a:endParaRPr>
          </a:p>
          <a:p>
            <a:pPr eaLnBrk="1" hangingPunct="1"/>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7B5E7F4-DEA3-4166-A8EF-E79F04217781}"/>
              </a:ext>
            </a:extLst>
          </p:cNvPr>
          <p:cNvSpPr>
            <a:spLocks noGrp="1"/>
          </p:cNvSpPr>
          <p:nvPr>
            <p:ph type="body" idx="1"/>
          </p:nvPr>
        </p:nvSpPr>
        <p:spPr/>
        <p:txBody>
          <a:bodyPr/>
          <a:lstStyle/>
          <a:p>
            <a:r>
              <a:rPr lang="en-US" b="1" u="sng" dirty="0"/>
              <a:t>Ask</a:t>
            </a:r>
            <a:r>
              <a:rPr lang="en-US" b="1" u="sng" baseline="0" dirty="0"/>
              <a:t> the Audience</a:t>
            </a:r>
          </a:p>
          <a:p>
            <a:r>
              <a:rPr lang="en-US" b="0" u="none" baseline="0" dirty="0"/>
              <a:t>Consider high school drop out. </a:t>
            </a:r>
          </a:p>
          <a:p>
            <a:endParaRPr lang="en-US" b="0" u="none" baseline="0" dirty="0"/>
          </a:p>
          <a:p>
            <a:r>
              <a:rPr lang="en-US" b="0" u="none" baseline="0" dirty="0"/>
              <a:t>Who is at risk of dropping out of high school? Who is not at risk of dropping out of high school? </a:t>
            </a:r>
          </a:p>
          <a:p>
            <a:r>
              <a:rPr lang="en-US" b="0" u="none" baseline="0" dirty="0"/>
              <a:t>(Answer: Your first response may be to describe individuals with specific characteristics associated with school success or school failure. In public health, the individuals at risk of high school drop out are </a:t>
            </a:r>
            <a:r>
              <a:rPr lang="en-US" b="0" i="1" u="none" baseline="0" dirty="0"/>
              <a:t>all individuals enrolled in high school </a:t>
            </a:r>
            <a:r>
              <a:rPr lang="en-US" b="0" i="0" u="none" baseline="0" dirty="0"/>
              <a:t>while all individuals NOT enrolled in high school are not at risk.) </a:t>
            </a:r>
            <a:endParaRPr lang="en-US" b="0" u="none" baseline="0" dirty="0"/>
          </a:p>
          <a:p>
            <a:endParaRPr lang="en-US" b="0" u="none" baseline="0" dirty="0"/>
          </a:p>
          <a:p>
            <a:r>
              <a:rPr lang="en-US" b="0" u="none" baseline="0" dirty="0"/>
              <a:t>What risk factors are associated with dropping out of high school? </a:t>
            </a:r>
          </a:p>
          <a:p>
            <a:r>
              <a:rPr lang="en-US" b="0" u="none" baseline="0" dirty="0"/>
              <a:t>(Possible answers: test scores, parental educational attainment, living situation (e.g. one parent, both parents, two households, etc.), time spent in extracurricular activities, race/ethnicity (</a:t>
            </a:r>
            <a:r>
              <a:rPr lang="en-US" b="0" u="none" baseline="0" dirty="0" err="1"/>
              <a:t>Lamm</a:t>
            </a:r>
            <a:r>
              <a:rPr lang="en-US" b="0" u="none" baseline="0" dirty="0"/>
              <a:t> et al., 2005); household income, geographic region of U.S., school environment, poor school attendance (APA, 2012). </a:t>
            </a:r>
            <a:endParaRPr lang="en-US" b="0" u="none" dirty="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334B4CB-D82F-4F3A-B7E7-FB6B162E6E91}"/>
              </a:ext>
            </a:extLst>
          </p:cNvPr>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a:t>Graph A.</a:t>
            </a:r>
            <a:r>
              <a:rPr lang="en-US" b="1" baseline="0" dirty="0"/>
              <a:t> </a:t>
            </a:r>
          </a:p>
          <a:p>
            <a:r>
              <a:rPr lang="en-US" b="0" baseline="0" dirty="0"/>
              <a:t>Outcome: high school drop out</a:t>
            </a:r>
          </a:p>
          <a:p>
            <a:r>
              <a:rPr lang="en-US" b="0" baseline="0" dirty="0"/>
              <a:t>Risk factor: standardized test score</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[Note: Scores in the shaded area are the lowest scores, so these individuals are at greatest risk.]</a:t>
            </a:r>
          </a:p>
          <a:p>
            <a:r>
              <a:rPr lang="en-US" b="0" baseline="0" dirty="0"/>
              <a:t>Solution: </a:t>
            </a:r>
            <a:r>
              <a:rPr lang="en-US" sz="1800" dirty="0"/>
              <a:t>To prevent high school drop out in the population, intervene with those students with low test scores. </a:t>
            </a:r>
          </a:p>
          <a:p>
            <a:endParaRPr lang="en-US" sz="1800" dirty="0"/>
          </a:p>
          <a:p>
            <a:r>
              <a:rPr lang="en-US" sz="1800" b="1" u="sng" dirty="0"/>
              <a:t>Ask the Audience</a:t>
            </a:r>
          </a:p>
          <a:p>
            <a:r>
              <a:rPr lang="en-US" sz="1800" b="0" u="none" dirty="0"/>
              <a:t>What is your reaction to this approach? Does it seem reasonable? Is this a common way to address</a:t>
            </a:r>
            <a:r>
              <a:rPr lang="en-US" sz="1800" b="0" u="none" baseline="0" dirty="0"/>
              <a:t> these problems? </a:t>
            </a:r>
            <a:endParaRPr lang="en-US" sz="1800" b="0" u="none" dirty="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a:t>Graph B.</a:t>
            </a:r>
            <a:r>
              <a:rPr lang="en-US" b="1" baseline="0" dirty="0"/>
              <a:t>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a:t>Outcome: heart attack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a:t>Risk factor: systolic blood pressure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0" baseline="0" dirty="0"/>
              <a:t>[Note: Scores in the shaded area are the highest scores, so these individuals are at greatest risk.]</a:t>
            </a:r>
            <a:endParaRPr lang="en-US" baseline="0"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a:t>Solution: To prevent </a:t>
            </a:r>
            <a:r>
              <a:rPr lang="en-US" sz="1800" dirty="0"/>
              <a:t>heart attacks in the population, identify and treat those individuals with high blood pressure. </a:t>
            </a:r>
          </a:p>
          <a:p>
            <a:endParaRPr lang="en-US" sz="1800" dirty="0"/>
          </a:p>
          <a:p>
            <a:r>
              <a:rPr lang="en-US" sz="1800" b="1" u="sng" dirty="0"/>
              <a:t>Ask the Audience</a:t>
            </a:r>
          </a:p>
          <a:p>
            <a:r>
              <a:rPr lang="en-US" sz="1800" b="0" u="none" dirty="0"/>
              <a:t>What is your reaction to this approach? Does it seem reasonable? Is this a common way to address</a:t>
            </a:r>
            <a:r>
              <a:rPr lang="en-US" sz="1800" b="0" u="none" baseline="0" dirty="0"/>
              <a:t> these problems? </a:t>
            </a:r>
            <a:endParaRPr lang="en-US" sz="1800" b="0" u="none" dirty="0"/>
          </a:p>
          <a:p>
            <a:endParaRPr lang="en-US" dirty="0"/>
          </a:p>
        </p:txBody>
      </p:sp>
      <p:sp>
        <p:nvSpPr>
          <p:cNvPr id="4" name="Slide Number Placeholder 3"/>
          <p:cNvSpPr>
            <a:spLocks noGrp="1"/>
          </p:cNvSpPr>
          <p:nvPr>
            <p:ph type="sldNum" sz="quarter" idx="10"/>
          </p:nvPr>
        </p:nvSpPr>
        <p:spPr/>
        <p:txBody>
          <a:bodyPr/>
          <a:lstStyle/>
          <a:p>
            <a:fld id="{98B27444-74AC-0545-93BA-F3EA1035F8EC}" type="slidenum">
              <a:rPr lang="en-US" smtClean="0"/>
              <a:t>16</a:t>
            </a:fld>
            <a:endParaRPr lang="en-US"/>
          </a:p>
        </p:txBody>
      </p:sp>
    </p:spTree>
    <p:extLst>
      <p:ext uri="{BB962C8B-B14F-4D97-AF65-F5344CB8AC3E}">
        <p14:creationId xmlns:p14="http://schemas.microsoft.com/office/powerpoint/2010/main" val="9508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987E71D-8253-4C1B-AD27-53266199D7CB}"/>
              </a:ext>
            </a:extLst>
          </p:cNvPr>
          <p:cNvSpPr>
            <a:spLocks noGrp="1"/>
          </p:cNvSpPr>
          <p:nvPr>
            <p:ph type="body" idx="1"/>
          </p:nvPr>
        </p:nvSpPr>
        <p:spPr/>
        <p:txBody>
          <a:bodyPr/>
          <a:lstStyle/>
          <a:p>
            <a:pPr marL="0" indent="0">
              <a:buNone/>
            </a:pPr>
            <a:r>
              <a:rPr lang="en-US" b="1" u="sng" dirty="0"/>
              <a:t>More on Advantages of the High Risk Strategy</a:t>
            </a:r>
          </a:p>
          <a:p>
            <a:pPr marL="171450" indent="-171450">
              <a:buFont typeface="Arial"/>
              <a:buChar char="•"/>
            </a:pPr>
            <a:r>
              <a:rPr lang="en-US" dirty="0"/>
              <a:t>Large individual benefit: For the</a:t>
            </a:r>
            <a:r>
              <a:rPr lang="en-US" baseline="0" dirty="0"/>
              <a:t> high-risk individual, an intervention that targets their risk could have a large impact on their health and well-being. </a:t>
            </a:r>
            <a:endParaRPr lang="en-US" dirty="0"/>
          </a:p>
          <a:p>
            <a:pPr marL="171450" indent="-171450">
              <a:buFont typeface="Arial"/>
              <a:buChar char="•"/>
            </a:pPr>
            <a:r>
              <a:rPr lang="en-US" dirty="0"/>
              <a:t>Intervention matched to the individual which increases motivation: Because the risk of the outcome is high for the high-risk individual, an intervention targeting this risk has great relevance for</a:t>
            </a:r>
            <a:r>
              <a:rPr lang="en-US" baseline="0" dirty="0"/>
              <a:t> them. </a:t>
            </a:r>
            <a:endParaRPr lang="en-US" dirty="0"/>
          </a:p>
          <a:p>
            <a:pPr marL="171450" indent="-171450">
              <a:buFont typeface="Arial"/>
              <a:buChar char="•"/>
            </a:pPr>
            <a:r>
              <a:rPr lang="en-US" dirty="0"/>
              <a:t>No interference in the lives of low risk: Individuals with low-risk are not impacted directly by the intervention</a:t>
            </a:r>
            <a:r>
              <a:rPr lang="en-US" baseline="0" dirty="0"/>
              <a:t> (i.e. Individuals without high blood pressure are not prescribed medication to lower their blood pressure.)</a:t>
            </a:r>
            <a:endParaRPr lang="en-US" dirty="0"/>
          </a:p>
          <a:p>
            <a:pPr marL="171450" indent="-171450">
              <a:buFont typeface="Arial"/>
              <a:buChar char="•"/>
            </a:pPr>
            <a:r>
              <a:rPr lang="en-US" dirty="0"/>
              <a:t>Fits into the medical model: The</a:t>
            </a:r>
            <a:r>
              <a:rPr lang="en-US" baseline="0" dirty="0"/>
              <a:t> medical model which is common in health and social services focuses on treatment and reimburses for activities to treat a condition. Thus, if someone is “at-risk” s/he will qualify for an intervention (e.g. free tutoring through the school or health insurance coverage of a medication.) </a:t>
            </a:r>
            <a:endParaRPr lang="en-US" dirty="0"/>
          </a:p>
          <a:p>
            <a:pPr marL="171450" indent="-171450">
              <a:buFont typeface="Arial"/>
              <a:buChar char="•"/>
            </a:pPr>
            <a:r>
              <a:rPr lang="en-US" dirty="0"/>
              <a:t>Could be cost effective for high risk group. (i.e.</a:t>
            </a:r>
            <a:r>
              <a:rPr lang="en-US" baseline="0" dirty="0"/>
              <a:t> medication to lower blood pressure, may be a cost-effective way to prevent heart attacks among this group of individuals) </a:t>
            </a:r>
            <a:endParaRPr lang="en-US" dirty="0"/>
          </a:p>
          <a:p>
            <a:pPr marL="0" indent="0">
              <a:buNone/>
            </a:pPr>
            <a:endParaRPr lang="en-US" dirty="0"/>
          </a:p>
          <a:p>
            <a:pPr marL="0" indent="0">
              <a:buNone/>
            </a:pPr>
            <a:r>
              <a:rPr lang="en-US" b="1" u="sng" dirty="0"/>
              <a:t>More on Disadvantages of the High Risk Strategy</a:t>
            </a:r>
            <a:endParaRPr lang="en-US" b="1" dirty="0"/>
          </a:p>
          <a:p>
            <a:pPr marL="171450" indent="-171450">
              <a:buFont typeface="Arial"/>
              <a:buChar char="•"/>
            </a:pPr>
            <a:r>
              <a:rPr lang="en-US" dirty="0"/>
              <a:t>Low population benefit: Overall, the benefit is minimal to the majority of the population. </a:t>
            </a:r>
          </a:p>
          <a:p>
            <a:pPr marL="171450" indent="-171450">
              <a:buFont typeface="Arial"/>
              <a:buChar char="•"/>
            </a:pPr>
            <a:r>
              <a:rPr lang="en-US" dirty="0"/>
              <a:t>Labeling of individuals:</a:t>
            </a:r>
            <a:r>
              <a:rPr lang="en-US" baseline="0" dirty="0"/>
              <a:t> Labels individuals as “at-risk” which could have a negative impact on these individuals and may simultaneously give the false impression that individuals with lower risk levels may not be at risk at all. </a:t>
            </a:r>
            <a:endParaRPr lang="en-US" dirty="0"/>
          </a:p>
          <a:p>
            <a:pPr marL="171450" indent="-171450">
              <a:buFont typeface="Arial"/>
              <a:buChar char="•"/>
            </a:pPr>
            <a:r>
              <a:rPr lang="en-US" dirty="0"/>
              <a:t>Neglects</a:t>
            </a:r>
            <a:r>
              <a:rPr lang="en-US" baseline="0" dirty="0"/>
              <a:t> the social factors contributing to high risk: e.g. providing additional support for students with low standardized test scores doesn’t address the factors that led them to have low test scores to begin with. </a:t>
            </a:r>
            <a:endParaRPr lang="en-US" dirty="0"/>
          </a:p>
          <a:p>
            <a:pPr marL="171450" indent="-171450">
              <a:buFont typeface="Arial"/>
              <a:buChar char="•"/>
            </a:pPr>
            <a:r>
              <a:rPr lang="en-US" dirty="0"/>
              <a:t>Requires asking high-risk group to engage in non-normative behaviors:</a:t>
            </a:r>
            <a:r>
              <a:rPr lang="en-US" baseline="0" dirty="0"/>
              <a:t> Individuals may be less likely to engage in a behavior that is non-normative. </a:t>
            </a:r>
            <a:endParaRPr lang="en-US" dirty="0"/>
          </a:p>
          <a:p>
            <a:pPr marL="171450" indent="-171450">
              <a:buFont typeface="Arial"/>
              <a:buChar char="•"/>
            </a:pPr>
            <a:r>
              <a:rPr lang="en-US" dirty="0"/>
              <a:t>Overall control of disease in population not likely:</a:t>
            </a:r>
            <a:r>
              <a:rPr lang="en-US" baseline="0" dirty="0"/>
              <a:t> The steady stream of individuals into the high risk group will continue. High-risk strategy interventions do not prevent the entry of individuals into this category. </a:t>
            </a:r>
            <a:endParaRPr lang="en-US" dirty="0"/>
          </a:p>
          <a:p>
            <a:pPr marL="171450" indent="-171450">
              <a:buFont typeface="Arial"/>
              <a:buChar char="•"/>
            </a:pPr>
            <a:r>
              <a:rPr lang="en-US" dirty="0"/>
              <a:t>Feasibility and cost of screening can be a problem:</a:t>
            </a:r>
            <a:r>
              <a:rPr lang="en-US" baseline="0" dirty="0"/>
              <a:t> This depends upon the outcome or condition. </a:t>
            </a:r>
            <a:endParaRPr lang="en-US" dirty="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6E43A01-536B-4F3E-BEC5-E624B1AFB95F}"/>
              </a:ext>
            </a:extLst>
          </p:cNvPr>
          <p:cNvSpPr>
            <a:spLocks noGrp="1"/>
          </p:cNvSpPr>
          <p:nvPr>
            <p:ph type="body" idx="1"/>
          </p:nvPr>
        </p:nvSpPr>
        <p:spPr/>
        <p:txBody>
          <a:bodyPr/>
          <a:lstStyle/>
          <a:p>
            <a:r>
              <a:rPr lang="en-US" dirty="0"/>
              <a:t>In</a:t>
            </a:r>
            <a:r>
              <a:rPr lang="en-US" baseline="0" dirty="0"/>
              <a:t> the example of high school drop out, individuals in the high-risk group are more likely than individuals not in the high-risk group to drop out of high school. However, individuals not in the high-risk group also drop out of high school. Because there are so many more individuals not in the high-risk group than in the high-risk group, there are actually more individuals dropping out of high school from this group.  </a:t>
            </a:r>
          </a:p>
          <a:p>
            <a:endParaRPr lang="en-US" baseline="0" dirty="0"/>
          </a:p>
          <a:p>
            <a:r>
              <a:rPr lang="en-US" baseline="0" dirty="0"/>
              <a:t>The high-risk group has a higher percentage of drop-outs. </a:t>
            </a:r>
          </a:p>
          <a:p>
            <a:r>
              <a:rPr lang="en-US" baseline="0" dirty="0"/>
              <a:t>The non-high-risk group has a larger number of drop-outs. </a:t>
            </a:r>
            <a:endParaRPr lang="en-US" dirty="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F9CC7CC-05C5-4712-B9BD-D476E90418D9}"/>
              </a:ext>
            </a:extLst>
          </p:cNvPr>
          <p:cNvSpPr>
            <a:spLocks noGrp="1"/>
          </p:cNvSpPr>
          <p:nvPr>
            <p:ph type="body" idx="1"/>
          </p:nvPr>
        </p:nvSpPr>
        <p:spPr/>
        <p:txBody>
          <a:bodyPr/>
          <a:lstStyle/>
          <a:p>
            <a:r>
              <a:rPr lang="en-US" dirty="0"/>
              <a:t>In the above example, the</a:t>
            </a:r>
            <a:r>
              <a:rPr lang="en-US" baseline="0" dirty="0"/>
              <a:t> population prevention strategy</a:t>
            </a:r>
            <a:r>
              <a:rPr lang="en-US" dirty="0"/>
              <a:t> shifts the mean</a:t>
            </a:r>
            <a:r>
              <a:rPr lang="en-US" baseline="0" dirty="0"/>
              <a:t> or average test score of the population up, so everyone has a higher test score. </a:t>
            </a:r>
          </a:p>
          <a:p>
            <a:endParaRPr lang="en-US" baseline="0" dirty="0"/>
          </a:p>
          <a:p>
            <a:r>
              <a:rPr lang="en-US" baseline="0" dirty="0"/>
              <a:t>In other examples, like the high blood pressure example, the population strategy shifts the average blood pressure down. The preferred direction of the shift, thus, varies upon the outcome. </a:t>
            </a:r>
            <a:endParaRPr lang="en-US" dirty="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C26D4CF-CE90-489A-840A-AAEE17EBB736}"/>
              </a:ext>
            </a:extLst>
          </p:cNvPr>
          <p:cNvSpPr>
            <a:spLocks noGrp="1"/>
          </p:cNvSpPr>
          <p:nvPr>
            <p:ph type="body" idx="1"/>
          </p:nvPr>
        </p:nvSpPr>
        <p:spPr/>
        <p:txBody>
          <a:bodyPr/>
          <a:lstStyle/>
          <a:p>
            <a:pPr marL="0" indent="0">
              <a:buNone/>
            </a:pPr>
            <a:r>
              <a:rPr lang="en-US" u="sng" dirty="0"/>
              <a:t>More on Advantages of the Population Prevention Strategy</a:t>
            </a:r>
          </a:p>
          <a:p>
            <a:pPr marL="171450" indent="-171450">
              <a:buFont typeface="Arial"/>
              <a:buChar char="•"/>
            </a:pPr>
            <a:r>
              <a:rPr lang="en-US" dirty="0"/>
              <a:t>Addresses root causes of the outcome: Rather than focusing on treating the conditions associated with high risk, this approach aims to prevent high risk by addressing the causes of high risk that contribute to the outcome. Thus, it addresses the causes of the causes.</a:t>
            </a:r>
            <a:r>
              <a:rPr lang="en-US" baseline="0" dirty="0"/>
              <a:t> </a:t>
            </a:r>
            <a:r>
              <a:rPr lang="en-US" dirty="0"/>
              <a:t> </a:t>
            </a:r>
          </a:p>
          <a:p>
            <a:pPr marL="171450" indent="-171450">
              <a:buFont typeface="Arial"/>
              <a:buChar char="•"/>
            </a:pPr>
            <a:r>
              <a:rPr lang="en-US" dirty="0"/>
              <a:t>Large overall population benefit from small individual changes: The population</a:t>
            </a:r>
            <a:r>
              <a:rPr lang="en-US" baseline="0" dirty="0"/>
              <a:t> approach requires minimal changes from individuals but produces significant impact at the population level. </a:t>
            </a:r>
            <a:endParaRPr lang="en-US" dirty="0"/>
          </a:p>
          <a:p>
            <a:pPr marL="171450" indent="-171450">
              <a:buFont typeface="Arial"/>
              <a:buChar char="•"/>
            </a:pPr>
            <a:r>
              <a:rPr lang="en-US" dirty="0"/>
              <a:t>Easier to change and maintain with social norms:</a:t>
            </a:r>
            <a:r>
              <a:rPr lang="en-US" baseline="0" dirty="0"/>
              <a:t> Particularly for interventions that involve behavior change, it is easier for individuals to change and maintain the behavior change if it is normative (e.g. not smoking in a restaurant). </a:t>
            </a:r>
            <a:endParaRPr lang="en-US" dirty="0"/>
          </a:p>
          <a:p>
            <a:pPr marL="0" indent="0">
              <a:buNone/>
            </a:pPr>
            <a:endParaRPr lang="en-US" dirty="0"/>
          </a:p>
          <a:p>
            <a:pPr marL="0" indent="0">
              <a:buNone/>
            </a:pPr>
            <a:r>
              <a:rPr lang="en-US" u="sng" dirty="0"/>
              <a:t>More</a:t>
            </a:r>
            <a:r>
              <a:rPr lang="en-US" u="sng" baseline="0" dirty="0"/>
              <a:t> on </a:t>
            </a:r>
            <a:r>
              <a:rPr lang="en-US" u="sng" dirty="0"/>
              <a:t>Disadvantages of the Population Prevention Strategy</a:t>
            </a:r>
            <a:endParaRPr lang="en-US" dirty="0"/>
          </a:p>
          <a:p>
            <a:pPr marL="171450" indent="-171450">
              <a:buFont typeface="Arial"/>
              <a:buChar char="•"/>
            </a:pPr>
            <a:r>
              <a:rPr lang="en-US" dirty="0"/>
              <a:t>Unintended consequences: For some outcomes, there may be negative consequences associated with high or low extremes and shifting the population</a:t>
            </a:r>
            <a:r>
              <a:rPr lang="en-US" baseline="0" dirty="0"/>
              <a:t> distribution in one direction may increase the number of individuals at-risk at the other end. For example, an intervention may aim to reduce the blood pressure of everyone in the population, but very low blood pressures can be detrimental to health just as very high blood pressure can be. Thus, it would be a problem if the intervention increased the number of individuals with harmfully low blood pressure. </a:t>
            </a:r>
          </a:p>
          <a:p>
            <a:pPr marL="171450" indent="-171450">
              <a:buFont typeface="Arial"/>
              <a:buChar char="•"/>
            </a:pPr>
            <a:r>
              <a:rPr lang="en-US" dirty="0"/>
              <a:t>Changing social norms is not easy: Suppose</a:t>
            </a:r>
            <a:r>
              <a:rPr lang="en-US" baseline="0" dirty="0"/>
              <a:t> you wanted to improve health by having the majority of individuals use the stairs the majority of the time rather than an escalator or elevator. There may be resistance from manufacturers of elevators and escalators. Many buildings may be designed assuming that people will not be using the stairs and building owners may resist change. Individuals may have a </a:t>
            </a:r>
            <a:r>
              <a:rPr lang="en-US" b="0" baseline="0" dirty="0"/>
              <a:t>preference for the elevator or escalator and be reluctant to make a change. </a:t>
            </a:r>
          </a:p>
          <a:p>
            <a:pPr marL="171450" indent="-171450">
              <a:buFont typeface="Arial"/>
              <a:buChar char="•"/>
            </a:pPr>
            <a:r>
              <a:rPr lang="en-US" b="0" dirty="0"/>
              <a:t>Costs for individual incurred immediately;</a:t>
            </a:r>
            <a:r>
              <a:rPr lang="en-US" b="0" baseline="0" dirty="0"/>
              <a:t> </a:t>
            </a:r>
            <a:r>
              <a:rPr lang="en-US" b="0" dirty="0"/>
              <a:t>benefits not immediate:</a:t>
            </a:r>
            <a:r>
              <a:rPr lang="en-US" b="0" baseline="0" dirty="0"/>
              <a:t> For example, an intervention that reduces the amount of added sugar in beverages will impact the population immediately; however, the benefits of decreased sugar consumption on health may not be noticeable for months or years. </a:t>
            </a:r>
            <a:endParaRPr lang="en-US" b="1" baseline="0" dirty="0"/>
          </a:p>
          <a:p>
            <a:pPr marL="171450" indent="-171450">
              <a:buFont typeface="Arial"/>
              <a:buChar char="•"/>
            </a:pPr>
            <a:r>
              <a:rPr lang="en-US" dirty="0"/>
              <a:t>Outcome may not be normally distributed:</a:t>
            </a:r>
            <a:r>
              <a:rPr lang="en-US" baseline="0" dirty="0"/>
              <a:t> Depending upon how the risk is distributed in the population, a shift in the average may not produce the intended results. This might be the case with skewed distributions, distributions with very large variance, or distributions with very small variance. </a:t>
            </a:r>
            <a:endParaRPr lang="en-US" dirty="0"/>
          </a:p>
          <a:p>
            <a:pPr marL="171450" indent="-171450">
              <a:buFont typeface="Arial"/>
              <a:buChar char="•"/>
            </a:pPr>
            <a:r>
              <a:rPr lang="en-US" dirty="0"/>
              <a:t>Population strategies can widen health disparities:</a:t>
            </a:r>
            <a:r>
              <a:rPr lang="en-US" baseline="0" dirty="0"/>
              <a:t> Imagine a population strategy that uses an educational campaign to improve a health behavior. Individuals with the most resources to understand the messages and engage in the proposed behavior will likely be those most likely to experience risk reduction. </a:t>
            </a:r>
            <a:endParaRPr lang="en-US"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3CA381-2A39-6E40-8D1F-A29F7321DCB3}" type="slidenum">
              <a:rPr lang="en-US" smtClean="0"/>
              <a:t>21</a:t>
            </a:fld>
            <a:endParaRPr lang="en-US"/>
          </a:p>
        </p:txBody>
      </p:sp>
    </p:spTree>
    <p:extLst>
      <p:ext uri="{BB962C8B-B14F-4D97-AF65-F5344CB8AC3E}">
        <p14:creationId xmlns:p14="http://schemas.microsoft.com/office/powerpoint/2010/main" val="4207513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14BBBC3-59E7-4D1C-BE1F-431DAF1A1FD7}"/>
              </a:ext>
            </a:extLst>
          </p:cNvPr>
          <p:cNvSpPr>
            <a:spLocks noGrp="1"/>
          </p:cNvSpPr>
          <p:nvPr>
            <p:ph type="body" idx="1"/>
          </p:nvPr>
        </p:nvSpPr>
        <p:spPr/>
        <p:txBody>
          <a:bodyPr/>
          <a:lstStyle/>
          <a:p>
            <a:r>
              <a:rPr lang="en-US" dirty="0"/>
              <a:t>Many prevention interventions, particularly those targeting the individual-level</a:t>
            </a:r>
            <a:r>
              <a:rPr lang="en-US" baseline="0" dirty="0"/>
              <a:t> aim to change the behavior of individuals. </a:t>
            </a:r>
          </a:p>
          <a:p>
            <a:endParaRPr lang="en-US" baseline="0" dirty="0"/>
          </a:p>
          <a:p>
            <a:r>
              <a:rPr lang="en-US" baseline="0" dirty="0"/>
              <a:t>Interventions may use incentives to change behavior. For example, a health-insurance company may give a monetary credit to individuals that have a gym membership. Alternatively, a program to end homelessness that provides housing for no monetary charge to homeless individuals may retract this benefit if an individual uses drugs or alcohol. </a:t>
            </a:r>
          </a:p>
          <a:p>
            <a:endParaRPr lang="en-US" baseline="0" dirty="0"/>
          </a:p>
          <a:p>
            <a:r>
              <a:rPr lang="en-US" baseline="0" dirty="0"/>
              <a:t>Here are questions to consider: Who determined the </a:t>
            </a:r>
            <a:r>
              <a:rPr lang="en-US" i="1" baseline="0" dirty="0"/>
              <a:t>desired behavior</a:t>
            </a:r>
            <a:r>
              <a:rPr lang="en-US" baseline="0" dirty="0"/>
              <a:t>? What evidence was used to support the selection of the </a:t>
            </a:r>
            <a:r>
              <a:rPr lang="en-US" i="1" baseline="0" dirty="0"/>
              <a:t>desired behavior?</a:t>
            </a:r>
            <a:r>
              <a:rPr lang="en-US" baseline="0" dirty="0"/>
              <a:t> Does the target population truly have a choice about whether or not they want to engage in the </a:t>
            </a:r>
            <a:r>
              <a:rPr lang="en-US" i="1" baseline="0" dirty="0"/>
              <a:t>desired behavior</a:t>
            </a:r>
            <a:r>
              <a:rPr lang="en-US" i="0" baseline="0" dirty="0"/>
              <a:t>?</a:t>
            </a:r>
            <a:endParaRPr lang="en-US" dirty="0"/>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A63BDC0-543C-4C99-8928-C8CC0B900151}"/>
              </a:ext>
            </a:extLst>
          </p:cNvPr>
          <p:cNvSpPr>
            <a:spLocks noGrp="1"/>
          </p:cNvSpPr>
          <p:nvPr>
            <p:ph type="body" idx="1"/>
          </p:nvPr>
        </p:nvSpPr>
        <p:spPr/>
        <p:txBody>
          <a:bodyPr/>
          <a:lstStyle/>
          <a:p>
            <a:r>
              <a:rPr lang="en-US" b="1" dirty="0"/>
              <a:t>What makes the prevention trial different than other intervention trials?</a:t>
            </a:r>
            <a:r>
              <a:rPr lang="en-US" b="1" baseline="0" dirty="0"/>
              <a:t> </a:t>
            </a:r>
          </a:p>
          <a:p>
            <a:pPr marL="171450" indent="-171450">
              <a:buFont typeface="Arial"/>
              <a:buChar char="•"/>
            </a:pPr>
            <a:r>
              <a:rPr lang="en-US" b="0" baseline="0" dirty="0"/>
              <a:t>In a prevention intervention the goal is to eliminate or reduce the occurrence of an outcome. Thus, success means that the evaluators will not observe the target outcome. The challenge is then, what do the evaluators measure. For example, imagine a prevention program that aims to prevent high school drop out among teen moms. The evaluators can still measure the number of drop outs, but how will they know if the total number is different than the number that they would have observed without the intervention. (This differs from an intervention whose goal is to get teen mom’s to complete a program that helps them stay in school.) One way to evaluate a prevention intervention is to have a control group and to compare the incidence of the outcome between the intervention group and the control group as is done in a randomized control trial. </a:t>
            </a:r>
          </a:p>
          <a:p>
            <a:endParaRPr lang="en-US" b="1" u="sng" dirty="0"/>
          </a:p>
          <a:p>
            <a:r>
              <a:rPr lang="en-US" b="1" u="sng" dirty="0"/>
              <a:t>Alternatives Methods</a:t>
            </a:r>
            <a:r>
              <a:rPr lang="en-US" b="1" u="sng" baseline="0" dirty="0"/>
              <a:t> for Evaluating Prevention Efforts (</a:t>
            </a:r>
            <a:r>
              <a:rPr lang="en-US" dirty="0"/>
              <a:t>Henry, Tolan, Gorman-Smith,</a:t>
            </a:r>
            <a:r>
              <a:rPr lang="en-US" baseline="0" dirty="0"/>
              <a:t> &amp; </a:t>
            </a:r>
            <a:r>
              <a:rPr lang="en-US" baseline="0" dirty="0" err="1"/>
              <a:t>Schoeny</a:t>
            </a:r>
            <a:r>
              <a:rPr lang="en-US" baseline="0" dirty="0"/>
              <a:t>; 2017)</a:t>
            </a:r>
            <a:endParaRPr lang="en-US" b="1" u="sng" dirty="0"/>
          </a:p>
          <a:p>
            <a:pPr marL="171450" indent="-171450">
              <a:buFontTx/>
              <a:buChar char="•"/>
            </a:pPr>
            <a:r>
              <a:rPr lang="en-US" b="0" u="none" baseline="0" dirty="0"/>
              <a:t>Note: these efforts a</a:t>
            </a:r>
            <a:r>
              <a:rPr lang="en-US" b="0" dirty="0"/>
              <a:t>ssumes strong implementation fidelity (i.e. intervention is implement</a:t>
            </a:r>
            <a:r>
              <a:rPr lang="en-US" b="0" baseline="0" dirty="0"/>
              <a:t>ed as designed) </a:t>
            </a:r>
            <a:r>
              <a:rPr lang="en-US" b="0" dirty="0"/>
              <a:t>and sufficient statistical power (statistical</a:t>
            </a:r>
            <a:r>
              <a:rPr lang="en-US" b="0" baseline="0" dirty="0"/>
              <a:t> power </a:t>
            </a:r>
            <a:r>
              <a:rPr lang="en-US" b="0" dirty="0"/>
              <a:t>depends</a:t>
            </a:r>
            <a:r>
              <a:rPr lang="en-US" b="0" baseline="0" dirty="0"/>
              <a:t> upon the population mean, population variance, expected effect estimate) </a:t>
            </a:r>
          </a:p>
          <a:p>
            <a:pPr marL="171450" indent="-171450">
              <a:buFontTx/>
              <a:buChar char="•"/>
            </a:pPr>
            <a:r>
              <a:rPr lang="en-US" b="1" baseline="0" dirty="0"/>
              <a:t>Regression discontinuity: </a:t>
            </a:r>
            <a:r>
              <a:rPr lang="en-US" b="0" baseline="0" dirty="0"/>
              <a:t>This design compares individuals just above and just below a cutoff or threshold for inclusion. For example, if a standardized test score of 50 or below is the threshold for inclusion in a drop-out prevention program, you would expect individuals that scored 50 and those that scored 51 to be comparable. The prevention intervention is evaluated by comparing the pretest-posttest regression lines or slopes of the individuals just on either side of the inclusion threshold.  </a:t>
            </a:r>
          </a:p>
          <a:p>
            <a:pPr marL="171450" indent="-171450">
              <a:buFontTx/>
              <a:buChar char="•"/>
            </a:pPr>
            <a:r>
              <a:rPr lang="en-US" b="1" baseline="0" dirty="0"/>
              <a:t>Interrupted times series designs: </a:t>
            </a:r>
            <a:r>
              <a:rPr lang="en-US" b="0" baseline="0" dirty="0"/>
              <a:t>This design takes repeated measurements of an individual before s/he receive an intervention to establish a baseline, and then takes repeated measurements again after the individual has begun to receive the intervention. The intervention is evaluated by assessing the change in the slopes or intercepts of the score/measurements before and after the intervention. Rather than comparing intervention participants to control participants, this design compares participants to themselves before and after the intervention. </a:t>
            </a:r>
          </a:p>
          <a:p>
            <a:pPr marL="171450" indent="-171450">
              <a:buFontTx/>
              <a:buChar char="•"/>
            </a:pPr>
            <a:r>
              <a:rPr lang="en-US" b="1" baseline="0" dirty="0"/>
              <a:t>Variations on random assignment: </a:t>
            </a:r>
            <a:r>
              <a:rPr lang="en-US" b="0" baseline="0" dirty="0"/>
              <a:t>In a roll-out design, all eligible individuals in a community receive the intervention; however, the investigators use random assignment to determine when each participant will receive the intervention. Thus, individuals in the comparison group will wait to receive the intervention (similar to being on a waitlist), and this allows the investigators to compare those waiting to those that are receiving the treatment. An additional advantage is that the investigators can do multiple comparisons over time and evaluate changes within treatment groups as well as between treatment groups. This design is also relevant when there are insufficient resources to deliver the intervention to all of the eligible participants simultaneously. </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reasons</a:t>
            </a:r>
            <a:r>
              <a:rPr lang="en-US" baseline="0" dirty="0"/>
              <a:t> to prioritize prevention. For the field of public health social work, social justice is at the forefront of these reasons. </a:t>
            </a:r>
          </a:p>
          <a:p>
            <a:endParaRPr lang="en-US" baseline="0" dirty="0"/>
          </a:p>
          <a:p>
            <a:r>
              <a:rPr lang="en-US" baseline="0" dirty="0"/>
              <a:t>Norman Daniels’ comment argues that if risk is differentially distributed in the population in </a:t>
            </a:r>
            <a:r>
              <a:rPr lang="en-US" u="sng" baseline="0" dirty="0"/>
              <a:t>avoidable</a:t>
            </a:r>
            <a:r>
              <a:rPr lang="en-US" baseline="0" dirty="0"/>
              <a:t> ways, then the most vulnerable individuals in the population, are those most likely to be afflicted. This is unjust even in a setting where everyone has equal access to high-quality health and social services. </a:t>
            </a:r>
          </a:p>
          <a:p>
            <a:endParaRPr lang="en-US" baseline="0" dirty="0"/>
          </a:p>
          <a:p>
            <a:r>
              <a:rPr lang="en-US" baseline="0" dirty="0"/>
              <a:t>This argument is closely linked to social determinants of health. Some social characteristics; such as race/ethnicity, gender, religion, and socioeconomic status; are associated with risk of social and health outcomes. </a:t>
            </a:r>
            <a:endParaRPr lang="en-US" dirty="0"/>
          </a:p>
          <a:p>
            <a:endParaRPr lang="en-US" dirty="0"/>
          </a:p>
        </p:txBody>
      </p:sp>
      <p:sp>
        <p:nvSpPr>
          <p:cNvPr id="4" name="Slide Number Placeholder 3"/>
          <p:cNvSpPr>
            <a:spLocks noGrp="1"/>
          </p:cNvSpPr>
          <p:nvPr>
            <p:ph type="sldNum" sz="quarter" idx="10"/>
          </p:nvPr>
        </p:nvSpPr>
        <p:spPr/>
        <p:txBody>
          <a:bodyPr/>
          <a:lstStyle/>
          <a:p>
            <a:fld id="{06CC52A7-8A2E-4672-AE54-A222E72A9366}" type="slidenum">
              <a:rPr lang="en-US" smtClean="0"/>
              <a:t>4</a:t>
            </a:fld>
            <a:endParaRPr lang="en-US"/>
          </a:p>
        </p:txBody>
      </p:sp>
    </p:spTree>
    <p:extLst>
      <p:ext uri="{BB962C8B-B14F-4D97-AF65-F5344CB8AC3E}">
        <p14:creationId xmlns:p14="http://schemas.microsoft.com/office/powerpoint/2010/main" val="3103485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slides 26-30 are drawn from the work of the Group for PHSW Initiatives</a:t>
            </a:r>
          </a:p>
          <a:p>
            <a:r>
              <a:rPr lang="en-US" dirty="0"/>
              <a:t>Ruth &amp; Marshall, 2017; Ruth, Sisco &amp; Marshall, 2016</a:t>
            </a:r>
          </a:p>
          <a:p>
            <a:r>
              <a:rPr lang="en-US" sz="1200" dirty="0"/>
              <a:t>Ruth, Velasquez, Marshall, </a:t>
            </a:r>
            <a:r>
              <a:rPr lang="en-US" sz="1200" dirty="0" err="1"/>
              <a:t>Ziperstein</a:t>
            </a:r>
            <a:r>
              <a:rPr lang="en-US" sz="1200" dirty="0"/>
              <a:t>, 2015</a:t>
            </a:r>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24</a:t>
            </a:fld>
            <a:endParaRPr lang="en-US"/>
          </a:p>
        </p:txBody>
      </p:sp>
    </p:spTree>
    <p:extLst>
      <p:ext uri="{BB962C8B-B14F-4D97-AF65-F5344CB8AC3E}">
        <p14:creationId xmlns:p14="http://schemas.microsoft.com/office/powerpoint/2010/main" val="3441317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83CB44D-E61C-47A8-9514-A1F52BBC715F}"/>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4113B7D9-1CF4-4431-9548-127434D18C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r>
              <a:rPr lang="en-US" altLang="en-US" sz="1100">
                <a:latin typeface="Calibri" panose="020F0502020204030204" pitchFamily="34" charset="0"/>
              </a:rPr>
              <a:t>Bullet 1: Social work involvement in prevention evolved through efforts in infectious disease control, maternal and child health, settlement houses</a:t>
            </a:r>
            <a:r>
              <a:rPr lang="en-US" altLang="en-US" sz="500">
                <a:latin typeface="Calibri" panose="020F0502020204030204" pitchFamily="34" charset="0"/>
              </a:rPr>
              <a:t> (Bloom 1995; Carlton, 1988; Dhooper, 1997, Popple &amp; Leighninger, 2002)</a:t>
            </a:r>
          </a:p>
          <a:p>
            <a:pPr marL="742950" lvl="1" indent="-285750" eaLnBrk="1" hangingPunct="1"/>
            <a:r>
              <a:rPr lang="en-US" altLang="en-US" sz="500">
                <a:latin typeface="Calibri" panose="020F0502020204030204" pitchFamily="34" charset="0"/>
              </a:rPr>
              <a:t>Bullet 2 and 3: Ruth and Sisco, 2008</a:t>
            </a:r>
          </a:p>
          <a:p>
            <a:pPr marL="742950" lvl="1" indent="-285750" eaLnBrk="1" hangingPunct="1"/>
            <a:r>
              <a:rPr lang="en-US" altLang="en-US" sz="500">
                <a:latin typeface="Calibri" panose="020F0502020204030204" pitchFamily="34" charset="0"/>
              </a:rPr>
              <a:t>Bullet 4: </a:t>
            </a:r>
            <a:r>
              <a:rPr lang="en-US" altLang="en-US" sz="1100">
                <a:latin typeface="Calibri" panose="020F0502020204030204" pitchFamily="34" charset="0"/>
              </a:rPr>
              <a:t>Growing awareness of social environment in chronic disease/mental illness linked social work emphasis on “person in environment” to prevention (</a:t>
            </a:r>
            <a:r>
              <a:rPr lang="en-US" altLang="en-US" sz="500">
                <a:latin typeface="Calibri" panose="020F0502020204030204" pitchFamily="34" charset="0"/>
              </a:rPr>
              <a:t>Nance, 1982)</a:t>
            </a:r>
          </a:p>
          <a:p>
            <a:pPr marL="742950" lvl="1" indent="-285750" eaLnBrk="1" hangingPunct="1"/>
            <a:r>
              <a:rPr lang="en-US" altLang="en-US" sz="500">
                <a:latin typeface="Calibri" panose="020F0502020204030204" pitchFamily="34" charset="0"/>
              </a:rPr>
              <a:t>Bullet 5: Bracht, 1978; Siefert, Jayaratne &amp; Martin, 1992</a:t>
            </a:r>
          </a:p>
          <a:p>
            <a:pPr marL="742950" lvl="1" indent="-285750" eaLnBrk="1" hangingPunct="1"/>
            <a:endParaRPr lang="en-US" altLang="en-US" sz="500">
              <a:latin typeface="Calibri" panose="020F0502020204030204" pitchFamily="34" charset="0"/>
            </a:endParaRPr>
          </a:p>
          <a:p>
            <a:pPr eaLnBrk="1" hangingPunct="1"/>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1002EE06-BBD5-47C1-8B98-7D29ECD57EE8}"/>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37FE1348-236D-4AD1-970F-EC939DA5C5A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sz="1100" dirty="0">
                <a:latin typeface="Calibri" panose="020F0502020204030204" pitchFamily="34" charset="0"/>
              </a:rPr>
              <a:t>Small but growing body of prevention research/practice; increased use of public health approaches (</a:t>
            </a:r>
            <a:r>
              <a:rPr lang="en-US" altLang="en-US" sz="500" dirty="0">
                <a:latin typeface="Calibri" panose="020F0502020204030204" pitchFamily="34" charset="0"/>
              </a:rPr>
              <a:t>Hawkins, 2006)</a:t>
            </a:r>
          </a:p>
          <a:p>
            <a:pPr lvl="1"/>
            <a:r>
              <a:rPr lang="en-US" altLang="en-US" sz="1100" dirty="0">
                <a:latin typeface="Calibri" panose="020F0502020204030204" pitchFamily="34" charset="0"/>
              </a:rPr>
              <a:t>Incorporation of prevention/health promotion into practice standards (</a:t>
            </a:r>
            <a:r>
              <a:rPr lang="en-US" altLang="en-US" sz="500" dirty="0">
                <a:latin typeface="Calibri" panose="020F0502020204030204" pitchFamily="34" charset="0"/>
              </a:rPr>
              <a:t>NASW, 2005)</a:t>
            </a:r>
          </a:p>
          <a:p>
            <a:pPr lvl="1"/>
            <a:r>
              <a:rPr lang="en-US" altLang="en-US" sz="1100" dirty="0">
                <a:latin typeface="Calibri" panose="020F0502020204030204" pitchFamily="34" charset="0"/>
              </a:rPr>
              <a:t>Proliferation of MSW/MPH programs reflecting interest in prevention (</a:t>
            </a:r>
            <a:r>
              <a:rPr lang="en-US" altLang="en-US" sz="500" dirty="0">
                <a:latin typeface="Calibri" panose="020F0502020204030204" pitchFamily="34" charset="0"/>
              </a:rPr>
              <a:t>Ruth, Wyatt, Chiasson, </a:t>
            </a:r>
            <a:r>
              <a:rPr lang="en-US" altLang="en-US" sz="500" dirty="0" err="1">
                <a:latin typeface="Calibri" panose="020F0502020204030204" pitchFamily="34" charset="0"/>
              </a:rPr>
              <a:t>Geron</a:t>
            </a:r>
            <a:r>
              <a:rPr lang="en-US" altLang="en-US" sz="500" dirty="0">
                <a:latin typeface="Calibri" panose="020F0502020204030204" pitchFamily="34" charset="0"/>
              </a:rPr>
              <a:t>, &amp; Bachman, 2006)</a:t>
            </a:r>
          </a:p>
          <a:p>
            <a:pPr lvl="1"/>
            <a:r>
              <a:rPr lang="en-US" altLang="en-US" sz="1100" dirty="0">
                <a:latin typeface="Calibri" panose="020F0502020204030204" pitchFamily="34" charset="0"/>
              </a:rPr>
              <a:t>Recognition by profession’s leaders that prevention competencies core to social work survival as health profession (</a:t>
            </a:r>
            <a:r>
              <a:rPr lang="en-US" altLang="en-US" sz="500" dirty="0" err="1">
                <a:latin typeface="Calibri" panose="020F0502020204030204" pitchFamily="34" charset="0"/>
              </a:rPr>
              <a:t>Volland</a:t>
            </a:r>
            <a:r>
              <a:rPr lang="en-US" altLang="en-US" sz="500" dirty="0">
                <a:latin typeface="Calibri" panose="020F0502020204030204" pitchFamily="34" charset="0"/>
              </a:rPr>
              <a:t>, Berkman, Stein, &amp; Vaughn, 1999; </a:t>
            </a:r>
            <a:r>
              <a:rPr lang="en-US" altLang="en-US" sz="500" dirty="0" err="1">
                <a:latin typeface="Calibri" panose="020F0502020204030204" pitchFamily="34" charset="0"/>
              </a:rPr>
              <a:t>Vourlekis</a:t>
            </a:r>
            <a:r>
              <a:rPr lang="en-US" altLang="en-US" sz="500" dirty="0">
                <a:latin typeface="Calibri" panose="020F0502020204030204" pitchFamily="34" charset="0"/>
              </a:rPr>
              <a:t>, Ell &amp; Padgett, 2001)</a:t>
            </a:r>
          </a:p>
          <a:p>
            <a:endParaRPr lang="en-US" altLang="en-US"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83CB44D-E61C-47A8-9514-A1F52BBC715F}"/>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4113B7D9-1CF4-4431-9548-127434D18C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anose="020F0502020204030204" pitchFamily="34" charset="0"/>
              </a:rPr>
              <a:t>These are just few of the examples where broad drivers are urging SW toward prevention. </a:t>
            </a:r>
          </a:p>
        </p:txBody>
      </p:sp>
    </p:spTree>
    <p:extLst>
      <p:ext uri="{BB962C8B-B14F-4D97-AF65-F5344CB8AC3E}">
        <p14:creationId xmlns:p14="http://schemas.microsoft.com/office/powerpoint/2010/main" val="3381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83CB44D-E61C-47A8-9514-A1F52BBC715F}"/>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4113B7D9-1CF4-4431-9548-127434D18C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606935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3AED19E-A66A-42FD-89A8-3FF37D9FEE26}"/>
              </a:ext>
            </a:extLst>
          </p:cNvPr>
          <p:cNvSpPr>
            <a:spLocks noGrp="1"/>
          </p:cNvSpPr>
          <p:nvPr>
            <p:ph type="body" idx="1"/>
          </p:nvPr>
        </p:nvSpPr>
        <p:spPr/>
        <p:txBody>
          <a:bodyPr/>
          <a:lstStyle/>
          <a:p>
            <a:r>
              <a:rPr lang="en-US" dirty="0"/>
              <a:t>Provides examples of levels of intervention, their potential impact, and a method for conceptualizing how to link </a:t>
            </a:r>
          </a:p>
          <a:p>
            <a:pPr marL="0" indent="0">
              <a:buFont typeface="+mj-lt"/>
              <a:buNone/>
            </a:pPr>
            <a:r>
              <a:rPr lang="en-US" baseline="0" dirty="0"/>
              <a:t>The Social Work Health Impact Model illustrates the different ways in which public health social workers are involved in efforts to impact health and social well-being. As the pyramid rises to a point, the lens of the approach narrows from populations down to individuals and consequently the impact of the work narrows from populations to individuals. </a:t>
            </a:r>
          </a:p>
          <a:p>
            <a:pPr marL="0" indent="0">
              <a:buFont typeface="+mj-lt"/>
              <a:buNone/>
            </a:pPr>
            <a:endParaRPr lang="en-US" baseline="0" dirty="0"/>
          </a:p>
          <a:p>
            <a:pPr marL="0" indent="0">
              <a:buFont typeface="+mj-lt"/>
              <a:buNone/>
            </a:pPr>
            <a:r>
              <a:rPr lang="en-US" baseline="0" dirty="0"/>
              <a:t>In the following slides, we will review various examples of prevention in practice. As we discuss each example, consider the lens being used in the example. Is it wide? Narrow? Where does it fit in this hierarchy of intervention? </a:t>
            </a:r>
            <a:endParaRPr lang="en-US" dirty="0"/>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83CB44D-E61C-47A8-9514-A1F52BBC715F}"/>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4113B7D9-1CF4-4431-9548-127434D18C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anose="020F0502020204030204" pitchFamily="34" charset="0"/>
              </a:rPr>
              <a:t>These competencies, developed by Dr. Rishel, spell out the skills needed for social workers to integrate prevention </a:t>
            </a:r>
          </a:p>
        </p:txBody>
      </p:sp>
    </p:spTree>
    <p:extLst>
      <p:ext uri="{BB962C8B-B14F-4D97-AF65-F5344CB8AC3E}">
        <p14:creationId xmlns:p14="http://schemas.microsoft.com/office/powerpoint/2010/main" val="4053006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83CB44D-E61C-47A8-9514-A1F52BBC715F}"/>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4113B7D9-1CF4-4431-9548-127434D18C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3743204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linkClick r:id="rId3"/>
            </a:endParaRPr>
          </a:p>
          <a:p>
            <a:endParaRPr lang="en-US" dirty="0">
              <a:hlinkClick r:id="rId3"/>
            </a:endParaRPr>
          </a:p>
          <a:p>
            <a:r>
              <a:rPr lang="en-US" dirty="0">
                <a:hlinkClick r:id="rId3"/>
              </a:rPr>
              <a:t>https://www.naswma.org/page/A8</a:t>
            </a:r>
            <a:r>
              <a:rPr lang="en-US" dirty="0"/>
              <a:t> This program is available as a Social Work CE Institute Course. </a:t>
            </a:r>
          </a:p>
          <a:p>
            <a:r>
              <a:rPr lang="en-US" dirty="0">
                <a:hlinkClick r:id="rId4"/>
              </a:rPr>
              <a:t>https://www.sprc.org/resources-programs/revised-national-strategy-suicide-prevention-2012</a:t>
            </a:r>
            <a:r>
              <a:rPr lang="en-US" dirty="0"/>
              <a:t> You can also learn more about the many aspects of </a:t>
            </a:r>
          </a:p>
        </p:txBody>
      </p:sp>
      <p:sp>
        <p:nvSpPr>
          <p:cNvPr id="4" name="Slide Number Placeholder 3"/>
          <p:cNvSpPr>
            <a:spLocks noGrp="1"/>
          </p:cNvSpPr>
          <p:nvPr>
            <p:ph type="sldNum" sz="quarter" idx="5"/>
          </p:nvPr>
        </p:nvSpPr>
        <p:spPr/>
        <p:txBody>
          <a:bodyPr/>
          <a:lstStyle/>
          <a:p>
            <a:fld id="{F63CA381-2A39-6E40-8D1F-A29F7321DCB3}" type="slidenum">
              <a:rPr lang="en-US" smtClean="0"/>
              <a:t>34</a:t>
            </a:fld>
            <a:endParaRPr lang="en-US"/>
          </a:p>
        </p:txBody>
      </p:sp>
    </p:spTree>
    <p:extLst>
      <p:ext uri="{BB962C8B-B14F-4D97-AF65-F5344CB8AC3E}">
        <p14:creationId xmlns:p14="http://schemas.microsoft.com/office/powerpoint/2010/main" val="2422084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what prevention looks like in public health social work practice.  This program is directed by a social worker </a:t>
            </a:r>
          </a:p>
          <a:p>
            <a:endParaRPr lang="en-US" dirty="0"/>
          </a:p>
          <a:p>
            <a:r>
              <a:rPr lang="en-US" b="1" u="sng" dirty="0"/>
              <a:t>What are the goals of EIPP? </a:t>
            </a:r>
          </a:p>
          <a:p>
            <a:pPr marL="171450" indent="-171450">
              <a:buFont typeface="Arial"/>
              <a:buChar char="•"/>
            </a:pPr>
            <a:r>
              <a:rPr lang="en-US" dirty="0"/>
              <a:t>Connect families with local resources;</a:t>
            </a:r>
          </a:p>
          <a:p>
            <a:pPr marL="171450" indent="-171450">
              <a:buFont typeface="Arial"/>
              <a:buChar char="•"/>
            </a:pPr>
            <a:r>
              <a:rPr lang="en-US" dirty="0"/>
              <a:t>Provide and build families’ social support;</a:t>
            </a:r>
          </a:p>
          <a:p>
            <a:pPr marL="171450" indent="-171450">
              <a:buFont typeface="Arial"/>
              <a:buChar char="•"/>
            </a:pPr>
            <a:r>
              <a:rPr lang="en-US" dirty="0"/>
              <a:t>Appropriately engage families in health care systems;</a:t>
            </a:r>
          </a:p>
          <a:p>
            <a:pPr marL="171450" indent="-171450">
              <a:buFont typeface="Arial"/>
              <a:buChar char="•"/>
            </a:pPr>
            <a:r>
              <a:rPr lang="en-US" dirty="0"/>
              <a:t>Provide parenting education;</a:t>
            </a:r>
          </a:p>
          <a:p>
            <a:pPr marL="171450" indent="-171450">
              <a:buFont typeface="Arial"/>
              <a:buChar char="•"/>
            </a:pPr>
            <a:r>
              <a:rPr lang="en-US" dirty="0"/>
              <a:t>Promote positive parent-child attachment and healthy child development; and</a:t>
            </a:r>
          </a:p>
          <a:p>
            <a:pPr marL="171450" indent="-171450">
              <a:buFontTx/>
              <a:buChar char="•"/>
            </a:pPr>
            <a:r>
              <a:rPr lang="en-US" dirty="0"/>
              <a:t>Support families experiencing multiple stressors to prevent child social and emotional</a:t>
            </a:r>
            <a:r>
              <a:rPr lang="en-US" baseline="0" dirty="0"/>
              <a:t> </a:t>
            </a:r>
            <a:r>
              <a:rPr lang="en-US" dirty="0"/>
              <a:t>delays, and link with Early Intervention (EI) services where appropriate.</a:t>
            </a:r>
          </a:p>
          <a:p>
            <a:pPr marL="171450" indent="-171450">
              <a:buFontTx/>
              <a:buChar cha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a:t>Who is eligible to participate?</a:t>
            </a:r>
          </a:p>
          <a:p>
            <a:pPr marL="0" indent="0">
              <a:buFontTx/>
              <a:buNone/>
            </a:pPr>
            <a:r>
              <a:rPr lang="en-US" b="0" u="none" dirty="0"/>
              <a:t>One of the following:</a:t>
            </a:r>
          </a:p>
          <a:p>
            <a:pPr marL="171450" indent="-171450">
              <a:buFont typeface="Arial"/>
              <a:buChar char="•"/>
            </a:pPr>
            <a:r>
              <a:rPr lang="en-US" b="0" u="none" dirty="0"/>
              <a:t>Maternal age ≤20 with at least 2 children including</a:t>
            </a:r>
            <a:r>
              <a:rPr lang="en-US" b="0" u="none" baseline="0" dirty="0"/>
              <a:t> </a:t>
            </a:r>
            <a:r>
              <a:rPr lang="en-US" b="0" u="none" dirty="0"/>
              <a:t>current pregnancy or infant</a:t>
            </a:r>
          </a:p>
          <a:p>
            <a:pPr marL="171450" indent="-171450">
              <a:buFont typeface="Arial"/>
              <a:buChar char="•"/>
            </a:pPr>
            <a:r>
              <a:rPr lang="en-US" b="0" u="none" dirty="0"/>
              <a:t>Maternal age ≤22 with at least 3 children including</a:t>
            </a:r>
            <a:r>
              <a:rPr lang="en-US" b="0" u="none" baseline="0" dirty="0"/>
              <a:t> </a:t>
            </a:r>
            <a:r>
              <a:rPr lang="en-US" b="0" u="none" dirty="0"/>
              <a:t>current pregnancy or infant</a:t>
            </a:r>
          </a:p>
          <a:p>
            <a:pPr marL="171450" indent="-171450">
              <a:buFont typeface="Arial"/>
              <a:buChar char="•"/>
            </a:pPr>
            <a:r>
              <a:rPr lang="en-US" b="0" u="none" dirty="0"/>
              <a:t>Violence in the home</a:t>
            </a:r>
          </a:p>
          <a:p>
            <a:pPr marL="171450" indent="-171450">
              <a:buFont typeface="Arial"/>
              <a:buChar char="•"/>
            </a:pPr>
            <a:r>
              <a:rPr lang="en-US" b="0" u="none" dirty="0"/>
              <a:t>Substance abuse in the home</a:t>
            </a:r>
          </a:p>
          <a:p>
            <a:pPr marL="171450" indent="-171450">
              <a:buFont typeface="Arial"/>
              <a:buChar char="•"/>
            </a:pPr>
            <a:r>
              <a:rPr lang="en-US" b="0" u="none" dirty="0"/>
              <a:t>Pregnant women with previous poor birth outcome</a:t>
            </a:r>
            <a:r>
              <a:rPr lang="en-US" b="0" u="none" baseline="0" dirty="0"/>
              <a:t> </a:t>
            </a:r>
            <a:r>
              <a:rPr lang="en-US" b="0" u="none" dirty="0"/>
              <a:t>(stillbirth, neonatal death, baby &lt; 1500 grams)</a:t>
            </a:r>
          </a:p>
          <a:p>
            <a:pPr marL="171450" indent="-171450">
              <a:buFont typeface="Arial"/>
              <a:buChar char="•"/>
            </a:pPr>
            <a:r>
              <a:rPr lang="en-US" b="0" u="none" dirty="0"/>
              <a:t>Pregnant women who are beginning their prenatal</a:t>
            </a:r>
            <a:r>
              <a:rPr lang="en-US" b="0" u="none" baseline="0" dirty="0"/>
              <a:t> </a:t>
            </a:r>
            <a:r>
              <a:rPr lang="en-US" b="0" u="none" dirty="0"/>
              <a:t>care in 3rd trimester</a:t>
            </a:r>
          </a:p>
          <a:p>
            <a:pPr marL="171450" indent="-171450">
              <a:buFont typeface="Arial"/>
              <a:buChar char="•"/>
            </a:pPr>
            <a:r>
              <a:rPr lang="en-US" b="0" u="none" dirty="0"/>
              <a:t>Postpartum women who had inadequate or no</a:t>
            </a:r>
            <a:r>
              <a:rPr lang="en-US" b="0" u="none" baseline="0" dirty="0"/>
              <a:t> </a:t>
            </a:r>
            <a:r>
              <a:rPr lang="en-US" b="0" u="none" dirty="0"/>
              <a:t>prenatal</a:t>
            </a:r>
          </a:p>
          <a:p>
            <a:pPr marL="171450" indent="-171450">
              <a:buFont typeface="Arial"/>
              <a:buChar char="•"/>
            </a:pPr>
            <a:r>
              <a:rPr lang="en-US" b="0" u="none" dirty="0"/>
              <a:t>Hepatitis B positive</a:t>
            </a:r>
          </a:p>
          <a:p>
            <a:pPr marL="0" indent="0">
              <a:buFontTx/>
              <a:buNone/>
            </a:pPr>
            <a:endParaRPr lang="en-US" b="0" u="none" dirty="0"/>
          </a:p>
          <a:p>
            <a:pPr marL="0" marR="0" indent="0" algn="l" defTabSz="457200" rtl="0" eaLnBrk="1" fontAlgn="auto" latinLnBrk="0" hangingPunct="1">
              <a:lnSpc>
                <a:spcPct val="100000"/>
              </a:lnSpc>
              <a:spcBef>
                <a:spcPts val="0"/>
              </a:spcBef>
              <a:spcAft>
                <a:spcPts val="0"/>
              </a:spcAft>
              <a:buClrTx/>
              <a:buSzTx/>
              <a:buFontTx/>
              <a:buNone/>
              <a:tabLst/>
              <a:defRPr/>
            </a:pPr>
            <a:r>
              <a:rPr lang="en-US" b="0" u="none" dirty="0"/>
              <a:t>Or at least two of the following:</a:t>
            </a:r>
          </a:p>
          <a:p>
            <a:pPr marL="171450" indent="-171450">
              <a:buFont typeface="Arial"/>
              <a:buChar char="•"/>
            </a:pPr>
            <a:r>
              <a:rPr lang="en-US" b="0" u="none" dirty="0"/>
              <a:t>Homelessness or housing instability</a:t>
            </a:r>
          </a:p>
          <a:p>
            <a:pPr marL="171450" indent="-171450">
              <a:buFont typeface="Arial"/>
              <a:buChar char="•"/>
            </a:pPr>
            <a:r>
              <a:rPr lang="en-US" b="0" u="none" dirty="0"/>
              <a:t>Inadequate food or clothing</a:t>
            </a:r>
          </a:p>
          <a:p>
            <a:pPr marL="171450" indent="-171450">
              <a:buFont typeface="Arial"/>
              <a:buChar char="•"/>
            </a:pPr>
            <a:r>
              <a:rPr lang="en-US" b="0" u="none" dirty="0"/>
              <a:t>Tobacco use</a:t>
            </a:r>
          </a:p>
          <a:p>
            <a:pPr marL="171450" indent="-171450">
              <a:buFont typeface="Arial"/>
              <a:buChar char="•"/>
            </a:pPr>
            <a:r>
              <a:rPr lang="en-US" b="0" u="none" dirty="0"/>
              <a:t>History of depression including</a:t>
            </a:r>
            <a:r>
              <a:rPr lang="en-US" b="0" u="none" baseline="0" dirty="0"/>
              <a:t> </a:t>
            </a:r>
            <a:r>
              <a:rPr lang="en-US" b="0" u="none" dirty="0"/>
              <a:t>postpartum depression</a:t>
            </a:r>
          </a:p>
          <a:p>
            <a:pPr marL="171450" indent="-171450">
              <a:buFont typeface="Arial"/>
              <a:buChar char="•"/>
            </a:pPr>
            <a:r>
              <a:rPr lang="en-US" b="0" u="none" dirty="0"/>
              <a:t>High level of stress</a:t>
            </a:r>
          </a:p>
          <a:p>
            <a:pPr marL="171450" indent="-171450">
              <a:buFont typeface="Arial"/>
              <a:buChar char="•"/>
            </a:pPr>
            <a:r>
              <a:rPr lang="en-US" b="0" u="none" dirty="0"/>
              <a:t>Current high risk pregnancy (i.e.</a:t>
            </a:r>
            <a:r>
              <a:rPr lang="en-US" b="0" u="none" baseline="0" dirty="0"/>
              <a:t> </a:t>
            </a:r>
            <a:r>
              <a:rPr lang="en-US" b="0" u="none" dirty="0"/>
              <a:t>maternal obesity, gestational diabetes,</a:t>
            </a:r>
            <a:r>
              <a:rPr lang="en-US" b="0" u="none" baseline="0" dirty="0"/>
              <a:t> </a:t>
            </a:r>
            <a:r>
              <a:rPr lang="en-US" b="0" u="none" dirty="0"/>
              <a:t>preeclampsia, etc.)</a:t>
            </a:r>
          </a:p>
          <a:p>
            <a:pPr marL="171450" indent="-171450">
              <a:buFont typeface="Arial"/>
              <a:buChar char="•"/>
            </a:pPr>
            <a:r>
              <a:rPr lang="en-US" b="0" u="none" dirty="0"/>
              <a:t>Less than a 10th grade education</a:t>
            </a:r>
          </a:p>
          <a:p>
            <a:pPr marL="171450" indent="-171450">
              <a:buFont typeface="Arial"/>
              <a:buChar char="•"/>
            </a:pPr>
            <a:r>
              <a:rPr lang="en-US" b="0" u="none" dirty="0"/>
              <a:t>Cognitive impairment</a:t>
            </a:r>
          </a:p>
          <a:p>
            <a:pPr marL="0" indent="0">
              <a:buFontTx/>
              <a:buNone/>
            </a:pPr>
            <a:endParaRPr lang="en-US" b="1" u="sng" dirty="0"/>
          </a:p>
          <a:p>
            <a:pPr marL="0" indent="0">
              <a:buFontTx/>
              <a:buNone/>
            </a:pPr>
            <a:r>
              <a:rPr lang="en-US" b="1" u="sng" dirty="0"/>
              <a:t>Who makes up the EIPP core team of staff? </a:t>
            </a:r>
          </a:p>
          <a:p>
            <a:pPr marL="0" indent="0">
              <a:buFontTx/>
              <a:buNone/>
            </a:pPr>
            <a:r>
              <a:rPr lang="en-US" b="0" u="none" dirty="0"/>
              <a:t>EIPP is delivered by a multidisciplinary team of professionals who provide comprehensive</a:t>
            </a:r>
            <a:r>
              <a:rPr lang="en-US" b="0" u="none" baseline="0" dirty="0"/>
              <a:t> </a:t>
            </a:r>
            <a:r>
              <a:rPr lang="en-US" b="0" u="none" dirty="0"/>
              <a:t>services to achieve family and program goals. The core EIPP team consists of the following:</a:t>
            </a:r>
          </a:p>
          <a:p>
            <a:pPr marL="0" indent="0">
              <a:buFontTx/>
              <a:buNone/>
            </a:pPr>
            <a:endParaRPr lang="en-US" b="1" u="sng" dirty="0"/>
          </a:p>
          <a:p>
            <a:pPr marL="171450" indent="-171450">
              <a:buFont typeface="Arial"/>
              <a:buChar char="•"/>
            </a:pPr>
            <a:r>
              <a:rPr lang="en-US" b="0" u="none" dirty="0"/>
              <a:t>Maternal and Child Health (MCH) Nurse;</a:t>
            </a:r>
          </a:p>
          <a:p>
            <a:pPr marL="171450" indent="-171450">
              <a:buFont typeface="Arial"/>
              <a:buChar char="•"/>
            </a:pPr>
            <a:r>
              <a:rPr lang="en-US" b="0" u="none" dirty="0"/>
              <a:t>Licensed Mental Health Clinician or Social Worker;</a:t>
            </a:r>
          </a:p>
          <a:p>
            <a:pPr marL="171450" indent="-171450">
              <a:buFont typeface="Arial"/>
              <a:buChar char="•"/>
            </a:pPr>
            <a:r>
              <a:rPr lang="en-US" b="0" u="none" dirty="0"/>
              <a:t>Community Health Worker (CHW);</a:t>
            </a:r>
          </a:p>
          <a:p>
            <a:pPr marL="171450" indent="-171450">
              <a:buFont typeface="Arial"/>
              <a:buChar char="•"/>
            </a:pPr>
            <a:r>
              <a:rPr lang="en-US" b="0" u="none" dirty="0"/>
              <a:t>Nutrition and lactation consultant as appropriate;</a:t>
            </a:r>
          </a:p>
          <a:p>
            <a:pPr marL="171450" indent="-171450">
              <a:buFontTx/>
              <a:buChar char="•"/>
            </a:pPr>
            <a:r>
              <a:rPr lang="en-US" b="0" u="none" dirty="0"/>
              <a:t>Coordinator; and</a:t>
            </a:r>
            <a:r>
              <a:rPr lang="en-US" b="0" u="none" baseline="0" dirty="0"/>
              <a:t> </a:t>
            </a:r>
          </a:p>
          <a:p>
            <a:pPr marL="171450" indent="-171450">
              <a:buFontTx/>
              <a:buChar char="•"/>
            </a:pPr>
            <a:r>
              <a:rPr lang="en-US" b="0" u="none" dirty="0"/>
              <a:t>Director.</a:t>
            </a:r>
          </a:p>
          <a:p>
            <a:pPr marL="0" indent="0">
              <a:buFontTx/>
              <a:buNone/>
            </a:pPr>
            <a:endParaRPr lang="en-US" b="0" u="none" dirty="0"/>
          </a:p>
          <a:p>
            <a:pPr marL="0" indent="0">
              <a:buFontTx/>
              <a:buNone/>
            </a:pPr>
            <a:r>
              <a:rPr lang="en-US" b="1" u="sng" dirty="0"/>
              <a:t>What is the structure of the EIPP program? </a:t>
            </a:r>
          </a:p>
          <a:p>
            <a:pPr marL="171450" indent="-171450">
              <a:buFont typeface="Wingdings" charset="2"/>
              <a:buChar char="Ø"/>
            </a:pPr>
            <a:r>
              <a:rPr lang="en-US" b="0" u="none" dirty="0"/>
              <a:t>Families enroll during pregnancy up</a:t>
            </a:r>
            <a:r>
              <a:rPr lang="en-US" b="0" u="none" baseline="0" dirty="0"/>
              <a:t> until </a:t>
            </a:r>
            <a:r>
              <a:rPr lang="en-US" b="0" u="none" dirty="0"/>
              <a:t>child’s third month,</a:t>
            </a:r>
            <a:r>
              <a:rPr lang="en-US" b="0" u="none" baseline="0" dirty="0"/>
              <a:t> </a:t>
            </a:r>
            <a:r>
              <a:rPr lang="en-US" b="0" u="none" dirty="0"/>
              <a:t>and receive services until the child’s first birthday. </a:t>
            </a:r>
          </a:p>
          <a:p>
            <a:pPr marL="171450" indent="-171450">
              <a:buFont typeface="Wingdings" charset="2"/>
              <a:buChar char="Ø"/>
            </a:pPr>
            <a:r>
              <a:rPr lang="en-US" b="0" u="none" dirty="0"/>
              <a:t>Initial</a:t>
            </a:r>
            <a:r>
              <a:rPr lang="en-US" b="0" u="none" baseline="0" dirty="0"/>
              <a:t> </a:t>
            </a:r>
            <a:r>
              <a:rPr lang="en-US" b="0" u="none" dirty="0"/>
              <a:t>assessment identifies family’s strengths and needs using a standardized tool which is then used to</a:t>
            </a:r>
            <a:r>
              <a:rPr lang="en-US" b="0" u="none" baseline="0" dirty="0"/>
              <a:t> </a:t>
            </a:r>
            <a:r>
              <a:rPr lang="en-US" b="0" u="none" dirty="0"/>
              <a:t>develop individualized goals with the family</a:t>
            </a:r>
            <a:r>
              <a:rPr lang="en-US" b="0" u="none" baseline="0" dirty="0"/>
              <a:t> to create a care plan</a:t>
            </a:r>
            <a:endParaRPr lang="en-US" b="0" u="none" dirty="0"/>
          </a:p>
          <a:p>
            <a:pPr marL="171450" indent="-171450">
              <a:buFont typeface="Wingdings" charset="2"/>
              <a:buChar char="Ø"/>
            </a:pPr>
            <a:r>
              <a:rPr lang="en-US" b="0" u="none" dirty="0"/>
              <a:t>EIPP providers conduct home visits to connect family to resources,</a:t>
            </a:r>
            <a:r>
              <a:rPr lang="en-US" b="0" u="none" baseline="0" dirty="0"/>
              <a:t> </a:t>
            </a:r>
            <a:r>
              <a:rPr lang="en-US" b="0" u="none" dirty="0"/>
              <a:t>provide parent education and support skill building, and facilitate family’s social</a:t>
            </a:r>
            <a:r>
              <a:rPr lang="en-US" b="0" u="none" baseline="0" dirty="0"/>
              <a:t> </a:t>
            </a:r>
            <a:r>
              <a:rPr lang="en-US" b="0" u="none" dirty="0"/>
              <a:t>support</a:t>
            </a:r>
          </a:p>
          <a:p>
            <a:pPr marL="171450" indent="-171450">
              <a:buFont typeface="Wingdings" charset="2"/>
              <a:buChar char="Ø"/>
            </a:pPr>
            <a:r>
              <a:rPr lang="en-US" b="0" u="none" dirty="0"/>
              <a:t>Families encouraged to attend a 10-session group designed to build social</a:t>
            </a:r>
            <a:r>
              <a:rPr lang="en-US" b="0" u="none" baseline="0" dirty="0"/>
              <a:t> </a:t>
            </a:r>
            <a:r>
              <a:rPr lang="en-US" b="0" u="none" dirty="0"/>
              <a:t>support between parents</a:t>
            </a:r>
            <a:r>
              <a:rPr lang="en-US" b="0" u="none" baseline="0" dirty="0"/>
              <a:t> and provide parenting education. </a:t>
            </a:r>
          </a:p>
          <a:p>
            <a:pPr marL="171450" indent="-171450">
              <a:buFont typeface="Wingdings" charset="2"/>
              <a:buChar char="Ø"/>
            </a:pPr>
            <a:endParaRPr lang="en-US" b="0" u="none" baseline="0" dirty="0"/>
          </a:p>
          <a:p>
            <a:pPr marL="171450" indent="-171450">
              <a:buFont typeface="Wingdings" charset="2"/>
              <a:buChar char="Ø"/>
            </a:pPr>
            <a:r>
              <a:rPr lang="en-US" dirty="0"/>
              <a:t>Source: Content provided by Beth </a:t>
            </a:r>
            <a:r>
              <a:rPr lang="en-US" dirty="0" err="1"/>
              <a:t>Buxon</a:t>
            </a:r>
            <a:r>
              <a:rPr lang="en-US" dirty="0"/>
              <a:t>, Program Director, Maternal Health Initiatives. Massachusetts Department of Public Health, 2018</a:t>
            </a:r>
            <a:endParaRPr lang="en-US" b="0" u="none" dirty="0"/>
          </a:p>
        </p:txBody>
      </p:sp>
      <p:sp>
        <p:nvSpPr>
          <p:cNvPr id="4" name="Slide Number Placeholder 3"/>
          <p:cNvSpPr>
            <a:spLocks noGrp="1"/>
          </p:cNvSpPr>
          <p:nvPr>
            <p:ph type="sldNum" sz="quarter" idx="10"/>
          </p:nvPr>
        </p:nvSpPr>
        <p:spPr/>
        <p:txBody>
          <a:bodyPr/>
          <a:lstStyle/>
          <a:p>
            <a:fld id="{98B27444-74AC-0545-93BA-F3EA1035F8EC}" type="slidenum">
              <a:rPr lang="en-US" smtClean="0"/>
              <a:t>35</a:t>
            </a:fld>
            <a:endParaRPr lang="en-US"/>
          </a:p>
        </p:txBody>
      </p:sp>
    </p:spTree>
    <p:extLst>
      <p:ext uri="{BB962C8B-B14F-4D97-AF65-F5344CB8AC3E}">
        <p14:creationId xmlns:p14="http://schemas.microsoft.com/office/powerpoint/2010/main" val="36979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reasons</a:t>
            </a:r>
            <a:r>
              <a:rPr lang="en-US" baseline="0" dirty="0"/>
              <a:t> to prioritize prevention. For the field of public health social work, social justice is at the forefront of these reasons. </a:t>
            </a:r>
          </a:p>
          <a:p>
            <a:endParaRPr lang="en-US" baseline="0" dirty="0"/>
          </a:p>
          <a:p>
            <a:r>
              <a:rPr lang="en-US" baseline="0" dirty="0"/>
              <a:t>Norman Daniels’ comment argues that if risk is differentially distributed in the population in </a:t>
            </a:r>
            <a:r>
              <a:rPr lang="en-US" u="sng" baseline="0" dirty="0"/>
              <a:t>avoidable</a:t>
            </a:r>
            <a:r>
              <a:rPr lang="en-US" baseline="0" dirty="0"/>
              <a:t> ways, then the most vulnerable individuals in the population, are those most likely to be afflicted. This is unjust even in a setting where everyone has equal access to high-quality health and social services. </a:t>
            </a:r>
          </a:p>
          <a:p>
            <a:endParaRPr lang="en-US" baseline="0" dirty="0"/>
          </a:p>
          <a:p>
            <a:r>
              <a:rPr lang="en-US" baseline="0" dirty="0"/>
              <a:t>This argument is closely linked to social determinants of health. Some social characteristics; such as race/ethnicity, gender, religion, and socioeconomic status; are associated with risk of social and health outcomes. </a:t>
            </a:r>
            <a:endParaRPr lang="en-US" dirty="0"/>
          </a:p>
          <a:p>
            <a:endParaRPr lang="en-US" dirty="0"/>
          </a:p>
        </p:txBody>
      </p:sp>
      <p:sp>
        <p:nvSpPr>
          <p:cNvPr id="4" name="Slide Number Placeholder 3"/>
          <p:cNvSpPr>
            <a:spLocks noGrp="1"/>
          </p:cNvSpPr>
          <p:nvPr>
            <p:ph type="sldNum" sz="quarter" idx="10"/>
          </p:nvPr>
        </p:nvSpPr>
        <p:spPr/>
        <p:txBody>
          <a:bodyPr/>
          <a:lstStyle/>
          <a:p>
            <a:fld id="{06CC52A7-8A2E-4672-AE54-A222E72A9366}" type="slidenum">
              <a:rPr lang="en-US" smtClean="0"/>
              <a:t>5</a:t>
            </a:fld>
            <a:endParaRPr lang="en-US"/>
          </a:p>
        </p:txBody>
      </p:sp>
    </p:spTree>
    <p:extLst>
      <p:ext uri="{BB962C8B-B14F-4D97-AF65-F5344CB8AC3E}">
        <p14:creationId xmlns:p14="http://schemas.microsoft.com/office/powerpoint/2010/main" val="1753045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Theoretical Background for EIPP</a:t>
            </a:r>
          </a:p>
          <a:p>
            <a:endParaRPr lang="en-US" b="0" u="none" dirty="0"/>
          </a:p>
          <a:p>
            <a:pPr marL="171450" indent="-171450">
              <a:buFont typeface="Arial"/>
              <a:buChar char="•"/>
            </a:pPr>
            <a:r>
              <a:rPr lang="en-US" b="0" u="sng" dirty="0"/>
              <a:t>Life Course Model:</a:t>
            </a:r>
            <a:r>
              <a:rPr lang="en-US" b="0" u="none" dirty="0"/>
              <a:t> describes</a:t>
            </a:r>
            <a:r>
              <a:rPr lang="en-US" b="0" u="none" baseline="0" dirty="0"/>
              <a:t> </a:t>
            </a:r>
            <a:r>
              <a:rPr lang="en-US" b="0" u="none" dirty="0"/>
              <a:t>critical or sensitive periods of development, describes how exposure to risk and protective factors over</a:t>
            </a:r>
            <a:r>
              <a:rPr lang="en-US" b="0" u="none" baseline="0" dirty="0"/>
              <a:t> the lifespan </a:t>
            </a:r>
            <a:r>
              <a:rPr lang="en-US" b="0" u="none" dirty="0"/>
              <a:t>can have significant</a:t>
            </a:r>
            <a:r>
              <a:rPr lang="en-US" b="0" u="none" baseline="0" dirty="0"/>
              <a:t> and possibly cumulative effects on health and well-being</a:t>
            </a:r>
            <a:r>
              <a:rPr lang="en-US" b="0" u="none" dirty="0"/>
              <a:t> </a:t>
            </a:r>
          </a:p>
          <a:p>
            <a:pPr marL="171450" indent="-171450">
              <a:buFont typeface="Arial"/>
              <a:buChar char="•"/>
            </a:pPr>
            <a:r>
              <a:rPr lang="en-US" b="0" u="sng" dirty="0"/>
              <a:t>Social Determinants of Health</a:t>
            </a:r>
            <a:r>
              <a:rPr lang="en-US" b="0" u="none" baseline="0" dirty="0"/>
              <a:t> &amp; </a:t>
            </a:r>
            <a:r>
              <a:rPr lang="en-US" b="0" u="sng" dirty="0"/>
              <a:t>Health Equity Model</a:t>
            </a:r>
            <a:r>
              <a:rPr lang="en-US" b="0" u="none" dirty="0"/>
              <a:t>: recognize the impact</a:t>
            </a:r>
            <a:r>
              <a:rPr lang="en-US" b="0" u="none" baseline="0" dirty="0"/>
              <a:t> </a:t>
            </a:r>
            <a:r>
              <a:rPr lang="en-US" b="0" u="none" dirty="0"/>
              <a:t>social factors (e.g. housing,</a:t>
            </a:r>
            <a:r>
              <a:rPr lang="en-US" b="0" u="none" baseline="0" dirty="0"/>
              <a:t> education, race, gender, etc.) on health outcomes; equity is achieved when all individuals have an equal opportunity to achieve health despite their socioeconomic status and/or social exposures</a:t>
            </a:r>
            <a:endParaRPr lang="en-US" b="0" u="none" dirty="0"/>
          </a:p>
          <a:p>
            <a:pPr marL="171450" indent="-171450">
              <a:buFont typeface="Arial"/>
              <a:buChar char="•"/>
            </a:pPr>
            <a:r>
              <a:rPr lang="en-US" b="0" u="sng" dirty="0"/>
              <a:t>Trauma-Informed Systems of Care</a:t>
            </a:r>
            <a:r>
              <a:rPr lang="en-US" b="0" u="none" dirty="0"/>
              <a:t>, </a:t>
            </a:r>
            <a:r>
              <a:rPr lang="en-US" b="0" u="sng" dirty="0"/>
              <a:t>Strength-Based Practice</a:t>
            </a:r>
            <a:r>
              <a:rPr lang="en-US" b="0" u="none" dirty="0"/>
              <a:t> &amp; </a:t>
            </a:r>
            <a:r>
              <a:rPr lang="en-US" b="0" u="sng" dirty="0"/>
              <a:t>Family-Centered Care</a:t>
            </a:r>
            <a:r>
              <a:rPr lang="en-US" b="0" u="none" dirty="0"/>
              <a:t>: recognize the strengths</a:t>
            </a:r>
            <a:r>
              <a:rPr lang="en-US" b="0" u="none" baseline="0" dirty="0"/>
              <a:t> and experiences of families as well as the unique context of each family; respond appropriately to symptoms of trauma; create a respectful relationship and safe space when working with families </a:t>
            </a:r>
            <a:endParaRPr lang="en-US" b="0" u="none" dirty="0"/>
          </a:p>
          <a:p>
            <a:pPr marL="171450" indent="-171450">
              <a:buFont typeface="Arial"/>
              <a:buChar char="•"/>
            </a:pPr>
            <a:r>
              <a:rPr lang="en-US" b="0" u="sng" dirty="0"/>
              <a:t>Attachment theories:</a:t>
            </a:r>
            <a:r>
              <a:rPr lang="en-US" b="0" u="none" dirty="0"/>
              <a:t> highlight the role of the parent-child relationship </a:t>
            </a:r>
          </a:p>
          <a:p>
            <a:pPr marL="171450" indent="-171450">
              <a:buFont typeface="Arial"/>
              <a:buChar char="•"/>
            </a:pPr>
            <a:r>
              <a:rPr lang="en-US" b="0" u="sng" dirty="0"/>
              <a:t>Dyadic System of Care</a:t>
            </a:r>
            <a:r>
              <a:rPr lang="en-US" b="0" u="none" dirty="0"/>
              <a:t>: focus on the parent-child</a:t>
            </a:r>
            <a:r>
              <a:rPr lang="en-US" b="0" u="none" baseline="0" dirty="0"/>
              <a:t> </a:t>
            </a:r>
            <a:r>
              <a:rPr lang="en-US" b="0" u="none" dirty="0"/>
              <a:t>dyad in all areas of service</a:t>
            </a:r>
          </a:p>
          <a:p>
            <a:endParaRPr lang="en-US" b="0" u="none"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dirty="0"/>
              <a:t>Three Primary Concepts of EIPP</a:t>
            </a:r>
            <a:endParaRPr lang="en-US" b="0" u="none" dirty="0"/>
          </a:p>
          <a:p>
            <a:r>
              <a:rPr lang="en-US" b="0" u="none" dirty="0"/>
              <a:t>EIPP is informed by multiple theories and based on research that guides the program to focus on three</a:t>
            </a:r>
            <a:r>
              <a:rPr lang="en-US" b="0" u="none" baseline="0" dirty="0"/>
              <a:t> primary concepts. </a:t>
            </a:r>
          </a:p>
          <a:p>
            <a:endParaRPr lang="en-US" b="0" u="none" dirty="0"/>
          </a:p>
          <a:p>
            <a:pPr marL="228600" indent="-228600">
              <a:buAutoNum type="arabicPeriod"/>
            </a:pPr>
            <a:r>
              <a:rPr lang="en-US" b="0" u="none" dirty="0"/>
              <a:t>Research supporting focus on the perinatal period</a:t>
            </a:r>
          </a:p>
          <a:p>
            <a:pPr marL="228600" indent="-228600">
              <a:buFont typeface="Arial"/>
              <a:buChar char="•"/>
            </a:pPr>
            <a:r>
              <a:rPr lang="en-US" b="0" u="none" dirty="0"/>
              <a:t>perinatal period crucial to health outcomes in child</a:t>
            </a:r>
            <a:r>
              <a:rPr lang="en-US" b="0" u="none" baseline="0" dirty="0"/>
              <a:t> </a:t>
            </a:r>
            <a:r>
              <a:rPr lang="en-US" b="0" u="none" dirty="0"/>
              <a:t>and adulthood</a:t>
            </a:r>
          </a:p>
          <a:p>
            <a:pPr marL="228600" indent="-228600">
              <a:buFont typeface="Arial"/>
              <a:buChar char="•"/>
            </a:pPr>
            <a:r>
              <a:rPr lang="en-US" b="0" u="none" dirty="0"/>
              <a:t>Interventions focused on biological, psychological, and social factors during the perinatal period can impact later health and have a generational influence</a:t>
            </a:r>
          </a:p>
          <a:p>
            <a:pPr marL="0" indent="0">
              <a:buFont typeface="Arial"/>
              <a:buNone/>
            </a:pPr>
            <a:endParaRPr lang="en-US" b="0" u="none" dirty="0"/>
          </a:p>
          <a:p>
            <a:pPr marL="0" indent="0">
              <a:buFont typeface="Arial"/>
              <a:buNone/>
            </a:pPr>
            <a:r>
              <a:rPr lang="en-US" b="0" u="none" dirty="0"/>
              <a:t>2. Research offers</a:t>
            </a:r>
            <a:r>
              <a:rPr lang="en-US" b="0" u="none" baseline="0" dirty="0"/>
              <a:t> the following results and rationale for p</a:t>
            </a:r>
            <a:r>
              <a:rPr lang="en-US" b="0" u="none" dirty="0"/>
              <a:t>rioritizing high need families</a:t>
            </a:r>
          </a:p>
          <a:p>
            <a:pPr marL="228600" indent="-228600">
              <a:buFont typeface="Arial"/>
              <a:buChar char="•"/>
            </a:pPr>
            <a:r>
              <a:rPr lang="en-US" b="0" u="none" dirty="0"/>
              <a:t>Socio-economic, health, and racial inequities associated with increased exposure to adverse childhood experiences and toxic</a:t>
            </a:r>
            <a:r>
              <a:rPr lang="en-US" b="0" u="none" baseline="0" dirty="0"/>
              <a:t> </a:t>
            </a:r>
            <a:r>
              <a:rPr lang="en-US" b="0" u="none" dirty="0"/>
              <a:t>stress in early childhood</a:t>
            </a:r>
          </a:p>
          <a:p>
            <a:pPr marL="228600" indent="-228600">
              <a:buFont typeface="Arial"/>
              <a:buChar char="•"/>
            </a:pPr>
            <a:r>
              <a:rPr lang="en-US" b="0" u="none" dirty="0"/>
              <a:t>Adverse childhood experiences (e.g. domestic abuse,</a:t>
            </a:r>
            <a:r>
              <a:rPr lang="en-US" b="0" u="none" baseline="0" dirty="0"/>
              <a:t> </a:t>
            </a:r>
            <a:r>
              <a:rPr lang="en-US" b="0" u="none" dirty="0"/>
              <a:t>exposure to trauma, and household dysfunction) have long-lasting implications for caregivers and children</a:t>
            </a:r>
          </a:p>
          <a:p>
            <a:pPr marL="228600" indent="-228600">
              <a:buFont typeface="Arial"/>
              <a:buChar char="•"/>
            </a:pPr>
            <a:r>
              <a:rPr lang="en-US" b="0" u="none" dirty="0"/>
              <a:t>Toxic stress is an immediate byproduct of adverse childhood experiences </a:t>
            </a:r>
          </a:p>
          <a:p>
            <a:pPr marL="228600" indent="-228600">
              <a:buFont typeface="Arial"/>
              <a:buChar char="•"/>
            </a:pPr>
            <a:r>
              <a:rPr lang="en-US" b="0" u="none" dirty="0"/>
              <a:t>Adverse childhood experiences and toxic stress more likely among families living in poverty,</a:t>
            </a:r>
            <a:r>
              <a:rPr lang="en-US" b="0" u="none" baseline="0" dirty="0"/>
              <a:t> </a:t>
            </a:r>
            <a:r>
              <a:rPr lang="en-US" b="0" u="none" dirty="0"/>
              <a:t>socio-economically insecure, or experiencing racial and cultural discrimination</a:t>
            </a:r>
          </a:p>
          <a:p>
            <a:pPr marL="228600" indent="-228600">
              <a:buFont typeface="Arial"/>
              <a:buChar char="•"/>
            </a:pPr>
            <a:r>
              <a:rPr lang="en-US" b="0" u="none" dirty="0"/>
              <a:t>Acces</a:t>
            </a:r>
            <a:r>
              <a:rPr lang="en-US" b="0" u="none" baseline="0" dirty="0"/>
              <a:t>s to </a:t>
            </a:r>
            <a:r>
              <a:rPr lang="en-US" b="0" u="none" dirty="0"/>
              <a:t>racially and culturally competent</a:t>
            </a:r>
            <a:r>
              <a:rPr lang="en-US" b="0" u="none" baseline="0" dirty="0"/>
              <a:t> </a:t>
            </a:r>
            <a:r>
              <a:rPr lang="en-US" b="0" u="none" dirty="0"/>
              <a:t>services for high need families can help prevent adverse childhood events, toxic stress, and</a:t>
            </a:r>
            <a:r>
              <a:rPr lang="en-US" b="0" u="none" baseline="0" dirty="0"/>
              <a:t> </a:t>
            </a:r>
            <a:r>
              <a:rPr lang="en-US" b="0" u="none" dirty="0"/>
              <a:t>improve health</a:t>
            </a:r>
          </a:p>
          <a:p>
            <a:endParaRPr lang="en-US" b="0" u="none" dirty="0"/>
          </a:p>
          <a:p>
            <a:r>
              <a:rPr lang="en-US" b="0" u="none" dirty="0"/>
              <a:t>3.</a:t>
            </a:r>
            <a:r>
              <a:rPr lang="en-US" b="0" u="none" baseline="0" dirty="0"/>
              <a:t> Strategies found to promote and protect </a:t>
            </a:r>
            <a:r>
              <a:rPr lang="en-US" b="0" u="none" dirty="0"/>
              <a:t>parent-child relationships</a:t>
            </a:r>
          </a:p>
          <a:p>
            <a:pPr marL="171450" indent="-171450">
              <a:buFont typeface="Arial"/>
              <a:buChar char="•"/>
            </a:pPr>
            <a:r>
              <a:rPr lang="en-US" b="0" u="none" dirty="0"/>
              <a:t>Improve parental responsiveness to child cues in the perinatal period</a:t>
            </a:r>
          </a:p>
          <a:p>
            <a:pPr marL="171450" indent="-171450">
              <a:buFont typeface="Arial"/>
              <a:buChar char="•"/>
            </a:pPr>
            <a:r>
              <a:rPr lang="en-US" b="0" u="none" dirty="0"/>
              <a:t>Reduce</a:t>
            </a:r>
            <a:r>
              <a:rPr lang="en-US" b="0" u="none" baseline="0" dirty="0"/>
              <a:t> experiences </a:t>
            </a:r>
            <a:r>
              <a:rPr lang="en-US" b="0" u="none" dirty="0"/>
              <a:t>that threaten the sense of security between</a:t>
            </a:r>
            <a:r>
              <a:rPr lang="en-US" b="0" u="none" baseline="0" dirty="0"/>
              <a:t> </a:t>
            </a:r>
            <a:r>
              <a:rPr lang="en-US" b="0" u="none" dirty="0"/>
              <a:t>children and their parents</a:t>
            </a:r>
          </a:p>
          <a:p>
            <a:pPr marL="171450" indent="-171450">
              <a:buFont typeface="Arial"/>
              <a:buChar char="•"/>
            </a:pPr>
            <a:r>
              <a:rPr lang="en-US" b="0" u="none" dirty="0"/>
              <a:t>Addressing resource needs of parents</a:t>
            </a:r>
          </a:p>
          <a:p>
            <a:pPr marL="0" indent="0">
              <a:buFont typeface="Arial"/>
              <a:buNone/>
            </a:pPr>
            <a:endParaRPr lang="en-US" b="1" u="sng" dirty="0"/>
          </a:p>
          <a:p>
            <a:r>
              <a:rPr lang="en-US" b="1" u="sng" dirty="0"/>
              <a:t>Ask the Audience</a:t>
            </a:r>
          </a:p>
          <a:p>
            <a:r>
              <a:rPr lang="en-US" b="0" u="none" dirty="0"/>
              <a:t>Would you describe this intervention as primary,</a:t>
            </a:r>
            <a:r>
              <a:rPr lang="en-US" b="0" u="none" baseline="0" dirty="0"/>
              <a:t> secondary, or tertiary prevention? Why? </a:t>
            </a:r>
          </a:p>
          <a:p>
            <a:r>
              <a:rPr lang="en-US" b="0" u="none" baseline="0" dirty="0"/>
              <a:t>(Answer: This program is unique in that could be considered </a:t>
            </a:r>
            <a:r>
              <a:rPr lang="en-US" b="0" u="none" dirty="0"/>
              <a:t>primary,</a:t>
            </a:r>
            <a:r>
              <a:rPr lang="en-US" b="0" u="none" baseline="0" dirty="0"/>
              <a:t> secondary, or tertiary prevention depending upon the conditions and diagnoses of the family members upon entry into the program and the focus of the work with the family.) </a:t>
            </a:r>
          </a:p>
          <a:p>
            <a:endParaRPr lang="en-US" b="0" u="none" baseline="0" dirty="0"/>
          </a:p>
          <a:p>
            <a:r>
              <a:rPr lang="en-US" b="0" u="none" baseline="0" dirty="0"/>
              <a:t>What social-ecological level(s) does EIPP target? </a:t>
            </a:r>
          </a:p>
          <a:p>
            <a:r>
              <a:rPr lang="en-US" b="0" u="none" baseline="0" dirty="0"/>
              <a:t>(Answer: The program primarily targets the individual and interpersonal levels. However, the collaboration and coordination between EIPP and Early Intervention services could be considered an aspect of the program which targets the organizational level. Additionally, some of the activities done with mothers/parents are conducted in groups (e.g. accompanying a group of mothers and children to events at the public library using public transportation). To the extent that these activities build relationships between families and provide peer modeling, this could be considered community-level; although, this is not the primary focus of the intervention.) </a:t>
            </a:r>
          </a:p>
          <a:p>
            <a:endParaRPr lang="en-US" b="0" u="none" baseline="0" dirty="0"/>
          </a:p>
          <a:p>
            <a:r>
              <a:rPr lang="en-US" b="0" u="none" baseline="0" dirty="0"/>
              <a:t>Per Rose’s paradigm, is this a high-risk prevention strategy or a population prevention strategy? Please provide a rationale for your choice.</a:t>
            </a:r>
          </a:p>
          <a:p>
            <a:r>
              <a:rPr lang="en-US" b="0" u="none" baseline="0" dirty="0"/>
              <a:t>(Answer: EIPP is a high-risk prevention strategy.) </a:t>
            </a:r>
          </a:p>
          <a:p>
            <a:r>
              <a:rPr lang="en-US" b="0" u="none" baseline="0" dirty="0"/>
              <a:t>Follow-up questions: How could this program be converted into a population prevention strategy? How do you think this change would impact the effectiveness of the program?</a:t>
            </a:r>
          </a:p>
          <a:p>
            <a:endParaRPr lang="en-US" b="0" u="none" baseline="0" dirty="0"/>
          </a:p>
          <a:p>
            <a:r>
              <a:rPr lang="en-US" dirty="0"/>
              <a:t>Source: Content provided by Beth </a:t>
            </a:r>
            <a:r>
              <a:rPr lang="en-US" dirty="0" err="1"/>
              <a:t>Buxon</a:t>
            </a:r>
            <a:r>
              <a:rPr lang="en-US" dirty="0"/>
              <a:t>, Program Director, Maternal Health Initiatives. Massachusetts Department of Public Health, 2018</a:t>
            </a:r>
            <a:endParaRPr lang="en-US" b="0" u="none" dirty="0"/>
          </a:p>
        </p:txBody>
      </p:sp>
      <p:sp>
        <p:nvSpPr>
          <p:cNvPr id="4" name="Slide Number Placeholder 3"/>
          <p:cNvSpPr>
            <a:spLocks noGrp="1"/>
          </p:cNvSpPr>
          <p:nvPr>
            <p:ph type="sldNum" sz="quarter" idx="10"/>
          </p:nvPr>
        </p:nvSpPr>
        <p:spPr/>
        <p:txBody>
          <a:bodyPr/>
          <a:lstStyle/>
          <a:p>
            <a:fld id="{98B27444-74AC-0545-93BA-F3EA1035F8EC}" type="slidenum">
              <a:rPr lang="en-US" smtClean="0"/>
              <a:t>36</a:t>
            </a:fld>
            <a:endParaRPr lang="en-US"/>
          </a:p>
        </p:txBody>
      </p:sp>
    </p:spTree>
    <p:extLst>
      <p:ext uri="{BB962C8B-B14F-4D97-AF65-F5344CB8AC3E}">
        <p14:creationId xmlns:p14="http://schemas.microsoft.com/office/powerpoint/2010/main" val="3913935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 Content provided by Beth </a:t>
            </a:r>
            <a:r>
              <a:rPr lang="en-US" dirty="0" err="1"/>
              <a:t>Buxon</a:t>
            </a:r>
            <a:r>
              <a:rPr lang="en-US" dirty="0"/>
              <a:t>, Program Director, Maternal Health Initiatives. Massachusetts Department of Public Health, 2018</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8B27444-74AC-0545-93BA-F3EA1035F8EC}" type="slidenum">
              <a:rPr lang="en-US" smtClean="0"/>
              <a:t>37</a:t>
            </a:fld>
            <a:endParaRPr lang="en-US"/>
          </a:p>
        </p:txBody>
      </p:sp>
    </p:spTree>
    <p:extLst>
      <p:ext uri="{BB962C8B-B14F-4D97-AF65-F5344CB8AC3E}">
        <p14:creationId xmlns:p14="http://schemas.microsoft.com/office/powerpoint/2010/main" val="2960639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Prevention and Access to Care and Treatment is a program at the Justice Resource Institute in Boston,</a:t>
            </a:r>
            <a:r>
              <a:rPr lang="en-US" baseline="0" dirty="0"/>
              <a:t> MA,</a:t>
            </a:r>
          </a:p>
          <a:p>
            <a:endParaRPr lang="en-US" dirty="0"/>
          </a:p>
          <a:p>
            <a:r>
              <a:rPr lang="en-US" b="1" u="sng" dirty="0"/>
              <a:t>What are the goals and objectives of PACT? </a:t>
            </a:r>
          </a:p>
          <a:p>
            <a:pPr marL="171450" indent="-171450">
              <a:buFont typeface="Arial"/>
              <a:buChar char="•"/>
            </a:pPr>
            <a:r>
              <a:rPr lang="en-US" dirty="0"/>
              <a:t>improve health outcomes for people</a:t>
            </a:r>
            <a:r>
              <a:rPr lang="en-US" baseline="0" dirty="0"/>
              <a:t> living with HIV or AIDS (PLWHA) through home-based care delivered by </a:t>
            </a:r>
            <a:r>
              <a:rPr lang="en-US" dirty="0"/>
              <a:t>community health workers (CHWs)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re-engage </a:t>
            </a:r>
            <a:r>
              <a:rPr lang="en-US" baseline="0" dirty="0"/>
              <a:t>PLWHA</a:t>
            </a:r>
            <a:r>
              <a:rPr lang="en-US" dirty="0"/>
              <a:t> into treatment</a:t>
            </a:r>
          </a:p>
          <a:p>
            <a:pPr marL="171450" indent="-171450">
              <a:buFont typeface="Arial"/>
              <a:buChar char="•"/>
            </a:pPr>
            <a:r>
              <a:rPr lang="en-US" dirty="0"/>
              <a:t>achieve undetectable viral load</a:t>
            </a:r>
          </a:p>
          <a:p>
            <a:pPr marL="171450" indent="-171450">
              <a:buFont typeface="Arial"/>
              <a:buChar char="•"/>
            </a:pPr>
            <a:r>
              <a:rPr lang="en-US" dirty="0"/>
              <a:t>decrease hospitalizations, increase use of primary care, lower total cost of care</a:t>
            </a:r>
          </a:p>
          <a:p>
            <a:pPr marL="171450" indent="-171450">
              <a:buFont typeface="Arial"/>
              <a:buChar char="•"/>
            </a:pPr>
            <a:r>
              <a:rPr lang="en-US" dirty="0"/>
              <a:t>provide professional development for CHWs: staff who may not have as many traditional career options available </a:t>
            </a:r>
          </a:p>
          <a:p>
            <a:pPr marL="171450" indent="-171450">
              <a:buFontTx/>
              <a:buChar cha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a:t>Who is eligible to participate?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Individuals with a diagnosis</a:t>
            </a:r>
            <a:r>
              <a:rPr lang="en-US" baseline="0" dirty="0"/>
              <a:t> of</a:t>
            </a:r>
            <a:r>
              <a:rPr lang="en-US" dirty="0"/>
              <a:t> HIV/AIDS</a:t>
            </a:r>
          </a:p>
          <a:p>
            <a:pPr marL="171450" indent="-171450">
              <a:buFont typeface="Arial"/>
              <a:buChar char="•"/>
            </a:pPr>
            <a:r>
              <a:rPr lang="en-US" dirty="0"/>
              <a:t>individuals living and receiving care for HIV/AIDS in the catchment area (Boston area)</a:t>
            </a:r>
          </a:p>
          <a:p>
            <a:pPr marL="171450" indent="-171450">
              <a:buFont typeface="Arial"/>
              <a:buChar char="•"/>
            </a:pPr>
            <a:r>
              <a:rPr lang="en-US" dirty="0"/>
              <a:t>Individuals who have documented challenges with treatment adherence</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a:t>**generally referred by medical provider to PACT Program Manager</a:t>
            </a:r>
          </a:p>
          <a:p>
            <a:pPr marL="0" indent="0">
              <a:buFontTx/>
              <a:buNone/>
            </a:pPr>
            <a:endParaRPr lang="en-US" b="1" u="sng" dirty="0"/>
          </a:p>
          <a:p>
            <a:pPr marL="0" indent="0">
              <a:buFontTx/>
              <a:buNone/>
            </a:pPr>
            <a:r>
              <a:rPr lang="en-US" b="1" u="sng" dirty="0"/>
              <a:t>Who makes up the</a:t>
            </a:r>
            <a:r>
              <a:rPr lang="en-US" b="1" u="sng" baseline="0" dirty="0"/>
              <a:t> PACT</a:t>
            </a:r>
            <a:r>
              <a:rPr lang="en-US" b="1" u="sng" dirty="0"/>
              <a:t> core team of staff? </a:t>
            </a:r>
          </a:p>
          <a:p>
            <a:pPr marL="0" indent="0">
              <a:buFontTx/>
              <a:buNone/>
            </a:pPr>
            <a:r>
              <a:rPr lang="en-US" b="0" u="none" dirty="0"/>
              <a:t>PACT is delivered by a multidisciplinary team.</a:t>
            </a:r>
          </a:p>
          <a:p>
            <a:pPr marL="0" indent="0">
              <a:buFontTx/>
              <a:buNone/>
            </a:pPr>
            <a:endParaRPr lang="en-US" b="1" u="sng"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u="none" dirty="0"/>
              <a:t>CHWs: </a:t>
            </a:r>
            <a:r>
              <a:rPr lang="en-US" dirty="0"/>
              <a:t>see clients weekly in their homes</a:t>
            </a:r>
            <a:r>
              <a:rPr lang="en-US" baseline="0" dirty="0"/>
              <a:t> and</a:t>
            </a:r>
            <a:r>
              <a:rPr lang="en-US" dirty="0"/>
              <a:t> accompany to medical appointments</a:t>
            </a:r>
            <a:endParaRPr lang="en-US" b="0" u="none" dirty="0"/>
          </a:p>
          <a:p>
            <a:pPr marL="171450" indent="-171450">
              <a:buFont typeface="Arial"/>
              <a:buChar char="•"/>
            </a:pPr>
            <a:r>
              <a:rPr lang="en-US" b="0" u="none" dirty="0"/>
              <a:t>Social</a:t>
            </a:r>
            <a:r>
              <a:rPr lang="en-US" b="0" u="none" baseline="0" dirty="0"/>
              <a:t> Worker/Program Manager: </a:t>
            </a:r>
            <a:r>
              <a:rPr lang="en-US" dirty="0"/>
              <a:t>supervises team of CHWs, complete intakes, maintains relationships with clinics to facilitate referrals</a:t>
            </a:r>
            <a:endParaRPr lang="en-US" b="0" u="none" baseline="0" dirty="0"/>
          </a:p>
          <a:p>
            <a:pPr marL="171450" indent="-171450">
              <a:buFont typeface="Arial"/>
              <a:buChar char="•"/>
            </a:pPr>
            <a:r>
              <a:rPr lang="en-US" b="0" u="none" baseline="0" dirty="0"/>
              <a:t>Director: oversees all program staff and activities; the Director is a PHSW with an MPH/MSW</a:t>
            </a:r>
            <a:endParaRPr lang="en-US" b="0" u="none" dirty="0"/>
          </a:p>
          <a:p>
            <a:endParaRPr lang="en-US" dirty="0"/>
          </a:p>
          <a:p>
            <a:pPr marL="0" indent="0">
              <a:buFontTx/>
              <a:buNone/>
            </a:pPr>
            <a:r>
              <a:rPr lang="en-US" sz="1200" b="1" u="sng" dirty="0"/>
              <a:t>What is the structure of the PACT program? </a:t>
            </a:r>
          </a:p>
          <a:p>
            <a:pPr marL="171450" indent="-171450">
              <a:buFont typeface="Wingdings" charset="2"/>
              <a:buChar char="Ø"/>
            </a:pPr>
            <a:r>
              <a:rPr lang="en-US" sz="1200" dirty="0"/>
              <a:t>Program participants are referred by provider (physician, nurse, social worker, case manager, etc.) to Program Manager</a:t>
            </a:r>
          </a:p>
          <a:p>
            <a:pPr marL="171450" marR="0"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t>Program Manager</a:t>
            </a:r>
            <a:r>
              <a:rPr lang="en-US" sz="1200" baseline="0" dirty="0"/>
              <a:t> </a:t>
            </a:r>
            <a:r>
              <a:rPr lang="en-US" sz="1200" dirty="0"/>
              <a:t>attends next medical appointment to meet the participant and talk with the provider about the history of care/treatment</a:t>
            </a:r>
          </a:p>
          <a:p>
            <a:pPr marL="171450" marR="0"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t>Program Manager</a:t>
            </a:r>
            <a:r>
              <a:rPr lang="en-US" sz="1200" baseline="0" dirty="0"/>
              <a:t> </a:t>
            </a:r>
            <a:r>
              <a:rPr lang="en-US" sz="1200" dirty="0"/>
              <a:t>meets participant at home with CHW to complete intake</a:t>
            </a:r>
          </a:p>
          <a:p>
            <a:pPr marL="171450" marR="0"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t>CHW begins weekly home visits and medical appointment accompaniment</a:t>
            </a:r>
          </a:p>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t>CHW delivers health promotion curriculum designed to teach disease self management skills during home visits</a:t>
            </a:r>
          </a:p>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t>CHW completes assessment and individual care plan; begins to explore and resolve barriers to care (referrals to social service agencies, sorting out insurance/benefits issues, housing search and advocacy, other social determinants of health(SDOH) issues</a:t>
            </a:r>
          </a:p>
          <a:p>
            <a:pPr marL="1714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t>after 6-12 months, assess for program success: undetectable viral load, SDOH mostly addressed and resolved, </a:t>
            </a:r>
            <a:r>
              <a:rPr lang="en-US" sz="1200" dirty="0" err="1"/>
              <a:t>etc</a:t>
            </a:r>
            <a:endParaRPr lang="en-US" sz="1200" dirty="0"/>
          </a:p>
          <a:p>
            <a:pPr marL="628650" marR="0" lvl="2"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t>clients can stay in the program as long as they need it</a:t>
            </a:r>
          </a:p>
          <a:p>
            <a:pPr marL="628650" marR="0" lvl="2"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t>some clients have more easily resolvable issues and graduate within 6-12 months</a:t>
            </a:r>
            <a:r>
              <a:rPr lang="en-US" sz="1200" baseline="0" dirty="0"/>
              <a:t> while </a:t>
            </a:r>
            <a:r>
              <a:rPr lang="en-US" sz="1200" dirty="0"/>
              <a:t>others may have a long trauma history or substantial barriers (e.g. undocumented and few other service options) and stay in the program for years</a:t>
            </a:r>
          </a:p>
        </p:txBody>
      </p:sp>
      <p:sp>
        <p:nvSpPr>
          <p:cNvPr id="4" name="Slide Number Placeholder 3"/>
          <p:cNvSpPr>
            <a:spLocks noGrp="1"/>
          </p:cNvSpPr>
          <p:nvPr>
            <p:ph type="sldNum" sz="quarter" idx="10"/>
          </p:nvPr>
        </p:nvSpPr>
        <p:spPr/>
        <p:txBody>
          <a:bodyPr/>
          <a:lstStyle/>
          <a:p>
            <a:fld id="{98B27444-74AC-0545-93BA-F3EA1035F8EC}" type="slidenum">
              <a:rPr lang="en-US" smtClean="0"/>
              <a:t>38</a:t>
            </a:fld>
            <a:endParaRPr lang="en-US"/>
          </a:p>
        </p:txBody>
      </p:sp>
    </p:spTree>
    <p:extLst>
      <p:ext uri="{BB962C8B-B14F-4D97-AF65-F5344CB8AC3E}">
        <p14:creationId xmlns:p14="http://schemas.microsoft.com/office/powerpoint/2010/main" val="1090685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Ask the Audience</a:t>
            </a:r>
          </a:p>
          <a:p>
            <a:r>
              <a:rPr lang="en-US" b="0" u="none" dirty="0"/>
              <a:t>Would you describe this intervention as primary,</a:t>
            </a:r>
            <a:r>
              <a:rPr lang="en-US" b="0" u="none" baseline="0" dirty="0"/>
              <a:t> secondary, or tertiary prevention? Why? </a:t>
            </a:r>
          </a:p>
          <a:p>
            <a:r>
              <a:rPr lang="en-US" b="0" u="none" baseline="0" dirty="0"/>
              <a:t>(Answer: This program is unique in that could be considered </a:t>
            </a:r>
            <a:r>
              <a:rPr lang="en-US" b="0" u="none" dirty="0"/>
              <a:t>primary,</a:t>
            </a:r>
            <a:r>
              <a:rPr lang="en-US" b="0" u="none" baseline="0" dirty="0"/>
              <a:t> secondary, or tertiary prevention. </a:t>
            </a:r>
          </a:p>
          <a:p>
            <a:r>
              <a:rPr lang="en-US" b="0" u="sng" baseline="0" dirty="0"/>
              <a:t>Primary: </a:t>
            </a:r>
            <a:r>
              <a:rPr lang="en-US" b="0" u="none" baseline="0" dirty="0"/>
              <a:t>When individuals with HIV/AIDS adhere to treatment and achieve undetectable viral loads, the cannot transmit the virus. Thus, treatment of HIV/AIDS prevents the spread of the virus and new cases.</a:t>
            </a:r>
          </a:p>
          <a:p>
            <a:r>
              <a:rPr lang="en-US" b="0" u="sng" baseline="0" dirty="0"/>
              <a:t>Secondary</a:t>
            </a:r>
            <a:r>
              <a:rPr lang="en-US" b="0" u="none" baseline="0" dirty="0"/>
              <a:t>: PLWHA are at risk of secondary health conditions including opportunistic infections due to a weakened immune system and mental illness. Program participation and regular attendance at medical appointments as a result supports early detection and treatment.</a:t>
            </a:r>
          </a:p>
          <a:p>
            <a:r>
              <a:rPr lang="en-US" b="0" u="sng" baseline="0" dirty="0"/>
              <a:t>Tertiary</a:t>
            </a:r>
            <a:r>
              <a:rPr lang="en-US" b="0" u="none" baseline="0" dirty="0"/>
              <a:t>: The primary goal of the program is treatment adherence which slows the progression of the condition and helps to prevent associated poor health outcomes. </a:t>
            </a:r>
          </a:p>
          <a:p>
            <a:endParaRPr lang="en-US" b="0" u="sng" baseline="0" dirty="0"/>
          </a:p>
          <a:p>
            <a:r>
              <a:rPr lang="en-US" b="0" u="none" baseline="0" dirty="0"/>
              <a:t>What social-ecological level(s) does PACT target? </a:t>
            </a:r>
          </a:p>
          <a:p>
            <a:r>
              <a:rPr lang="en-US" b="0" u="none" baseline="0" dirty="0"/>
              <a:t>(Answer: The program primarily targets the individual and interpersonal levels. The program focuses on PLWHA, and also supports the patient/provider relationship through medical appointment accompaniment and support of provider treatment). </a:t>
            </a:r>
          </a:p>
          <a:p>
            <a:endParaRPr lang="en-US" b="0" u="none" baseline="0" dirty="0"/>
          </a:p>
          <a:p>
            <a:r>
              <a:rPr lang="en-US" b="0" u="none" baseline="0" dirty="0"/>
              <a:t>Per Rose’s paradigm, is this a high-risk prevention strategy or a population prevention strategy? Please provide a rationale for your choice.</a:t>
            </a:r>
          </a:p>
          <a:p>
            <a:r>
              <a:rPr lang="en-US" b="0" u="none" baseline="0" dirty="0"/>
              <a:t>(Answer: PACT is a high-risk prevention strategy.) </a:t>
            </a:r>
          </a:p>
          <a:p>
            <a:r>
              <a:rPr lang="en-US" b="0" u="none" baseline="0" dirty="0"/>
              <a:t>Follow-up questions: How could this program be converted into a population prevention strategy? How do you think this change would impact the effectiveness of the program?</a:t>
            </a:r>
            <a:endParaRPr lang="en-US" b="0" u="none" dirty="0"/>
          </a:p>
        </p:txBody>
      </p:sp>
      <p:sp>
        <p:nvSpPr>
          <p:cNvPr id="4" name="Slide Number Placeholder 3"/>
          <p:cNvSpPr>
            <a:spLocks noGrp="1"/>
          </p:cNvSpPr>
          <p:nvPr>
            <p:ph type="sldNum" sz="quarter" idx="10"/>
          </p:nvPr>
        </p:nvSpPr>
        <p:spPr/>
        <p:txBody>
          <a:bodyPr/>
          <a:lstStyle/>
          <a:p>
            <a:fld id="{98B27444-74AC-0545-93BA-F3EA1035F8EC}" type="slidenum">
              <a:rPr lang="en-US" smtClean="0"/>
              <a:t>39</a:t>
            </a:fld>
            <a:endParaRPr lang="en-US"/>
          </a:p>
        </p:txBody>
      </p:sp>
    </p:spTree>
    <p:extLst>
      <p:ext uri="{BB962C8B-B14F-4D97-AF65-F5344CB8AC3E}">
        <p14:creationId xmlns:p14="http://schemas.microsoft.com/office/powerpoint/2010/main" val="886468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A00F81F-3C4E-45BF-A650-3B641824C061}"/>
              </a:ext>
            </a:extLst>
          </p:cNvPr>
          <p:cNvSpPr>
            <a:spLocks noGrp="1"/>
          </p:cNvSpPr>
          <p:nvPr>
            <p:ph type="body" idx="1"/>
          </p:nvPr>
        </p:nvSpPr>
        <p:spPr/>
        <p:txBody>
          <a:bodyPr/>
          <a:lstStyle/>
          <a:p>
            <a:r>
              <a:rPr lang="en-US" dirty="0"/>
              <a:t>Education: Currently there is little prevention education in SW Education –See Health in all Social Work Programs Study (Ruth, et al, 2017) indicating that less than half of all MSW programs and fewer than a quarter of all BSW include any content on population or public health approaches.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44</a:t>
            </a:fld>
            <a:endParaRPr lang="en-US"/>
          </a:p>
        </p:txBody>
      </p:sp>
    </p:spTree>
    <p:extLst>
      <p:ext uri="{BB962C8B-B14F-4D97-AF65-F5344CB8AC3E}">
        <p14:creationId xmlns:p14="http://schemas.microsoft.com/office/powerpoint/2010/main" val="1236219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45</a:t>
            </a:fld>
            <a:endParaRPr lang="en-US"/>
          </a:p>
        </p:txBody>
      </p:sp>
    </p:spTree>
    <p:extLst>
      <p:ext uri="{BB962C8B-B14F-4D97-AF65-F5344CB8AC3E}">
        <p14:creationId xmlns:p14="http://schemas.microsoft.com/office/powerpoint/2010/main" val="2358890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66D3BE1-92A8-4894-B008-019AC85589F2}"/>
              </a:ext>
            </a:extLst>
          </p:cNvPr>
          <p:cNvSpPr>
            <a:spLocks noGrp="1"/>
          </p:cNvSpPr>
          <p:nvPr>
            <p:ph type="body" idx="1"/>
          </p:nvPr>
        </p:nvSpPr>
        <p:spPr/>
        <p:txBody>
          <a:bodyPr/>
          <a:lstStyle/>
          <a:p>
            <a:r>
              <a:rPr lang="en-US" b="0" u="none" dirty="0"/>
              <a:t>In</a:t>
            </a:r>
            <a:r>
              <a:rPr lang="en-US" b="0" u="none" baseline="0" dirty="0"/>
              <a:t> addition to the social justice argument, there are additional reasons to prevent negative social and health outcomes. </a:t>
            </a:r>
          </a:p>
          <a:p>
            <a:endParaRPr lang="en-US" b="0" u="none" dirty="0"/>
          </a:p>
          <a:p>
            <a:r>
              <a:rPr lang="en-US" b="1" u="sng" dirty="0"/>
              <a:t>More on the Rationale for</a:t>
            </a:r>
            <a:r>
              <a:rPr lang="en-US" b="1" u="sng" baseline="0" dirty="0"/>
              <a:t> Prevention</a:t>
            </a:r>
          </a:p>
          <a:p>
            <a:pPr marL="171450" indent="-171450">
              <a:buFont typeface="Arial"/>
              <a:buChar char="•"/>
            </a:pPr>
            <a:r>
              <a:rPr lang="en-US" b="0" u="none" baseline="0" dirty="0"/>
              <a:t>Some outcomes, like school dropout, may lead to other negative outcomes such as juvenile delinquency and low-earning potential. Hence, preventing school dropout may also prevent other downstream negative consequences. </a:t>
            </a:r>
          </a:p>
          <a:p>
            <a:pPr marL="171450" indent="-171450">
              <a:buFont typeface="Arial"/>
              <a:buChar char="•"/>
            </a:pPr>
            <a:r>
              <a:rPr lang="en-US" b="0" u="none" baseline="0" dirty="0"/>
              <a:t>Smoking cessation among pregnant women is a treatment effort that will improve the mother’s health. However, eliminating in utero exposure to cigarettes improves pregnancy outcomes and ultimately will reduce the child’s exposure to secondhand smoke after birth. Similarly, an alternative high school program to ensure that teen mother’s graduate from high school improves the mother’s earning potential and education which will benefit the child as well. </a:t>
            </a:r>
            <a:endParaRPr lang="en-US" b="0" u="none" dirty="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02835F3-C97B-4D7F-8FF4-700036025FFA}"/>
              </a:ext>
            </a:extLst>
          </p:cNvPr>
          <p:cNvSpPr>
            <a:spLocks noGrp="1"/>
          </p:cNvSpPr>
          <p:nvPr>
            <p:ph type="body" idx="1"/>
          </p:nvPr>
        </p:nvSpPr>
        <p:spPr/>
        <p:txBody>
          <a:bodyPr/>
          <a:lstStyle/>
          <a:p>
            <a:r>
              <a:rPr lang="en-US" dirty="0"/>
              <a:t>If prevention is so great…why don’t we do more of it?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E3DDA46-5CBB-443A-AA75-268F8823EBAE}"/>
              </a:ext>
            </a:extLst>
          </p:cNvPr>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u="none" baseline="0" dirty="0"/>
              <a:t>There may be overlap between the categories of prevention. This is precisely why it makes sense to think of prevention as a continuum.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u="sng"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u="sng" baseline="0" dirty="0"/>
              <a:t>Test your Knowledge</a:t>
            </a:r>
          </a:p>
          <a:p>
            <a:pPr marL="0" marR="0" indent="0" algn="l" defTabSz="457200" rtl="0" eaLnBrk="1" fontAlgn="auto" latinLnBrk="0" hangingPunct="1">
              <a:lnSpc>
                <a:spcPct val="100000"/>
              </a:lnSpc>
              <a:spcBef>
                <a:spcPts val="0"/>
              </a:spcBef>
              <a:spcAft>
                <a:spcPts val="0"/>
              </a:spcAft>
              <a:buClrTx/>
              <a:buSzTx/>
              <a:buFontTx/>
              <a:buNone/>
              <a:tabLst/>
              <a:defRPr/>
            </a:pPr>
            <a:r>
              <a:rPr lang="en-US" b="0" u="none" baseline="0" dirty="0"/>
              <a:t>Identify the category of prevention that you think best fits the following interventions.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u="none"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u="none" baseline="0" dirty="0"/>
              <a:t>Applying fluoride paste to elementary school children to prevent cavities. (Answer: primary)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u="none" baseline="0" dirty="0"/>
              <a:t>Job training program for criminal justice offenders (Answer: tertiary)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u="none" baseline="0" dirty="0"/>
              <a:t>Newborn hearing screens. (Answer: secondary)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u="none" baseline="0" dirty="0"/>
              <a:t>Public awareness campaign to teach the public risk factors for suicide. (Answer: primary)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u="none" baseline="0" dirty="0"/>
              <a:t>GED program with childcare for teen mothers (Answer: Here you could think of this as tertiary prevention for the teen mothers and primary prevention for the children).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u="none" baseline="0" dirty="0"/>
              <a:t>Sexually transmitted disease screening program (Answer: Since the infection status of one individual influences the risk of those around him/her, diagnosing the infection early (secondary) and even treating the infection (tertiary) could be considered primary prevention for other individuals.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u="sng"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u="sng"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u="sng" baseline="0" dirty="0"/>
              <a:t>Ask the Audience</a:t>
            </a:r>
          </a:p>
          <a:p>
            <a:r>
              <a:rPr lang="en-US" dirty="0"/>
              <a:t>Let’s use the example of child abuse and discuss what primary,</a:t>
            </a:r>
            <a:r>
              <a:rPr lang="en-US" baseline="0" dirty="0"/>
              <a:t> secondary, and tertiary prevention efforts might look like at each of those stages. </a:t>
            </a:r>
          </a:p>
          <a:p>
            <a:endParaRPr lang="en-US" baseline="0" dirty="0"/>
          </a:p>
          <a:p>
            <a:r>
              <a:rPr lang="en-US" baseline="0" dirty="0"/>
              <a:t>First, thinking about the continuum of prevention and the example of child abuse, what is the goal(s) of the prevention strategy for each stage? </a:t>
            </a:r>
          </a:p>
          <a:p>
            <a:pPr marL="171450" indent="-171450">
              <a:buFont typeface="Arial"/>
              <a:buChar char="•"/>
            </a:pPr>
            <a:r>
              <a:rPr lang="en-US" baseline="0" dirty="0"/>
              <a:t>Primary </a:t>
            </a:r>
            <a:r>
              <a:rPr lang="mr-IN" baseline="0" dirty="0"/>
              <a:t>–</a:t>
            </a:r>
            <a:r>
              <a:rPr lang="en-US" baseline="0" dirty="0"/>
              <a:t> (Answer: prevent the occurrence of child abuse; promote healthy positive environments for children) </a:t>
            </a:r>
          </a:p>
          <a:p>
            <a:pPr marL="171450" indent="-171450">
              <a:buFont typeface="Arial"/>
              <a:buChar char="•"/>
            </a:pPr>
            <a:r>
              <a:rPr lang="en-US" baseline="0" dirty="0"/>
              <a:t>Secondary </a:t>
            </a:r>
            <a:r>
              <a:rPr lang="mr-IN" baseline="0" dirty="0"/>
              <a:t>–</a:t>
            </a:r>
            <a:r>
              <a:rPr lang="en-US" baseline="0" dirty="0"/>
              <a:t> (Answer: early detection of child abuse) </a:t>
            </a:r>
          </a:p>
          <a:p>
            <a:pPr marL="171450" indent="-171450">
              <a:buFont typeface="Arial"/>
              <a:buChar char="•"/>
            </a:pPr>
            <a:r>
              <a:rPr lang="en-US" baseline="0" dirty="0"/>
              <a:t>Tertiary </a:t>
            </a:r>
            <a:r>
              <a:rPr lang="mr-IN" baseline="0" dirty="0"/>
              <a:t>–</a:t>
            </a:r>
            <a:r>
              <a:rPr lang="en-US" baseline="0" dirty="0"/>
              <a:t> (Answer: prevent the reoccurrence of child abuse, reduce the negative effects of child abuse on the child) </a:t>
            </a:r>
          </a:p>
          <a:p>
            <a:endParaRPr lang="en-US" baseline="0" dirty="0"/>
          </a:p>
          <a:p>
            <a:r>
              <a:rPr lang="en-US" baseline="0" dirty="0"/>
              <a:t>What are some primary prevention strategies that you have seen or that could be used to prevent child abuse? </a:t>
            </a:r>
          </a:p>
          <a:p>
            <a:pPr marL="171450" indent="-171450">
              <a:buFont typeface="Arial"/>
              <a:buChar char="•"/>
            </a:pPr>
            <a:r>
              <a:rPr lang="en-US" baseline="0" dirty="0"/>
              <a:t>Primary </a:t>
            </a:r>
            <a:r>
              <a:rPr lang="mr-IN" baseline="0" dirty="0"/>
              <a:t>–</a:t>
            </a:r>
            <a:r>
              <a:rPr lang="en-US" baseline="0" dirty="0"/>
              <a:t> (Examples: Never Shake a Baby campaign)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Secondary </a:t>
            </a:r>
            <a:r>
              <a:rPr lang="mr-IN" baseline="0" dirty="0"/>
              <a:t>–</a:t>
            </a:r>
            <a:r>
              <a:rPr lang="en-US" baseline="0" dirty="0"/>
              <a:t> (Examples: teachers/daycare providers observe child’s response to parents and follow-up with concerns; monitoring emergency room use by families)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Tertiary </a:t>
            </a:r>
            <a:r>
              <a:rPr lang="mr-IN" baseline="0" dirty="0"/>
              <a:t>–</a:t>
            </a:r>
            <a:r>
              <a:rPr lang="en-US" baseline="0" dirty="0"/>
              <a:t> (Examples: parenting classes and respite care for parents involved with the state agency for child welfare due to previous child abuse in the home)</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207E9A7-CEF1-4A87-9D24-7D58F30949C0}"/>
              </a:ext>
            </a:extLst>
          </p:cNvPr>
          <p:cNvSpPr>
            <a:spLocks noGrp="1"/>
          </p:cNvSpPr>
          <p:nvPr>
            <p:ph type="body" idx="1"/>
          </p:nvPr>
        </p:nvSpPr>
        <p:spPr/>
        <p:txBody>
          <a:bodyPr/>
          <a:lstStyle/>
          <a:p>
            <a:r>
              <a:rPr lang="en-US" b="0" u="none" baseline="0" dirty="0"/>
              <a:t>H</a:t>
            </a:r>
            <a:r>
              <a:rPr lang="en-US" dirty="0"/>
              <a:t>ere is an excerpt from the original</a:t>
            </a:r>
            <a:r>
              <a:rPr lang="en-US" baseline="0" dirty="0"/>
              <a:t> manuscript by Joseph et al. (2006) regarding the severity of racial/ethnic disparities in asthma: </a:t>
            </a:r>
          </a:p>
          <a:p>
            <a:r>
              <a:rPr lang="en-US" dirty="0"/>
              <a:t>“According</a:t>
            </a:r>
            <a:r>
              <a:rPr lang="en-US" baseline="0" dirty="0"/>
              <a:t> to the 2002 estimates from the US National Center for Health Statistics, current asthma prevalence is highest for Puerto Rican Americans (13.1%), followed by Native Americans (9.9%), non-Hispanic blacks (9.5%), non-Hispanic whites (7.2%), and Mexican Americans (3.6%).”</a:t>
            </a:r>
          </a:p>
          <a:p>
            <a:endParaRPr lang="en-US" u="sng" baseline="0" dirty="0"/>
          </a:p>
          <a:p>
            <a:r>
              <a:rPr lang="en-US" b="1" u="sng" baseline="0" dirty="0"/>
              <a:t>Additional Explanations</a:t>
            </a:r>
          </a:p>
          <a:p>
            <a:r>
              <a:rPr lang="en-US" b="1" u="none" baseline="0" dirty="0"/>
              <a:t>Primary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Obesity and low birth weight</a:t>
            </a:r>
            <a:r>
              <a:rPr lang="en-US" baseline="0" dirty="0"/>
              <a:t>, </a:t>
            </a:r>
            <a:r>
              <a:rPr lang="en-US" dirty="0"/>
              <a:t>risk factors for  asthma,</a:t>
            </a:r>
            <a:r>
              <a:rPr lang="en-US" baseline="0" dirty="0"/>
              <a:t> are </a:t>
            </a:r>
            <a:r>
              <a:rPr lang="en-US" dirty="0"/>
              <a:t>more common among non-Hispanic black population as compared to non-Hispanic white population.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Due to residential segregation, racial/ethnic minorities may have greater exposure to air pollution and be more likely to live in neighborhoods lacking safe outdoor recreational spaces for physical activity.</a:t>
            </a:r>
            <a:r>
              <a:rPr lang="en-US" baseline="0" dirty="0"/>
              <a:t> </a:t>
            </a:r>
            <a:endParaRPr lang="en-US" dirty="0"/>
          </a:p>
          <a:p>
            <a:pPr marL="171450" indent="-171450">
              <a:buFont typeface="Arial"/>
              <a:buChar char="•"/>
            </a:pPr>
            <a:endParaRPr lang="en-US" b="0" u="none" baseline="0" dirty="0"/>
          </a:p>
          <a:p>
            <a:r>
              <a:rPr lang="en-US" b="1" u="none" baseline="0" dirty="0"/>
              <a:t>Secondary </a:t>
            </a:r>
          </a:p>
          <a:p>
            <a:pPr marL="171450" indent="-171450">
              <a:buFont typeface="Arial"/>
              <a:buChar char="•"/>
            </a:pPr>
            <a:r>
              <a:rPr lang="en-US" b="0" u="none" baseline="0" dirty="0"/>
              <a:t>Obesity is included in the secondary category as well because obesity is associated with more severe and persistent symptoms of asthma </a:t>
            </a:r>
          </a:p>
          <a:p>
            <a:pPr marL="171450" indent="-171450">
              <a:buFont typeface="Arial"/>
              <a:buChar char="•"/>
            </a:pPr>
            <a:r>
              <a:rPr lang="en-US" b="0" u="none" baseline="0" dirty="0"/>
              <a:t>Stress and violence have been found to be higher in more disadvantaged neighborhoods. Parental stress has been linked to low-birth weight, preterm birth, and wheezing among infants. Stress can also exacerbate asthma symptoms. </a:t>
            </a:r>
          </a:p>
          <a:p>
            <a:pPr marL="171450" indent="-171450">
              <a:buFont typeface="Arial"/>
              <a:buChar char="•"/>
            </a:pPr>
            <a:endParaRPr lang="en-US" b="0" u="none" baseline="0" dirty="0"/>
          </a:p>
          <a:p>
            <a:r>
              <a:rPr lang="en-US" b="1" u="none" baseline="0" dirty="0"/>
              <a:t>Tertiary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Racial/ethnic minorities more likely to have severe asthma as measured by hospitalizations and asthma deaths. It is not clear if the disparities are due to delays in administration of medications among racial/ethnic minorities or differential response to medication.</a:t>
            </a:r>
            <a:r>
              <a:rPr lang="en-US" baseline="0" dirty="0"/>
              <a:t> M</a:t>
            </a:r>
            <a:r>
              <a:rPr lang="en-US" dirty="0"/>
              <a:t>ore research needed.</a:t>
            </a:r>
            <a:r>
              <a:rPr lang="en-US" baseline="0" dirty="0"/>
              <a:t> </a:t>
            </a:r>
            <a:endParaRPr lang="en-US" dirty="0"/>
          </a:p>
          <a:p>
            <a:pPr marL="171450" indent="-171450">
              <a:buFont typeface="Arial"/>
              <a:buChar char="•"/>
            </a:pPr>
            <a:endParaRPr lang="en-US" b="0" u="none" dirty="0"/>
          </a:p>
          <a:p>
            <a:pPr marL="0" indent="0">
              <a:buFont typeface="Arial"/>
              <a:buNone/>
            </a:pPr>
            <a:r>
              <a:rPr lang="en-US" b="1" u="sng" dirty="0"/>
              <a:t>Ask the Audience</a:t>
            </a:r>
          </a:p>
          <a:p>
            <a:pPr marL="0" indent="0">
              <a:buFont typeface="Arial"/>
              <a:buNone/>
            </a:pPr>
            <a:r>
              <a:rPr lang="en-US" b="0" u="none" dirty="0"/>
              <a:t>Using the factors</a:t>
            </a:r>
            <a:r>
              <a:rPr lang="en-US" b="0" u="none" baseline="0" dirty="0"/>
              <a:t> that the authors identify as contributing to racial/ethnic disparities in asthma, suggest some primary intervention strategies. </a:t>
            </a:r>
            <a:endParaRPr lang="en-US" b="0" u="none" dirty="0"/>
          </a:p>
          <a:p>
            <a:pPr marL="0" indent="0">
              <a:buFont typeface="Arial"/>
              <a:buNone/>
            </a:pPr>
            <a:r>
              <a:rPr lang="en-US" b="0" u="none" dirty="0"/>
              <a:t>(Examples:</a:t>
            </a:r>
            <a:r>
              <a:rPr lang="en-US" b="0" u="none" baseline="0" dirty="0"/>
              <a:t> Advocacy to move the sources of air pollution away from residential areas and/or regulation to improve air quality; school-based obesity prevention intervention; program to connect pregnant mom’s early to prenatal care to help prevent low birth weight)</a:t>
            </a:r>
          </a:p>
          <a:p>
            <a:pPr marL="0" indent="0">
              <a:buFont typeface="Arial"/>
              <a:buNone/>
            </a:pPr>
            <a:endParaRPr lang="en-US" b="1" u="sng"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0" u="none" dirty="0"/>
              <a:t>Using the factors</a:t>
            </a:r>
            <a:r>
              <a:rPr lang="en-US" b="0" u="none" baseline="0" dirty="0"/>
              <a:t> that the authors identify as contributing to racial/ethnic disparities in asthma, suggest some secondary intervention strategies. </a:t>
            </a:r>
            <a:endParaRPr lang="en-US" b="0" u="none"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0" u="none" dirty="0"/>
              <a:t>(Examples: pediatric</a:t>
            </a:r>
            <a:r>
              <a:rPr lang="en-US" b="0" u="none" baseline="0" dirty="0"/>
              <a:t> obesity treatment program, culturally sensitive and aware written information, staff that share a cultural background and language with the families, efforts to reduce neighborhood violence through changes in the built environment like reducing alcohol availability and improving street connectivity (Kondo et. al, 2018)) </a:t>
            </a:r>
            <a:endParaRPr lang="en-US" b="0" u="none" dirty="0"/>
          </a:p>
          <a:p>
            <a:pPr marL="0" indent="0">
              <a:buFont typeface="Arial"/>
              <a:buNone/>
            </a:pPr>
            <a:endParaRPr lang="en-US" b="1" u="sng"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0" u="none" dirty="0"/>
              <a:t>Using the factors</a:t>
            </a:r>
            <a:r>
              <a:rPr lang="en-US" b="0" u="none" baseline="0" dirty="0"/>
              <a:t> that the authors identify as contributing to racial/ethnic disparities in asthma, suggest some tertiary intervention strategies. </a:t>
            </a:r>
            <a:endParaRPr lang="en-US" b="0" u="none"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0" u="none" dirty="0"/>
              <a:t>(Example:</a:t>
            </a:r>
            <a:r>
              <a:rPr lang="en-US" b="0" u="none" baseline="0" dirty="0"/>
              <a:t> clinic-based program to closely monitor asthma of affected patients and to create specific treatment plans to respond immediately to symptoms to prevent worsening conditions) </a:t>
            </a:r>
            <a:endParaRPr lang="en-US" b="0" u="none"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31891AB-3CEF-49AC-8217-291FE4CB8DEE}"/>
              </a:ext>
            </a:extLst>
          </p:cNvPr>
          <p:cNvSpPr>
            <a:spLocks noGrp="1"/>
          </p:cNvSpPr>
          <p:nvPr>
            <p:ph type="body" idx="1"/>
          </p:nvPr>
        </p:nvSpPr>
        <p:spPr/>
        <p:txBody>
          <a:bodyPr/>
          <a:lstStyle/>
          <a:p>
            <a:r>
              <a:rPr lang="en-US" dirty="0"/>
              <a:t>Many of you are likely familiar with </a:t>
            </a:r>
            <a:r>
              <a:rPr lang="en-US" dirty="0" err="1"/>
              <a:t>Urie</a:t>
            </a:r>
            <a:r>
              <a:rPr lang="en-US" dirty="0"/>
              <a:t> Bronfenbrenner’s Ecological Systems Theory depicted</a:t>
            </a:r>
            <a:r>
              <a:rPr lang="en-US" baseline="0" dirty="0"/>
              <a:t> here in this graphic. Bronfenbrenner proposed that human development is influenced by social and biological ecology or rather the systems within which a person lives and grows. He emphasized the importance of the </a:t>
            </a:r>
            <a:r>
              <a:rPr lang="en-US" i="1" baseline="0" dirty="0"/>
              <a:t>person </a:t>
            </a:r>
            <a:r>
              <a:rPr lang="en-US" i="0" baseline="0" dirty="0"/>
              <a:t>as well as the </a:t>
            </a:r>
            <a:r>
              <a:rPr lang="en-US" i="1" baseline="0" dirty="0"/>
              <a:t>context, processes, </a:t>
            </a:r>
            <a:r>
              <a:rPr lang="en-US" i="0" baseline="0" dirty="0"/>
              <a:t>and </a:t>
            </a:r>
            <a:r>
              <a:rPr lang="en-US" i="1" baseline="0" dirty="0"/>
              <a:t>time. </a:t>
            </a:r>
            <a:r>
              <a:rPr lang="en-US" i="0" baseline="0" dirty="0"/>
              <a:t>This assumes that there is dynamic exchange and influence within and between each of the levels displayed in this figure. Let’s review the various levels. </a:t>
            </a:r>
            <a:endParaRPr lang="en-US" dirty="0"/>
          </a:p>
          <a:p>
            <a:endParaRPr lang="en-US" b="1" baseline="0" dirty="0"/>
          </a:p>
          <a:p>
            <a:r>
              <a:rPr lang="en-US" b="1" baseline="0" dirty="0" err="1"/>
              <a:t>Chronsystem</a:t>
            </a:r>
            <a:r>
              <a:rPr lang="en-US" b="1" baseline="0" dirty="0"/>
              <a:t>: </a:t>
            </a:r>
            <a:r>
              <a:rPr lang="en-US" b="0" i="0" baseline="0" dirty="0"/>
              <a:t>influence overtime, across the </a:t>
            </a:r>
            <a:r>
              <a:rPr lang="en-US" b="0" i="0" baseline="0" dirty="0" err="1"/>
              <a:t>lifecourse</a:t>
            </a:r>
            <a:r>
              <a:rPr lang="en-US" b="0" i="0" baseline="0" dirty="0"/>
              <a:t>, e.g. historical time, family time</a:t>
            </a:r>
            <a:endParaRPr lang="en-US" b="1" i="0" baseline="0" dirty="0"/>
          </a:p>
          <a:p>
            <a:r>
              <a:rPr lang="en-US" b="1" baseline="0" dirty="0"/>
              <a:t>Macrosystem:  </a:t>
            </a:r>
            <a:r>
              <a:rPr lang="en-US" b="0" baseline="0" dirty="0"/>
              <a:t>culture, public policy, institutions (e.g. federal government) </a:t>
            </a:r>
            <a:endParaRPr lang="en-US" b="1" baseline="0" dirty="0"/>
          </a:p>
          <a:p>
            <a:r>
              <a:rPr lang="en-US" b="1" baseline="0" dirty="0" err="1"/>
              <a:t>Exosystem</a:t>
            </a:r>
            <a:r>
              <a:rPr lang="en-US" b="1" baseline="0" dirty="0"/>
              <a:t>: </a:t>
            </a:r>
            <a:r>
              <a:rPr lang="en-US" b="0" baseline="0" dirty="0"/>
              <a:t>systems not directly involving the individual but influence the mesosystem; e.g. for an individual child, the parental workplace is an </a:t>
            </a:r>
            <a:r>
              <a:rPr lang="en-US" b="0" baseline="0" dirty="0" err="1"/>
              <a:t>exosystem</a:t>
            </a:r>
            <a:r>
              <a:rPr lang="en-US" b="0" baseline="0" dirty="0"/>
              <a:t>; e.g. social and health services, neighborhood, local politics</a:t>
            </a:r>
            <a:endParaRPr lang="en-US" b="1" baseline="0" dirty="0"/>
          </a:p>
          <a:p>
            <a:r>
              <a:rPr lang="en-US" b="1" baseline="0" dirty="0"/>
              <a:t>Mesosystem: </a:t>
            </a:r>
            <a:r>
              <a:rPr lang="en-US" b="0" baseline="0" dirty="0"/>
              <a:t>set of microsystems within a person’s life; major settings within a person’s life at a given developmental period</a:t>
            </a:r>
            <a:endParaRPr lang="en-US" b="1" baseline="0" dirty="0"/>
          </a:p>
          <a:p>
            <a:r>
              <a:rPr lang="en-US" b="1" baseline="0" dirty="0"/>
              <a:t>Microsystem: </a:t>
            </a:r>
            <a:r>
              <a:rPr lang="en-US" b="0" baseline="0" dirty="0"/>
              <a:t>the individual’s immediate environment at a given point in her/his life; e.g. family, school, friends, etc. </a:t>
            </a:r>
            <a:endParaRPr lang="en-US" b="1" baseline="0" dirty="0"/>
          </a:p>
          <a:p>
            <a:r>
              <a:rPr lang="en-US" b="1" baseline="0" dirty="0"/>
              <a:t>The Individual: </a:t>
            </a:r>
            <a:r>
              <a:rPr lang="en-US" b="0" baseline="0" dirty="0"/>
              <a:t>individual’s specific characteristics </a:t>
            </a:r>
            <a:r>
              <a:rPr lang="en-US" b="1" baseline="0" dirty="0"/>
              <a:t> </a:t>
            </a:r>
          </a:p>
          <a:p>
            <a:endParaRPr lang="en-US" b="1" baseline="0" dirty="0"/>
          </a:p>
          <a:p>
            <a:r>
              <a:rPr lang="en-US" dirty="0"/>
              <a:t>Now let’s think about how this theory applies to prevention work. Interventions and strategies for prevention may take a different form at different social ecological</a:t>
            </a:r>
            <a:r>
              <a:rPr lang="en-US" baseline="0" dirty="0"/>
              <a:t> levels. Some social and public health conditions may be targeted most effectively at particular levels. For example, air pollution may best be targeted through government regulations of emissions (policy level) and through community efforts to locate highways and factories away from residential areas (community level). Other conditions may be targeted at multiple levels. </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423E1CD-5EB9-49CD-AC07-8A233D737ED8}"/>
              </a:ext>
            </a:extLst>
          </p:cNvPr>
          <p:cNvSpPr>
            <a:spLocks noGrp="1"/>
          </p:cNvSpPr>
          <p:nvPr>
            <p:ph type="body" idx="1"/>
          </p:nvPr>
        </p:nvSpPr>
        <p:spPr/>
        <p:txBody>
          <a:bodyPr/>
          <a:lstStyle/>
          <a:p>
            <a:r>
              <a:rPr lang="en-US" b="1" u="sng" baseline="0" dirty="0"/>
              <a:t>Example from the Colorectal Cancer Control Program</a:t>
            </a:r>
            <a:r>
              <a:rPr lang="en-US" b="1" u="none" baseline="0" dirty="0"/>
              <a:t> </a:t>
            </a:r>
            <a:r>
              <a:rPr lang="en-US" b="0" u="none" baseline="0" dirty="0"/>
              <a:t>(Source: </a:t>
            </a:r>
            <a:r>
              <a:rPr lang="en-US" b="0" u="none" baseline="0" dirty="0">
                <a:solidFill>
                  <a:srgbClr val="FF0000"/>
                </a:solidFill>
              </a:rPr>
              <a:t>CDC. </a:t>
            </a:r>
            <a:r>
              <a:rPr lang="en-US" sz="1200" b="0" u="none" dirty="0">
                <a:latin typeface="+mn-lt"/>
                <a:cs typeface="Calibri"/>
              </a:rPr>
              <a:t>Colorectal </a:t>
            </a:r>
            <a:r>
              <a:rPr lang="en-US" sz="1200" b="0" dirty="0">
                <a:latin typeface="+mn-lt"/>
                <a:cs typeface="Calibri"/>
              </a:rPr>
              <a:t>Cancer Control Program (CRCCP). https://www.cdc.gov/cancer/crccp/sem.html</a:t>
            </a:r>
            <a:r>
              <a:rPr lang="en-US" b="0" u="sng" baseline="0" dirty="0">
                <a:solidFill>
                  <a:srgbClr val="FF0000"/>
                </a:solidFill>
              </a:rPr>
              <a:t>) </a:t>
            </a:r>
          </a:p>
          <a:p>
            <a:r>
              <a:rPr lang="en-US" baseline="0" dirty="0"/>
              <a:t>In the figure, we can see that the actors at the various levels have been identified in the center column. In the arches, there are examples of strategies to prevent colorectal cancer at the various levels. </a:t>
            </a:r>
          </a:p>
          <a:p>
            <a:pPr marL="171450" indent="-171450">
              <a:buFont typeface="Arial"/>
              <a:buChar char="•"/>
            </a:pPr>
            <a:r>
              <a:rPr lang="en-US" baseline="0" dirty="0"/>
              <a:t>Interventions at the individual level may work to influence patient attitudes, beliefs, and knowledge. </a:t>
            </a:r>
          </a:p>
          <a:p>
            <a:pPr marL="171450" indent="-171450">
              <a:buFont typeface="Arial"/>
              <a:buChar char="•"/>
            </a:pPr>
            <a:r>
              <a:rPr lang="en-US" baseline="0" dirty="0"/>
              <a:t>Interventions at the interpersonal level may include providers recommending screening to patients, patient navigators helping to gain access to and schedule screening, and family members supporting the patient’s decision to be screened. </a:t>
            </a:r>
          </a:p>
          <a:p>
            <a:pPr marL="171450" indent="-171450">
              <a:buFont typeface="Arial"/>
              <a:buChar char="•"/>
            </a:pPr>
            <a:r>
              <a:rPr lang="en-US" baseline="0" dirty="0"/>
              <a:t>At the organizational level interventions include payers (insurance providers) covering the cost of screening, professional organizations establishing guidelines for screening and distributing the information to providers, and organizations that build in reminder systems for patients and providers to get screened. </a:t>
            </a:r>
          </a:p>
          <a:p>
            <a:pPr marL="171450" indent="-171450">
              <a:buFont typeface="Arial"/>
              <a:buChar char="•"/>
            </a:pPr>
            <a:r>
              <a:rPr lang="en-US" baseline="0" dirty="0"/>
              <a:t>At the community level interventions may include educational and public awareness campaigns or coalitions and community groups working to promote screening. </a:t>
            </a:r>
          </a:p>
          <a:p>
            <a:pPr marL="171450" indent="-171450">
              <a:buFont typeface="Arial"/>
              <a:buChar char="•"/>
            </a:pPr>
            <a:r>
              <a:rPr lang="en-US" baseline="0" dirty="0"/>
              <a:t>Policy interventions may occur at the local, state, federal, or global level and may come from government institutions or departments, professional organizations, or worldwide organizations (e.g. World Health Organization). </a:t>
            </a:r>
          </a:p>
          <a:p>
            <a:pPr marL="171450" indent="-171450">
              <a:buFont typeface="Arial"/>
              <a:buChar char="•"/>
            </a:pPr>
            <a:endParaRPr lang="en-US" baseline="0" dirty="0"/>
          </a:p>
          <a:p>
            <a:pPr marL="0" indent="0">
              <a:buFont typeface="Arial"/>
              <a:buNone/>
            </a:pPr>
            <a:r>
              <a:rPr lang="en-US" b="1" u="sng" baseline="0" dirty="0"/>
              <a:t>Ask the Audience:</a:t>
            </a:r>
          </a:p>
          <a:p>
            <a:pPr marL="0" indent="0">
              <a:buFont typeface="Arial"/>
              <a:buNone/>
            </a:pPr>
            <a:r>
              <a:rPr lang="en-US" b="0" u="none" baseline="0" dirty="0"/>
              <a:t>Select a social or public health topic with the audience for the exercise or choose to use the topic of child abuse again. </a:t>
            </a:r>
          </a:p>
          <a:p>
            <a:pPr marL="0" indent="0">
              <a:buFont typeface="Arial"/>
              <a:buNone/>
            </a:pPr>
            <a:endParaRPr lang="en-US" b="0" u="none" baseline="0" dirty="0"/>
          </a:p>
          <a:p>
            <a:pPr marL="0" indent="0">
              <a:buFont typeface="Arial"/>
              <a:buNone/>
            </a:pPr>
            <a:r>
              <a:rPr lang="en-US" b="0" u="none" baseline="0" dirty="0"/>
              <a:t>Divide the audience into small groups and assign each group an ecological level. What are some examples of child abuse prevention efforts at that level that the group has seen or could imagine? </a:t>
            </a:r>
          </a:p>
          <a:p>
            <a:pPr marL="0" indent="0">
              <a:buFont typeface="Arial"/>
              <a:buNone/>
            </a:pPr>
            <a:endParaRPr lang="en-US" b="0" u="none" baseline="0" dirty="0"/>
          </a:p>
          <a:p>
            <a:pPr marL="0" indent="0">
              <a:buFont typeface="Arial"/>
              <a:buNone/>
            </a:pPr>
            <a:r>
              <a:rPr lang="en-US" b="0" u="none" baseline="0" dirty="0"/>
              <a:t>(Examples)</a:t>
            </a:r>
          </a:p>
          <a:p>
            <a:pPr marL="0" indent="0">
              <a:buFont typeface="Arial"/>
              <a:buNone/>
            </a:pPr>
            <a:r>
              <a:rPr lang="en-US" b="0" u="none" baseline="0" dirty="0"/>
              <a:t>Individual: educate new moms about appropriate expectations for child development</a:t>
            </a:r>
          </a:p>
          <a:p>
            <a:pPr marL="0" indent="0">
              <a:buFont typeface="Arial"/>
              <a:buNone/>
            </a:pPr>
            <a:r>
              <a:rPr lang="en-US" b="0" u="none" baseline="0" dirty="0"/>
              <a:t>Interpersonal: </a:t>
            </a:r>
            <a:r>
              <a:rPr lang="en-US" baseline="0" dirty="0"/>
              <a:t>parenting classes and respite care for parents involved with the state agency for child welfare due to previous child abuse in the home </a:t>
            </a:r>
            <a:endParaRPr lang="en-US" b="0" u="none" baseline="0" dirty="0"/>
          </a:p>
          <a:p>
            <a:pPr marL="0" indent="0">
              <a:buFont typeface="Arial"/>
              <a:buNone/>
            </a:pPr>
            <a:r>
              <a:rPr lang="en-US" b="0" u="none" baseline="0" dirty="0"/>
              <a:t>Organizational: </a:t>
            </a:r>
            <a:r>
              <a:rPr lang="en-US" baseline="0" dirty="0"/>
              <a:t>teachers/daycare providers observe child’s response to parents and follow-up with concerns</a:t>
            </a:r>
            <a:endParaRPr lang="en-US" b="0" u="none" baseline="0" dirty="0"/>
          </a:p>
          <a:p>
            <a:pPr marL="0" indent="0">
              <a:buFont typeface="Arial"/>
              <a:buNone/>
            </a:pPr>
            <a:r>
              <a:rPr lang="en-US" b="0" u="none" baseline="0" dirty="0"/>
              <a:t>Community: Never Shake a Baby campaign</a:t>
            </a:r>
          </a:p>
          <a:p>
            <a:pPr marL="0" indent="0">
              <a:buFont typeface="Arial"/>
              <a:buNone/>
            </a:pPr>
            <a:r>
              <a:rPr lang="en-US" b="0" u="none" baseline="0" dirty="0"/>
              <a:t>Policy: </a:t>
            </a:r>
            <a:r>
              <a:rPr lang="en-US" baseline="0" dirty="0"/>
              <a:t>laws that designate particular professionals to be mandated reporters of suspected child abuse</a:t>
            </a:r>
            <a:endParaRPr lang="en-US" b="0" u="none" baseline="0"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2653" y="672197"/>
            <a:ext cx="7310510" cy="2394560"/>
          </a:xfrm>
        </p:spPr>
        <p:txBody>
          <a:bodyPr anchor="ctr">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412653" y="3391023"/>
            <a:ext cx="7310510" cy="14482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91178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634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034488"/>
            <a:ext cx="6595892"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831850" y="3914213"/>
            <a:ext cx="65958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28072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6969369" cy="3913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650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6967781"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68130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6813037" cy="31220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4219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0056" y="5502442"/>
            <a:ext cx="12192000" cy="1355558"/>
          </a:xfrm>
          <a:prstGeom prst="rect">
            <a:avLst/>
          </a:prstGeom>
          <a:solidFill>
            <a:srgbClr val="53C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850" y="5972198"/>
            <a:ext cx="1511610" cy="679268"/>
          </a:xfrm>
          <a:prstGeom prst="rect">
            <a:avLst/>
          </a:prstGeom>
        </p:spPr>
      </p:pic>
    </p:spTree>
    <p:extLst>
      <p:ext uri="{BB962C8B-B14F-4D97-AF65-F5344CB8AC3E}">
        <p14:creationId xmlns:p14="http://schemas.microsoft.com/office/powerpoint/2010/main" val="2572771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463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7963" y="365125"/>
            <a:ext cx="7377137" cy="1325563"/>
          </a:xfrm>
        </p:spPr>
        <p:txBody>
          <a:bodyPr anchor="b"/>
          <a:lstStyle/>
          <a:p>
            <a:r>
              <a:rPr lang="en-US"/>
              <a:t>Click to edit Master title style</a:t>
            </a:r>
          </a:p>
        </p:txBody>
      </p:sp>
      <p:sp>
        <p:nvSpPr>
          <p:cNvPr id="3" name="Freeform 2"/>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7"/>
          <p:cNvSpPr>
            <a:spLocks noGrp="1"/>
          </p:cNvSpPr>
          <p:nvPr>
            <p:ph type="pic" sz="quarter" idx="10"/>
          </p:nvPr>
        </p:nvSpPr>
        <p:spPr>
          <a:xfrm>
            <a:off x="8721232" y="-11660"/>
            <a:ext cx="3470768" cy="686965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694"/>
              <a:gd name="connsiteY0" fmla="*/ 0 h 10017"/>
              <a:gd name="connsiteX1" fmla="*/ 11694 w 11694"/>
              <a:gd name="connsiteY1" fmla="*/ 17 h 10017"/>
              <a:gd name="connsiteX2" fmla="*/ 11694 w 11694"/>
              <a:gd name="connsiteY2" fmla="*/ 10017 h 10017"/>
              <a:gd name="connsiteX3" fmla="*/ 1694 w 11694"/>
              <a:gd name="connsiteY3" fmla="*/ 10017 h 10017"/>
              <a:gd name="connsiteX4" fmla="*/ 0 w 11694"/>
              <a:gd name="connsiteY4" fmla="*/ 0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4" h="10017">
                <a:moveTo>
                  <a:pt x="0" y="0"/>
                </a:moveTo>
                <a:lnTo>
                  <a:pt x="11694" y="17"/>
                </a:lnTo>
                <a:lnTo>
                  <a:pt x="11694" y="10017"/>
                </a:lnTo>
                <a:lnTo>
                  <a:pt x="1694" y="10017"/>
                </a:lnTo>
                <a:lnTo>
                  <a:pt x="0" y="0"/>
                </a:lnTo>
                <a:close/>
              </a:path>
            </a:pathLst>
          </a:custGeom>
        </p:spPr>
        <p:txBody>
          <a:bodyPr/>
          <a:lstStyle/>
          <a:p>
            <a:endParaRPr lang="en-US"/>
          </a:p>
        </p:txBody>
      </p:sp>
      <p:cxnSp>
        <p:nvCxnSpPr>
          <p:cNvPr id="5" name="Straight Connector 4"/>
          <p:cNvCxnSpPr/>
          <p:nvPr userDrawn="1"/>
        </p:nvCxnSpPr>
        <p:spPr>
          <a:xfrm>
            <a:off x="482622" y="1665288"/>
            <a:ext cx="65429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625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18288"/>
            <a:ext cx="3860800" cy="329184"/>
          </a:xfrm>
          <a:prstGeom prst="rect">
            <a:avLst/>
          </a:prstGeom>
        </p:spPr>
        <p:txBody>
          <a:bodyPr/>
          <a:lstStyle/>
          <a:p>
            <a:fld id="{5894802A-E210-47F0-ADDA-D11043F2EF18}" type="datetimeFigureOut">
              <a:rPr lang="en-US" smtClean="0"/>
              <a:t>7/9/19</a:t>
            </a:fld>
            <a:endParaRPr lang="en-US"/>
          </a:p>
        </p:txBody>
      </p:sp>
      <p:sp>
        <p:nvSpPr>
          <p:cNvPr id="6" name="Footer Placeholder 5"/>
          <p:cNvSpPr>
            <a:spLocks noGrp="1"/>
          </p:cNvSpPr>
          <p:nvPr>
            <p:ph type="ftr" sz="quarter" idx="11"/>
          </p:nvPr>
        </p:nvSpPr>
        <p:spPr>
          <a:xfrm>
            <a:off x="4572000" y="18288"/>
            <a:ext cx="54864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C29BB42C-B35C-488D-9469-98925DFEAAA8}" type="slidenum">
              <a:rPr lang="en-US" smtClean="0"/>
              <a:t>‹#›</a:t>
            </a:fld>
            <a:endParaRPr lang="en-US"/>
          </a:p>
        </p:txBody>
      </p:sp>
    </p:spTree>
    <p:extLst>
      <p:ext uri="{BB962C8B-B14F-4D97-AF65-F5344CB8AC3E}">
        <p14:creationId xmlns:p14="http://schemas.microsoft.com/office/powerpoint/2010/main" val="3508540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a:xfrm>
            <a:off x="8782048" y="612648"/>
            <a:ext cx="1276352" cy="457200"/>
          </a:xfrm>
          <a:prstGeom prst="rect">
            <a:avLst/>
          </a:prstGeom>
        </p:spPr>
        <p:txBody>
          <a:bodyPr rtlCol="0"/>
          <a:lstStyle/>
          <a:p>
            <a:fld id="{21395DB6-ABC2-4076-988F-D944CD41BFBE}" type="datetimeFigureOut">
              <a:rPr lang="en-US" smtClean="0"/>
              <a:t>7/9/19</a:t>
            </a:fld>
            <a:endParaRPr lang="en-US"/>
          </a:p>
        </p:txBody>
      </p:sp>
      <p:sp>
        <p:nvSpPr>
          <p:cNvPr id="27" name="Slide Number Placeholder 26"/>
          <p:cNvSpPr>
            <a:spLocks noGrp="1"/>
          </p:cNvSpPr>
          <p:nvPr>
            <p:ph type="sldNum" sz="quarter" idx="11"/>
          </p:nvPr>
        </p:nvSpPr>
        <p:spPr>
          <a:xfrm>
            <a:off x="10899648" y="2272"/>
            <a:ext cx="1016000" cy="365760"/>
          </a:xfrm>
          <a:prstGeom prst="rect">
            <a:avLst/>
          </a:prstGeom>
        </p:spPr>
        <p:txBody>
          <a:bodyPr rtlCol="0"/>
          <a:lstStyle/>
          <a:p>
            <a:fld id="{36700C84-5BDA-4178-842E-290D25B2E907}" type="slidenum">
              <a:rPr lang="en-US" smtClean="0"/>
              <a:t>‹#›</a:t>
            </a:fld>
            <a:endParaRPr lang="en-US"/>
          </a:p>
        </p:txBody>
      </p:sp>
      <p:sp>
        <p:nvSpPr>
          <p:cNvPr id="28" name="Footer Placeholder 27"/>
          <p:cNvSpPr>
            <a:spLocks noGrp="1"/>
          </p:cNvSpPr>
          <p:nvPr>
            <p:ph type="ftr" sz="quarter" idx="12"/>
          </p:nvPr>
        </p:nvSpPr>
        <p:spPr>
          <a:xfrm>
            <a:off x="7010400" y="612648"/>
            <a:ext cx="1767840" cy="457200"/>
          </a:xfrm>
          <a:prstGeom prst="rect">
            <a:avLst/>
          </a:prstGeom>
        </p:spPr>
        <p:txBody>
          <a:bodyPr rtlCol="0"/>
          <a:lstStyle/>
          <a:p>
            <a:endParaRPr lang="en-US"/>
          </a:p>
        </p:txBody>
      </p:sp>
    </p:spTree>
    <p:extLst>
      <p:ext uri="{BB962C8B-B14F-4D97-AF65-F5344CB8AC3E}">
        <p14:creationId xmlns:p14="http://schemas.microsoft.com/office/powerpoint/2010/main" val="2175145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32848" y="1122363"/>
            <a:ext cx="7469946" cy="2387600"/>
          </a:xfrm>
          <a:prstGeom prst="rect">
            <a:avLst/>
          </a:prstGeo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4332848" y="3602038"/>
            <a:ext cx="7469946"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9698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5795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6068" y="393261"/>
            <a:ext cx="6767732"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86068" y="1825625"/>
            <a:ext cx="6767732"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672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00134" y="1709738"/>
            <a:ext cx="6747315" cy="2852737"/>
          </a:xfrm>
          <a:prstGeom prst="rect">
            <a:avLst/>
          </a:prstGeo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4600134" y="4589463"/>
            <a:ext cx="6747316"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94108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06240" y="393261"/>
            <a:ext cx="7147560" cy="1325563"/>
          </a:xfrm>
          <a:prstGeom prst="rect">
            <a:avLst/>
          </a:prstGeom>
        </p:spPr>
        <p:txBody>
          <a:bodyPr/>
          <a:lstStyle/>
          <a:p>
            <a:r>
              <a:rPr lang="en-US"/>
              <a:t>Click to edit Master title style</a:t>
            </a:r>
          </a:p>
        </p:txBody>
      </p:sp>
      <p:sp>
        <p:nvSpPr>
          <p:cNvPr id="4" name="Content Placeholder 3"/>
          <p:cNvSpPr>
            <a:spLocks noGrp="1"/>
          </p:cNvSpPr>
          <p:nvPr>
            <p:ph sz="half" idx="2"/>
          </p:nvPr>
        </p:nvSpPr>
        <p:spPr>
          <a:xfrm>
            <a:off x="4417255" y="1825625"/>
            <a:ext cx="6936545"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2489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0" y="365125"/>
            <a:ext cx="6783388" cy="1325563"/>
          </a:xfrm>
          <a:prstGeom prst="rect">
            <a:avLst/>
          </a:prstGeom>
        </p:spPr>
        <p:txBody>
          <a:bodyPr/>
          <a:lstStyle/>
          <a:p>
            <a:r>
              <a:rPr lang="en-US"/>
              <a:t>Click to edit Master title style</a:t>
            </a:r>
          </a:p>
        </p:txBody>
      </p:sp>
      <p:sp>
        <p:nvSpPr>
          <p:cNvPr id="5" name="Text Placeholder 4"/>
          <p:cNvSpPr>
            <a:spLocks noGrp="1"/>
          </p:cNvSpPr>
          <p:nvPr>
            <p:ph type="body" sz="quarter" idx="3"/>
          </p:nvPr>
        </p:nvSpPr>
        <p:spPr>
          <a:xfrm>
            <a:off x="4572000" y="1681163"/>
            <a:ext cx="67833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505075"/>
            <a:ext cx="67833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5912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92504" y="1674055"/>
            <a:ext cx="6261295" cy="3010487"/>
          </a:xfrm>
          <a:prstGeom prst="rect">
            <a:avLst/>
          </a:prstGeom>
        </p:spPr>
        <p:txBody>
          <a:bodyPr>
            <a:normAutofit/>
          </a:bodyPr>
          <a:lstStyle>
            <a:lvl1pPr algn="ctr">
              <a:defRPr sz="5400" b="0" i="1">
                <a:latin typeface="Calibri" charset="0"/>
                <a:ea typeface="Calibri" charset="0"/>
                <a:cs typeface="Calibri" charset="0"/>
              </a:defRPr>
            </a:lvl1pPr>
          </a:lstStyle>
          <a:p>
            <a:r>
              <a:rPr lang="en-US"/>
              <a:t>Click to edit Master title style</a:t>
            </a:r>
          </a:p>
        </p:txBody>
      </p:sp>
      <p:sp>
        <p:nvSpPr>
          <p:cNvPr id="6" name="Picture Placeholder 7"/>
          <p:cNvSpPr>
            <a:spLocks noGrp="1"/>
          </p:cNvSpPr>
          <p:nvPr>
            <p:ph type="pic" sz="quarter" idx="10"/>
          </p:nvPr>
        </p:nvSpPr>
        <p:spPr>
          <a:xfrm>
            <a:off x="-32605" y="-11660"/>
            <a:ext cx="4388470" cy="688406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694"/>
              <a:gd name="connsiteY0" fmla="*/ 0 h 10017"/>
              <a:gd name="connsiteX1" fmla="*/ 11694 w 11694"/>
              <a:gd name="connsiteY1" fmla="*/ 17 h 10017"/>
              <a:gd name="connsiteX2" fmla="*/ 11694 w 11694"/>
              <a:gd name="connsiteY2" fmla="*/ 10017 h 10017"/>
              <a:gd name="connsiteX3" fmla="*/ 1694 w 11694"/>
              <a:gd name="connsiteY3" fmla="*/ 10017 h 10017"/>
              <a:gd name="connsiteX4" fmla="*/ 0 w 11694"/>
              <a:gd name="connsiteY4" fmla="*/ 0 h 10017"/>
              <a:gd name="connsiteX0" fmla="*/ 0 w 14732"/>
              <a:gd name="connsiteY0" fmla="*/ 0 h 10017"/>
              <a:gd name="connsiteX1" fmla="*/ 11694 w 14732"/>
              <a:gd name="connsiteY1" fmla="*/ 17 h 10017"/>
              <a:gd name="connsiteX2" fmla="*/ 14732 w 14732"/>
              <a:gd name="connsiteY2" fmla="*/ 10017 h 10017"/>
              <a:gd name="connsiteX3" fmla="*/ 1694 w 14732"/>
              <a:gd name="connsiteY3" fmla="*/ 10017 h 10017"/>
              <a:gd name="connsiteX4" fmla="*/ 0 w 14732"/>
              <a:gd name="connsiteY4" fmla="*/ 0 h 10017"/>
              <a:gd name="connsiteX0" fmla="*/ 0 w 14732"/>
              <a:gd name="connsiteY0" fmla="*/ 2 h 10019"/>
              <a:gd name="connsiteX1" fmla="*/ 14604 w 14732"/>
              <a:gd name="connsiteY1" fmla="*/ 0 h 10019"/>
              <a:gd name="connsiteX2" fmla="*/ 14732 w 14732"/>
              <a:gd name="connsiteY2" fmla="*/ 10019 h 10019"/>
              <a:gd name="connsiteX3" fmla="*/ 1694 w 14732"/>
              <a:gd name="connsiteY3" fmla="*/ 10019 h 10019"/>
              <a:gd name="connsiteX4" fmla="*/ 0 w 14732"/>
              <a:gd name="connsiteY4" fmla="*/ 2 h 10019"/>
              <a:gd name="connsiteX0" fmla="*/ 0 w 14744"/>
              <a:gd name="connsiteY0" fmla="*/ 21 h 10038"/>
              <a:gd name="connsiteX1" fmla="*/ 14732 w 14744"/>
              <a:gd name="connsiteY1" fmla="*/ 0 h 10038"/>
              <a:gd name="connsiteX2" fmla="*/ 14732 w 14744"/>
              <a:gd name="connsiteY2" fmla="*/ 10038 h 10038"/>
              <a:gd name="connsiteX3" fmla="*/ 1694 w 14744"/>
              <a:gd name="connsiteY3" fmla="*/ 10038 h 10038"/>
              <a:gd name="connsiteX4" fmla="*/ 0 w 14744"/>
              <a:gd name="connsiteY4" fmla="*/ 21 h 10038"/>
              <a:gd name="connsiteX0" fmla="*/ 0 w 14744"/>
              <a:gd name="connsiteY0" fmla="*/ 21 h 10038"/>
              <a:gd name="connsiteX1" fmla="*/ 14732 w 14744"/>
              <a:gd name="connsiteY1" fmla="*/ 0 h 10038"/>
              <a:gd name="connsiteX2" fmla="*/ 14732 w 14744"/>
              <a:gd name="connsiteY2" fmla="*/ 10038 h 10038"/>
              <a:gd name="connsiteX3" fmla="*/ 68 w 14744"/>
              <a:gd name="connsiteY3" fmla="*/ 10038 h 10038"/>
              <a:gd name="connsiteX4" fmla="*/ 0 w 14744"/>
              <a:gd name="connsiteY4" fmla="*/ 21 h 10038"/>
              <a:gd name="connsiteX0" fmla="*/ 0 w 14732"/>
              <a:gd name="connsiteY0" fmla="*/ 21 h 10038"/>
              <a:gd name="connsiteX1" fmla="*/ 13020 w 14732"/>
              <a:gd name="connsiteY1" fmla="*/ 0 h 10038"/>
              <a:gd name="connsiteX2" fmla="*/ 14732 w 14732"/>
              <a:gd name="connsiteY2" fmla="*/ 10038 h 10038"/>
              <a:gd name="connsiteX3" fmla="*/ 68 w 14732"/>
              <a:gd name="connsiteY3" fmla="*/ 10038 h 10038"/>
              <a:gd name="connsiteX4" fmla="*/ 0 w 14732"/>
              <a:gd name="connsiteY4" fmla="*/ 21 h 10038"/>
              <a:gd name="connsiteX0" fmla="*/ 0 w 14732"/>
              <a:gd name="connsiteY0" fmla="*/ 21 h 10038"/>
              <a:gd name="connsiteX1" fmla="*/ 13020 w 14732"/>
              <a:gd name="connsiteY1" fmla="*/ 0 h 10038"/>
              <a:gd name="connsiteX2" fmla="*/ 14732 w 14732"/>
              <a:gd name="connsiteY2" fmla="*/ 10038 h 10038"/>
              <a:gd name="connsiteX3" fmla="*/ 68 w 14732"/>
              <a:gd name="connsiteY3" fmla="*/ 10038 h 10038"/>
              <a:gd name="connsiteX4" fmla="*/ 0 w 14732"/>
              <a:gd name="connsiteY4" fmla="*/ 21 h 10038"/>
              <a:gd name="connsiteX0" fmla="*/ 0 w 14732"/>
              <a:gd name="connsiteY0" fmla="*/ 21 h 10038"/>
              <a:gd name="connsiteX1" fmla="*/ 13020 w 14732"/>
              <a:gd name="connsiteY1" fmla="*/ 0 h 10038"/>
              <a:gd name="connsiteX2" fmla="*/ 14732 w 14732"/>
              <a:gd name="connsiteY2" fmla="*/ 10038 h 10038"/>
              <a:gd name="connsiteX3" fmla="*/ 68 w 14732"/>
              <a:gd name="connsiteY3" fmla="*/ 10038 h 10038"/>
              <a:gd name="connsiteX4" fmla="*/ 0 w 14732"/>
              <a:gd name="connsiteY4" fmla="*/ 21 h 10038"/>
              <a:gd name="connsiteX0" fmla="*/ 0 w 14786"/>
              <a:gd name="connsiteY0" fmla="*/ 21 h 10038"/>
              <a:gd name="connsiteX1" fmla="*/ 13020 w 14786"/>
              <a:gd name="connsiteY1" fmla="*/ 0 h 10038"/>
              <a:gd name="connsiteX2" fmla="*/ 14786 w 14786"/>
              <a:gd name="connsiteY2" fmla="*/ 10030 h 10038"/>
              <a:gd name="connsiteX3" fmla="*/ 68 w 14786"/>
              <a:gd name="connsiteY3" fmla="*/ 10038 h 10038"/>
              <a:gd name="connsiteX4" fmla="*/ 0 w 14786"/>
              <a:gd name="connsiteY4" fmla="*/ 21 h 10038"/>
              <a:gd name="connsiteX0" fmla="*/ 0 w 14786"/>
              <a:gd name="connsiteY0" fmla="*/ 21 h 10038"/>
              <a:gd name="connsiteX1" fmla="*/ 13020 w 14786"/>
              <a:gd name="connsiteY1" fmla="*/ 0 h 10038"/>
              <a:gd name="connsiteX2" fmla="*/ 14786 w 14786"/>
              <a:gd name="connsiteY2" fmla="*/ 10030 h 10038"/>
              <a:gd name="connsiteX3" fmla="*/ 68 w 14786"/>
              <a:gd name="connsiteY3" fmla="*/ 10038 h 10038"/>
              <a:gd name="connsiteX4" fmla="*/ 0 w 14786"/>
              <a:gd name="connsiteY4" fmla="*/ 21 h 1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6" h="10038">
                <a:moveTo>
                  <a:pt x="0" y="21"/>
                </a:moveTo>
                <a:lnTo>
                  <a:pt x="13020" y="0"/>
                </a:lnTo>
                <a:cubicBezTo>
                  <a:pt x="13534" y="3377"/>
                  <a:pt x="14200" y="6629"/>
                  <a:pt x="14786" y="10030"/>
                </a:cubicBezTo>
                <a:lnTo>
                  <a:pt x="68" y="10038"/>
                </a:lnTo>
                <a:cubicBezTo>
                  <a:pt x="45" y="6699"/>
                  <a:pt x="23" y="3360"/>
                  <a:pt x="0" y="21"/>
                </a:cubicBezTo>
                <a:close/>
              </a:path>
            </a:pathLst>
          </a:custGeom>
        </p:spPr>
        <p:txBody>
          <a:bodyPr/>
          <a:lstStyle/>
          <a:p>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spTree>
    <p:extLst>
      <p:ext uri="{BB962C8B-B14F-4D97-AF65-F5344CB8AC3E}">
        <p14:creationId xmlns:p14="http://schemas.microsoft.com/office/powerpoint/2010/main" val="1356990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userDrawn="1"/>
        </p:nvSpPr>
        <p:spPr>
          <a:xfrm rot="10800000">
            <a:off x="-16510" y="-35560"/>
            <a:ext cx="4221480" cy="69049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4210050"/>
              <a:gd name="connsiteY0" fmla="*/ 0 h 6892290"/>
              <a:gd name="connsiteX1" fmla="*/ 502920 w 4210050"/>
              <a:gd name="connsiteY1" fmla="*/ 6892290 h 6892290"/>
              <a:gd name="connsiteX2" fmla="*/ 3497580 w 4210050"/>
              <a:gd name="connsiteY2" fmla="*/ 6892290 h 6892290"/>
              <a:gd name="connsiteX3" fmla="*/ 4210050 w 4210050"/>
              <a:gd name="connsiteY3" fmla="*/ 11430 h 6892290"/>
              <a:gd name="connsiteX4" fmla="*/ 0 w 4210050"/>
              <a:gd name="connsiteY4" fmla="*/ 0 h 6892290"/>
              <a:gd name="connsiteX0" fmla="*/ 0 w 4210050"/>
              <a:gd name="connsiteY0" fmla="*/ 0 h 6892290"/>
              <a:gd name="connsiteX1" fmla="*/ 502920 w 4210050"/>
              <a:gd name="connsiteY1" fmla="*/ 6892290 h 6892290"/>
              <a:gd name="connsiteX2" fmla="*/ 3497580 w 4210050"/>
              <a:gd name="connsiteY2" fmla="*/ 6892290 h 6892290"/>
              <a:gd name="connsiteX3" fmla="*/ 4210050 w 4210050"/>
              <a:gd name="connsiteY3" fmla="*/ 11430 h 6892290"/>
              <a:gd name="connsiteX4" fmla="*/ 0 w 4210050"/>
              <a:gd name="connsiteY4" fmla="*/ 0 h 6892290"/>
              <a:gd name="connsiteX0" fmla="*/ 0 w 4221480"/>
              <a:gd name="connsiteY0" fmla="*/ 0 h 6904990"/>
              <a:gd name="connsiteX1" fmla="*/ 502920 w 4221480"/>
              <a:gd name="connsiteY1" fmla="*/ 6892290 h 6904990"/>
              <a:gd name="connsiteX2" fmla="*/ 4221480 w 4221480"/>
              <a:gd name="connsiteY2" fmla="*/ 6904990 h 6904990"/>
              <a:gd name="connsiteX3" fmla="*/ 4210050 w 4221480"/>
              <a:gd name="connsiteY3" fmla="*/ 11430 h 6904990"/>
              <a:gd name="connsiteX4" fmla="*/ 0 w 4221480"/>
              <a:gd name="connsiteY4" fmla="*/ 0 h 6904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1480" h="6904990">
                <a:moveTo>
                  <a:pt x="0" y="0"/>
                </a:moveTo>
                <a:lnTo>
                  <a:pt x="502920" y="6892290"/>
                </a:lnTo>
                <a:lnTo>
                  <a:pt x="4221480" y="6904990"/>
                </a:lnTo>
                <a:lnTo>
                  <a:pt x="42100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spTree>
    <p:extLst>
      <p:ext uri="{BB962C8B-B14F-4D97-AF65-F5344CB8AC3E}">
        <p14:creationId xmlns:p14="http://schemas.microsoft.com/office/powerpoint/2010/main" val="662313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8246" y="1544394"/>
            <a:ext cx="8282354" cy="2387600"/>
          </a:xfrm>
        </p:spPr>
        <p:txBody>
          <a:bodyPr anchor="b">
            <a:normAutofit/>
          </a:bodyPr>
          <a:lstStyle>
            <a:lvl1pPr algn="l">
              <a:defRPr sz="5400" b="1"/>
            </a:lvl1pPr>
          </a:lstStyle>
          <a:p>
            <a:r>
              <a:rPr lang="en-US"/>
              <a:t>Click to edit Master title style</a:t>
            </a:r>
          </a:p>
        </p:txBody>
      </p:sp>
      <p:sp>
        <p:nvSpPr>
          <p:cNvPr id="3" name="Subtitle 2"/>
          <p:cNvSpPr>
            <a:spLocks noGrp="1"/>
          </p:cNvSpPr>
          <p:nvPr>
            <p:ph type="subTitle" idx="1"/>
          </p:nvPr>
        </p:nvSpPr>
        <p:spPr>
          <a:xfrm>
            <a:off x="328246" y="4024069"/>
            <a:ext cx="8282354" cy="1655762"/>
          </a:xfrm>
        </p:spPr>
        <p:txBody>
          <a:bodyPr/>
          <a:lstStyle>
            <a:lvl1pPr marL="0" indent="0" algn="l">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7"/>
          <p:cNvSpPr>
            <a:spLocks noGrp="1"/>
          </p:cNvSpPr>
          <p:nvPr>
            <p:ph type="pic" sz="quarter" idx="10"/>
          </p:nvPr>
        </p:nvSpPr>
        <p:spPr>
          <a:xfrm>
            <a:off x="8721232" y="-11660"/>
            <a:ext cx="3470768" cy="686965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694"/>
              <a:gd name="connsiteY0" fmla="*/ 0 h 10017"/>
              <a:gd name="connsiteX1" fmla="*/ 11694 w 11694"/>
              <a:gd name="connsiteY1" fmla="*/ 17 h 10017"/>
              <a:gd name="connsiteX2" fmla="*/ 11694 w 11694"/>
              <a:gd name="connsiteY2" fmla="*/ 10017 h 10017"/>
              <a:gd name="connsiteX3" fmla="*/ 1694 w 11694"/>
              <a:gd name="connsiteY3" fmla="*/ 10017 h 10017"/>
              <a:gd name="connsiteX4" fmla="*/ 0 w 11694"/>
              <a:gd name="connsiteY4" fmla="*/ 0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4" h="10017">
                <a:moveTo>
                  <a:pt x="0" y="0"/>
                </a:moveTo>
                <a:lnTo>
                  <a:pt x="11694" y="17"/>
                </a:lnTo>
                <a:lnTo>
                  <a:pt x="11694" y="10017"/>
                </a:lnTo>
                <a:lnTo>
                  <a:pt x="1694" y="10017"/>
                </a:lnTo>
                <a:lnTo>
                  <a:pt x="0" y="0"/>
                </a:lnTo>
                <a:close/>
              </a:path>
            </a:pathLst>
          </a:custGeom>
        </p:spPr>
        <p:txBody>
          <a:bodyPr/>
          <a:lstStyle/>
          <a:p>
            <a:endParaRPr lang="en-US"/>
          </a:p>
        </p:txBody>
      </p:sp>
    </p:spTree>
    <p:extLst>
      <p:ext uri="{BB962C8B-B14F-4D97-AF65-F5344CB8AC3E}">
        <p14:creationId xmlns:p14="http://schemas.microsoft.com/office/powerpoint/2010/main" val="230387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9B0E22-E6EB-6245-9C0B-14DFEDA22BB2}" type="datetimeFigureOut">
              <a:rPr lang="en-US" smtClean="0"/>
              <a:t>7/9/19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36EBA-8593-BA4F-B352-13C3E3437878}" type="slidenum">
              <a:rPr lang="en-US" smtClean="0"/>
              <a:t>‹#›</a:t>
            </a:fld>
            <a:endParaRPr lang="en-US"/>
          </a:p>
        </p:txBody>
      </p:sp>
    </p:spTree>
    <p:extLst>
      <p:ext uri="{BB962C8B-B14F-4D97-AF65-F5344CB8AC3E}">
        <p14:creationId xmlns:p14="http://schemas.microsoft.com/office/powerpoint/2010/main" val="110374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034488"/>
            <a:ext cx="6595892"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831850" y="3914213"/>
            <a:ext cx="65958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9055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6969369" cy="3913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38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6967781"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68130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6813037" cy="31220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015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0056" y="5502442"/>
            <a:ext cx="12192000" cy="1355558"/>
          </a:xfrm>
          <a:prstGeom prst="rect">
            <a:avLst/>
          </a:prstGeom>
          <a:solidFill>
            <a:srgbClr val="53C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850" y="5972198"/>
            <a:ext cx="1511610" cy="679268"/>
          </a:xfrm>
          <a:prstGeom prst="rect">
            <a:avLst/>
          </a:prstGeom>
        </p:spPr>
      </p:pic>
    </p:spTree>
    <p:extLst>
      <p:ext uri="{BB962C8B-B14F-4D97-AF65-F5344CB8AC3E}">
        <p14:creationId xmlns:p14="http://schemas.microsoft.com/office/powerpoint/2010/main" val="117980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48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7963" y="365125"/>
            <a:ext cx="7377137" cy="1325563"/>
          </a:xfrm>
        </p:spPr>
        <p:txBody>
          <a:bodyPr anchor="b"/>
          <a:lstStyle/>
          <a:p>
            <a:r>
              <a:rPr lang="en-US"/>
              <a:t>Click to edit Master title style</a:t>
            </a:r>
          </a:p>
        </p:txBody>
      </p:sp>
      <p:sp>
        <p:nvSpPr>
          <p:cNvPr id="3" name="Freeform 2"/>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7"/>
          <p:cNvSpPr>
            <a:spLocks noGrp="1"/>
          </p:cNvSpPr>
          <p:nvPr>
            <p:ph type="pic" sz="quarter" idx="10"/>
          </p:nvPr>
        </p:nvSpPr>
        <p:spPr>
          <a:xfrm>
            <a:off x="8721232" y="-11660"/>
            <a:ext cx="3470768" cy="686965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694"/>
              <a:gd name="connsiteY0" fmla="*/ 0 h 10017"/>
              <a:gd name="connsiteX1" fmla="*/ 11694 w 11694"/>
              <a:gd name="connsiteY1" fmla="*/ 17 h 10017"/>
              <a:gd name="connsiteX2" fmla="*/ 11694 w 11694"/>
              <a:gd name="connsiteY2" fmla="*/ 10017 h 10017"/>
              <a:gd name="connsiteX3" fmla="*/ 1694 w 11694"/>
              <a:gd name="connsiteY3" fmla="*/ 10017 h 10017"/>
              <a:gd name="connsiteX4" fmla="*/ 0 w 11694"/>
              <a:gd name="connsiteY4" fmla="*/ 0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4" h="10017">
                <a:moveTo>
                  <a:pt x="0" y="0"/>
                </a:moveTo>
                <a:lnTo>
                  <a:pt x="11694" y="17"/>
                </a:lnTo>
                <a:lnTo>
                  <a:pt x="11694" y="10017"/>
                </a:lnTo>
                <a:lnTo>
                  <a:pt x="1694" y="10017"/>
                </a:lnTo>
                <a:lnTo>
                  <a:pt x="0" y="0"/>
                </a:lnTo>
                <a:close/>
              </a:path>
            </a:pathLst>
          </a:custGeom>
        </p:spPr>
        <p:txBody>
          <a:bodyPr/>
          <a:lstStyle/>
          <a:p>
            <a:endParaRPr lang="en-US"/>
          </a:p>
        </p:txBody>
      </p:sp>
      <p:cxnSp>
        <p:nvCxnSpPr>
          <p:cNvPr id="5" name="Straight Connector 4"/>
          <p:cNvCxnSpPr/>
          <p:nvPr userDrawn="1"/>
        </p:nvCxnSpPr>
        <p:spPr>
          <a:xfrm>
            <a:off x="482622" y="1665288"/>
            <a:ext cx="65429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44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2653" y="672197"/>
            <a:ext cx="7310510" cy="2394560"/>
          </a:xfrm>
        </p:spPr>
        <p:txBody>
          <a:bodyPr anchor="ctr">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412653" y="3391023"/>
            <a:ext cx="7310510" cy="14482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02204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2.emf"/><Relationship Id="rId4" Type="http://schemas.openxmlformats.org/officeDocument/2006/relationships/slideLayout" Target="../slideLayouts/slideLayout22.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2.emf"/><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0">
            <a:extLst>
              <a:ext uri="{28A0092B-C50C-407E-A947-70E740481C1C}">
                <a14:useLocalDpi xmlns:a14="http://schemas.microsoft.com/office/drawing/2010/main" val="0"/>
              </a:ext>
            </a:extLst>
          </a:blip>
          <a:srcRect r="21677"/>
          <a:stretch/>
        </p:blipFill>
        <p:spPr>
          <a:xfrm>
            <a:off x="2645923" y="0"/>
            <a:ext cx="9546077" cy="6858000"/>
          </a:xfrm>
          <a:prstGeom prst="rect">
            <a:avLst/>
          </a:prstGeom>
        </p:spPr>
      </p:pic>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sp>
        <p:nvSpPr>
          <p:cNvPr id="2" name="Title Placeholder 1"/>
          <p:cNvSpPr>
            <a:spLocks noGrp="1"/>
          </p:cNvSpPr>
          <p:nvPr>
            <p:ph type="title"/>
          </p:nvPr>
        </p:nvSpPr>
        <p:spPr>
          <a:xfrm>
            <a:off x="407963" y="365125"/>
            <a:ext cx="858039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7964" y="1825626"/>
            <a:ext cx="8424751" cy="38014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0174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2" r:id="rId8"/>
  </p:sldLayoutIdLst>
  <p:txStyles>
    <p:titleStyle>
      <a:lvl1pPr algn="l" defTabSz="914400" rtl="0" eaLnBrk="1" latinLnBrk="0" hangingPunct="1">
        <a:lnSpc>
          <a:spcPct val="90000"/>
        </a:lnSpc>
        <a:spcBef>
          <a:spcPct val="0"/>
        </a:spcBef>
        <a:buNone/>
        <a:defRPr sz="4400" b="1" kern="1200">
          <a:solidFill>
            <a:srgbClr val="C00000"/>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2">
            <a:extLst>
              <a:ext uri="{28A0092B-C50C-407E-A947-70E740481C1C}">
                <a14:useLocalDpi xmlns:a14="http://schemas.microsoft.com/office/drawing/2010/main" val="0"/>
              </a:ext>
            </a:extLst>
          </a:blip>
          <a:srcRect r="21677"/>
          <a:stretch/>
        </p:blipFill>
        <p:spPr>
          <a:xfrm>
            <a:off x="2645923" y="0"/>
            <a:ext cx="9546077" cy="6858000"/>
          </a:xfrm>
          <a:prstGeom prst="rect">
            <a:avLst/>
          </a:prstGeom>
        </p:spPr>
      </p:pic>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sp>
        <p:nvSpPr>
          <p:cNvPr id="2" name="Title Placeholder 1"/>
          <p:cNvSpPr>
            <a:spLocks noGrp="1"/>
          </p:cNvSpPr>
          <p:nvPr>
            <p:ph type="title"/>
          </p:nvPr>
        </p:nvSpPr>
        <p:spPr>
          <a:xfrm>
            <a:off x="407963" y="365125"/>
            <a:ext cx="858039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7964" y="1825626"/>
            <a:ext cx="8424751" cy="38014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484447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b="1" kern="1200">
          <a:solidFill>
            <a:srgbClr val="C00000"/>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948" y="0"/>
            <a:ext cx="12188052" cy="6858000"/>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sp>
        <p:nvSpPr>
          <p:cNvPr id="10" name="Title Placeholder 1"/>
          <p:cNvSpPr>
            <a:spLocks noGrp="1"/>
          </p:cNvSpPr>
          <p:nvPr>
            <p:ph type="title"/>
          </p:nvPr>
        </p:nvSpPr>
        <p:spPr>
          <a:xfrm>
            <a:off x="4501661" y="548005"/>
            <a:ext cx="7006883"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39680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b="1" kern="1200">
          <a:solidFill>
            <a:schemeClr val="bg1"/>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48" y="0"/>
            <a:ext cx="12188052" cy="6858000"/>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sp>
        <p:nvSpPr>
          <p:cNvPr id="2" name="Title Placeholder 1"/>
          <p:cNvSpPr>
            <a:spLocks noGrp="1"/>
          </p:cNvSpPr>
          <p:nvPr>
            <p:ph type="title"/>
          </p:nvPr>
        </p:nvSpPr>
        <p:spPr>
          <a:xfrm>
            <a:off x="838200" y="365125"/>
            <a:ext cx="770088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7700889" cy="37592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reeform 12"/>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90">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149602"/>
      </p:ext>
    </p:extLst>
  </p:cSld>
  <p:clrMap bg1="lt1" tx1="dk1" bg2="lt2" tx2="dk2" accent1="accent1" accent2="accent2" accent3="accent3" accent4="accent4" accent5="accent5" accent6="accent6" hlink="hlink" folHlink="folHlink"/>
  <p:sldLayoutIdLst>
    <p:sldLayoutId id="2147483669" r:id="rId1"/>
    <p:sldLayoutId id="2147483697" r:id="rId2"/>
  </p:sldLayoutIdLst>
  <p:txStyles>
    <p:titleStyle>
      <a:lvl1pPr algn="l" defTabSz="914400" rtl="0" eaLnBrk="1" latinLnBrk="0" hangingPunct="1">
        <a:lnSpc>
          <a:spcPct val="90000"/>
        </a:lnSpc>
        <a:spcBef>
          <a:spcPct val="0"/>
        </a:spcBef>
        <a:buNone/>
        <a:defRPr sz="4400" kern="1200">
          <a:solidFill>
            <a:schemeClr val="bg1"/>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mass.gov/early-intervention-parenting-partnerships-eipp"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mass.gov/service-details/early-intervention-parenting-partnerships-eipp-resource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www.childwelfare.gov/topics/preventing/overview/whatiscap/#two"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aptrweb.org/store/default.aspx" TargetMode="External"/><Relationship Id="rId2" Type="http://schemas.openxmlformats.org/officeDocument/2006/relationships/hyperlink" Target="https://health.gov/news/blog/2018/08/clinical-prevention-and-population-health-in-health-professions-education-tackling-the-social-determinants-of-health/?source=govdelivery&amp;utm_medium=email&amp;utm_source=govdelivery"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emf"/></Relationships>
</file>

<file path=ppt/slides/_rels/slide45.xml.rels><?xml version="1.0" encoding="UTF-8" standalone="yes"?>
<Relationships xmlns="http://schemas.openxmlformats.org/package/2006/relationships"><Relationship Id="rId3" Type="http://schemas.openxmlformats.org/officeDocument/2006/relationships/hyperlink" Target="mailto:bjruth@bu.edu" TargetMode="External"/><Relationship Id="rId7" Type="http://schemas.openxmlformats.org/officeDocument/2006/relationships/hyperlink" Target="mailto:jamiewyatt1@gmail.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nschoud@bu.edu" TargetMode="External"/><Relationship Id="rId5" Type="http://schemas.openxmlformats.org/officeDocument/2006/relationships/hyperlink" Target="mailto:alexis_marbach@abtassoc.com" TargetMode="External"/><Relationship Id="rId4" Type="http://schemas.openxmlformats.org/officeDocument/2006/relationships/hyperlink" Target="mailto:madi@bu.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644" y="1958975"/>
            <a:ext cx="7304049" cy="1470025"/>
          </a:xfrm>
        </p:spPr>
        <p:txBody>
          <a:bodyPr>
            <a:normAutofit fontScale="90000"/>
          </a:bodyPr>
          <a:lstStyle/>
          <a:p>
            <a:r>
              <a:rPr lang="en-US" b="1" dirty="0"/>
              <a:t>Introduction to Prevention for Public Health Social Workers</a:t>
            </a:r>
            <a:r>
              <a:rPr lang="en-US" dirty="0"/>
              <a:t>	</a:t>
            </a:r>
          </a:p>
        </p:txBody>
      </p:sp>
      <p:sp>
        <p:nvSpPr>
          <p:cNvPr id="3" name="Subtitle 2"/>
          <p:cNvSpPr>
            <a:spLocks noGrp="1"/>
          </p:cNvSpPr>
          <p:nvPr>
            <p:ph type="subTitle" idx="1"/>
          </p:nvPr>
        </p:nvSpPr>
        <p:spPr>
          <a:xfrm>
            <a:off x="980651" y="4545323"/>
            <a:ext cx="9126071" cy="1048871"/>
          </a:xfrm>
        </p:spPr>
        <p:txBody>
          <a:bodyPr/>
          <a:lstStyle/>
          <a:p>
            <a:pPr algn="l"/>
            <a:r>
              <a:rPr lang="en-US" dirty="0"/>
              <a:t>Esther Velásquez, ScD, MSW, MPH</a:t>
            </a:r>
          </a:p>
          <a:p>
            <a:pPr algn="l"/>
            <a:r>
              <a:rPr lang="en-US" sz="2200" dirty="0"/>
              <a:t>Social Epidemiologist &amp; Public Health Social Worker</a:t>
            </a:r>
          </a:p>
        </p:txBody>
      </p:sp>
    </p:spTree>
    <p:extLst>
      <p:ext uri="{BB962C8B-B14F-4D97-AF65-F5344CB8AC3E}">
        <p14:creationId xmlns:p14="http://schemas.microsoft.com/office/powerpoint/2010/main" val="3361378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as a Continuum</a:t>
            </a:r>
          </a:p>
        </p:txBody>
      </p:sp>
      <p:pic>
        <p:nvPicPr>
          <p:cNvPr id="4" name="Content Placeholder 3"/>
          <p:cNvPicPr>
            <a:picLocks noGrp="1" noChangeAspect="1"/>
          </p:cNvPicPr>
          <p:nvPr>
            <p:ph idx="1"/>
          </p:nvPr>
        </p:nvPicPr>
        <p:blipFill>
          <a:blip r:embed="rId3"/>
          <a:srcRect t="9262" b="9262"/>
          <a:stretch>
            <a:fillRect/>
          </a:stretch>
        </p:blipFill>
        <p:spPr>
          <a:xfrm>
            <a:off x="519953" y="1466628"/>
            <a:ext cx="8229600" cy="856039"/>
          </a:xfrm>
        </p:spPr>
      </p:pic>
      <p:graphicFrame>
        <p:nvGraphicFramePr>
          <p:cNvPr id="8" name="Table 7"/>
          <p:cNvGraphicFramePr>
            <a:graphicFrameLocks noGrp="1"/>
          </p:cNvGraphicFramePr>
          <p:nvPr>
            <p:extLst>
              <p:ext uri="{D42A27DB-BD31-4B8C-83A1-F6EECF244321}">
                <p14:modId xmlns:p14="http://schemas.microsoft.com/office/powerpoint/2010/main" val="420983535"/>
              </p:ext>
            </p:extLst>
          </p:nvPr>
        </p:nvGraphicFramePr>
        <p:xfrm>
          <a:off x="618565" y="2643092"/>
          <a:ext cx="9592236" cy="2748280"/>
        </p:xfrm>
        <a:graphic>
          <a:graphicData uri="http://schemas.openxmlformats.org/drawingml/2006/table">
            <a:tbl>
              <a:tblPr firstRow="1" bandRow="1">
                <a:tableStyleId>{2D5ABB26-0587-4C30-8999-92F81FD0307C}</a:tableStyleId>
              </a:tblPr>
              <a:tblGrid>
                <a:gridCol w="3197412">
                  <a:extLst>
                    <a:ext uri="{9D8B030D-6E8A-4147-A177-3AD203B41FA5}">
                      <a16:colId xmlns:a16="http://schemas.microsoft.com/office/drawing/2014/main" val="20000"/>
                    </a:ext>
                  </a:extLst>
                </a:gridCol>
                <a:gridCol w="3197412">
                  <a:extLst>
                    <a:ext uri="{9D8B030D-6E8A-4147-A177-3AD203B41FA5}">
                      <a16:colId xmlns:a16="http://schemas.microsoft.com/office/drawing/2014/main" val="20001"/>
                    </a:ext>
                  </a:extLst>
                </a:gridCol>
                <a:gridCol w="3197412">
                  <a:extLst>
                    <a:ext uri="{9D8B030D-6E8A-4147-A177-3AD203B41FA5}">
                      <a16:colId xmlns:a16="http://schemas.microsoft.com/office/drawing/2014/main" val="20002"/>
                    </a:ext>
                  </a:extLst>
                </a:gridCol>
              </a:tblGrid>
              <a:tr h="370840">
                <a:tc>
                  <a:txBody>
                    <a:bodyPr/>
                    <a:lstStyle/>
                    <a:p>
                      <a:r>
                        <a:rPr lang="en-US" b="1" dirty="0"/>
                        <a:t>Primary Prevention</a:t>
                      </a:r>
                    </a:p>
                  </a:txBody>
                  <a:tcPr/>
                </a:tc>
                <a:tc>
                  <a:txBody>
                    <a:bodyPr/>
                    <a:lstStyle/>
                    <a:p>
                      <a:r>
                        <a:rPr lang="en-US" b="1" dirty="0"/>
                        <a:t>Secondary Prevention</a:t>
                      </a:r>
                    </a:p>
                  </a:txBody>
                  <a:tcPr/>
                </a:tc>
                <a:tc>
                  <a:txBody>
                    <a:bodyPr/>
                    <a:lstStyle/>
                    <a:p>
                      <a:r>
                        <a:rPr lang="en-US" b="1" dirty="0"/>
                        <a:t>Tertiary</a:t>
                      </a:r>
                      <a:r>
                        <a:rPr lang="en-US" b="1" baseline="0" dirty="0"/>
                        <a:t> Prevention </a:t>
                      </a:r>
                      <a:endParaRPr lang="en-US" b="1" dirty="0"/>
                    </a:p>
                  </a:txBody>
                  <a:tcPr/>
                </a:tc>
                <a:extLst>
                  <a:ext uri="{0D108BD9-81ED-4DB2-BD59-A6C34878D82A}">
                    <a16:rowId xmlns:a16="http://schemas.microsoft.com/office/drawing/2014/main" val="10000"/>
                  </a:ext>
                </a:extLst>
              </a:tr>
              <a:tr h="370840">
                <a:tc>
                  <a:txBody>
                    <a:bodyPr/>
                    <a:lstStyle/>
                    <a:p>
                      <a:pPr marL="285750" indent="-285750">
                        <a:buFont typeface="Arial"/>
                        <a:buChar char="•"/>
                      </a:pPr>
                      <a:r>
                        <a:rPr lang="en-US" dirty="0"/>
                        <a:t>Promote</a:t>
                      </a:r>
                      <a:r>
                        <a:rPr lang="en-US" baseline="0" dirty="0"/>
                        <a:t> and protect population health</a:t>
                      </a:r>
                    </a:p>
                    <a:p>
                      <a:pPr marL="285750" indent="-285750">
                        <a:buFont typeface="Arial"/>
                        <a:buChar char="•"/>
                      </a:pPr>
                      <a:r>
                        <a:rPr lang="en-US" baseline="0" dirty="0"/>
                        <a:t>Prevent disease onset or injury incidence</a:t>
                      </a:r>
                    </a:p>
                    <a:p>
                      <a:pPr marL="0" indent="0">
                        <a:buFont typeface="Arial"/>
                        <a:buNone/>
                      </a:pPr>
                      <a:endParaRPr lang="en-US" dirty="0"/>
                    </a:p>
                  </a:txBody>
                  <a:tcPr/>
                </a:tc>
                <a:tc>
                  <a:txBody>
                    <a:bodyPr/>
                    <a:lstStyle/>
                    <a:p>
                      <a:pPr marL="285750" indent="-285750">
                        <a:buFont typeface="Arial"/>
                        <a:buChar char="•"/>
                      </a:pPr>
                      <a:r>
                        <a:rPr lang="en-US" dirty="0"/>
                        <a:t>Early detection of health conditions to reduce duration and severity of condition</a:t>
                      </a:r>
                    </a:p>
                  </a:txBody>
                  <a:tcPr/>
                </a:tc>
                <a:tc>
                  <a:txBody>
                    <a:bodyPr/>
                    <a:lstStyle/>
                    <a:p>
                      <a:pPr marL="285750" indent="-285750">
                        <a:buFont typeface="Arial"/>
                        <a:buChar char="•"/>
                      </a:pPr>
                      <a:r>
                        <a:rPr lang="en-US" dirty="0"/>
                        <a:t>Reduce</a:t>
                      </a:r>
                      <a:r>
                        <a:rPr lang="en-US" baseline="0" dirty="0"/>
                        <a:t> impairment, complications, and associated disability</a:t>
                      </a:r>
                      <a:endParaRPr lang="en-US" dirty="0"/>
                    </a:p>
                  </a:txBody>
                  <a:tcPr/>
                </a:tc>
                <a:extLst>
                  <a:ext uri="{0D108BD9-81ED-4DB2-BD59-A6C34878D82A}">
                    <a16:rowId xmlns:a16="http://schemas.microsoft.com/office/drawing/2014/main" val="10001"/>
                  </a:ext>
                </a:extLst>
              </a:tr>
              <a:tr h="370840">
                <a:tc>
                  <a:txBody>
                    <a:bodyPr/>
                    <a:lstStyle/>
                    <a:p>
                      <a:pPr marL="0" indent="0">
                        <a:buFont typeface="Arial"/>
                        <a:buNone/>
                      </a:pPr>
                      <a:r>
                        <a:rPr lang="en-US" dirty="0"/>
                        <a:t>Examples: vaccination; emissions regulations</a:t>
                      </a:r>
                    </a:p>
                  </a:txBody>
                  <a:tcPr/>
                </a:tc>
                <a:tc>
                  <a:txBody>
                    <a:bodyPr/>
                    <a:lstStyle/>
                    <a:p>
                      <a:r>
                        <a:rPr lang="en-US" dirty="0"/>
                        <a:t>Examples: child development assessments; mental</a:t>
                      </a:r>
                      <a:r>
                        <a:rPr lang="en-US" baseline="0" dirty="0"/>
                        <a:t> health or suicide screening</a:t>
                      </a:r>
                      <a:endParaRPr lang="en-US" dirty="0"/>
                    </a:p>
                  </a:txBody>
                  <a:tcPr/>
                </a:tc>
                <a:tc>
                  <a:txBody>
                    <a:bodyPr/>
                    <a:lstStyle/>
                    <a:p>
                      <a:r>
                        <a:rPr lang="en-US" dirty="0"/>
                        <a:t>Examples: needle-exchange</a:t>
                      </a:r>
                      <a:r>
                        <a:rPr lang="en-US" baseline="0" dirty="0"/>
                        <a:t> programs, relapse prevention</a:t>
                      </a:r>
                      <a:endParaRPr lang="en-US" dirty="0"/>
                    </a:p>
                  </a:txBody>
                  <a:tcPr/>
                </a:tc>
                <a:extLst>
                  <a:ext uri="{0D108BD9-81ED-4DB2-BD59-A6C34878D82A}">
                    <a16:rowId xmlns:a16="http://schemas.microsoft.com/office/drawing/2014/main" val="10002"/>
                  </a:ext>
                </a:extLst>
              </a:tr>
            </a:tbl>
          </a:graphicData>
        </a:graphic>
      </p:graphicFrame>
      <p:sp>
        <p:nvSpPr>
          <p:cNvPr id="9" name="TextBox 8"/>
          <p:cNvSpPr txBox="1"/>
          <p:nvPr/>
        </p:nvSpPr>
        <p:spPr>
          <a:xfrm>
            <a:off x="618565" y="5450187"/>
            <a:ext cx="2531462" cy="261610"/>
          </a:xfrm>
          <a:prstGeom prst="rect">
            <a:avLst/>
          </a:prstGeom>
          <a:noFill/>
        </p:spPr>
        <p:txBody>
          <a:bodyPr wrap="none" rtlCol="0">
            <a:spAutoFit/>
          </a:bodyPr>
          <a:lstStyle/>
          <a:p>
            <a:r>
              <a:rPr lang="en-US" sz="1100" dirty="0"/>
              <a:t>(Porta, 2014; </a:t>
            </a:r>
            <a:r>
              <a:rPr lang="en-US" sz="1100" dirty="0" err="1"/>
              <a:t>Aschengrau</a:t>
            </a:r>
            <a:r>
              <a:rPr lang="en-US" sz="1100" dirty="0"/>
              <a:t> &amp; </a:t>
            </a:r>
            <a:r>
              <a:rPr lang="en-US" sz="1100" dirty="0" err="1"/>
              <a:t>Seage</a:t>
            </a:r>
            <a:r>
              <a:rPr lang="en-US" sz="1100" dirty="0"/>
              <a:t>, 2013)</a:t>
            </a:r>
          </a:p>
        </p:txBody>
      </p:sp>
    </p:spTree>
    <p:extLst>
      <p:ext uri="{BB962C8B-B14F-4D97-AF65-F5344CB8AC3E}">
        <p14:creationId xmlns:p14="http://schemas.microsoft.com/office/powerpoint/2010/main" val="2616331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36324"/>
          </a:xfrm>
        </p:spPr>
        <p:txBody>
          <a:bodyPr>
            <a:normAutofit fontScale="90000"/>
          </a:bodyPr>
          <a:lstStyle/>
          <a:p>
            <a:r>
              <a:rPr lang="en-US" sz="3500" dirty="0"/>
              <a:t>Asthma: Thinking Epidemiologically to Lower Rates in Communities of Color</a:t>
            </a:r>
          </a:p>
        </p:txBody>
      </p:sp>
      <p:pic>
        <p:nvPicPr>
          <p:cNvPr id="5" name="Content Placeholder 3"/>
          <p:cNvPicPr>
            <a:picLocks noChangeAspect="1"/>
          </p:cNvPicPr>
          <p:nvPr/>
        </p:nvPicPr>
        <p:blipFill>
          <a:blip r:embed="rId3"/>
          <a:srcRect t="9262" b="9262"/>
          <a:stretch>
            <a:fillRect/>
          </a:stretch>
        </p:blipFill>
        <p:spPr>
          <a:xfrm rot="5400000">
            <a:off x="-1094617" y="3374677"/>
            <a:ext cx="4122747" cy="108644"/>
          </a:xfrm>
          <a:prstGeom prst="rect">
            <a:avLst/>
          </a:prstGeom>
        </p:spPr>
      </p:pic>
      <p:sp>
        <p:nvSpPr>
          <p:cNvPr id="6" name="Title 1"/>
          <p:cNvSpPr txBox="1">
            <a:spLocks/>
          </p:cNvSpPr>
          <p:nvPr/>
        </p:nvSpPr>
        <p:spPr>
          <a:xfrm>
            <a:off x="2133600" y="10287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t>“Applying epidemiologic concepts of primary, secondary, and tertiary prevention to the elimination of racial disparities in asthma” </a:t>
            </a:r>
            <a:br>
              <a:rPr lang="en-US" sz="2000" dirty="0"/>
            </a:br>
            <a:r>
              <a:rPr lang="en-US" sz="1100" dirty="0"/>
              <a:t>(Joseph, Williams, </a:t>
            </a:r>
            <a:r>
              <a:rPr lang="en-US" sz="1100" dirty="0" err="1"/>
              <a:t>Ownby</a:t>
            </a:r>
            <a:r>
              <a:rPr lang="en-US" sz="1100" dirty="0"/>
              <a:t>, </a:t>
            </a:r>
            <a:r>
              <a:rPr lang="en-US" sz="1100" dirty="0" err="1"/>
              <a:t>Saltzgaber</a:t>
            </a:r>
            <a:r>
              <a:rPr lang="en-US" sz="1100" dirty="0"/>
              <a:t>, Johnson, 2006)</a:t>
            </a:r>
          </a:p>
        </p:txBody>
      </p:sp>
      <p:graphicFrame>
        <p:nvGraphicFramePr>
          <p:cNvPr id="8" name="Table 7"/>
          <p:cNvGraphicFramePr>
            <a:graphicFrameLocks noGrp="1"/>
          </p:cNvGraphicFramePr>
          <p:nvPr>
            <p:extLst>
              <p:ext uri="{D42A27DB-BD31-4B8C-83A1-F6EECF244321}">
                <p14:modId xmlns:p14="http://schemas.microsoft.com/office/powerpoint/2010/main" val="3336148414"/>
              </p:ext>
            </p:extLst>
          </p:nvPr>
        </p:nvGraphicFramePr>
        <p:xfrm>
          <a:off x="2133599" y="2267236"/>
          <a:ext cx="8391068" cy="4471402"/>
        </p:xfrm>
        <a:graphic>
          <a:graphicData uri="http://schemas.openxmlformats.org/drawingml/2006/table">
            <a:tbl>
              <a:tblPr firstRow="1" bandRow="1">
                <a:tableStyleId>{2D5ABB26-0587-4C30-8999-92F81FD0307C}</a:tableStyleId>
              </a:tblPr>
              <a:tblGrid>
                <a:gridCol w="2939748">
                  <a:extLst>
                    <a:ext uri="{9D8B030D-6E8A-4147-A177-3AD203B41FA5}">
                      <a16:colId xmlns:a16="http://schemas.microsoft.com/office/drawing/2014/main" val="20000"/>
                    </a:ext>
                  </a:extLst>
                </a:gridCol>
                <a:gridCol w="2725660">
                  <a:extLst>
                    <a:ext uri="{9D8B030D-6E8A-4147-A177-3AD203B41FA5}">
                      <a16:colId xmlns:a16="http://schemas.microsoft.com/office/drawing/2014/main" val="20001"/>
                    </a:ext>
                  </a:extLst>
                </a:gridCol>
                <a:gridCol w="2725660">
                  <a:extLst>
                    <a:ext uri="{9D8B030D-6E8A-4147-A177-3AD203B41FA5}">
                      <a16:colId xmlns:a16="http://schemas.microsoft.com/office/drawing/2014/main" val="20002"/>
                    </a:ext>
                  </a:extLst>
                </a:gridCol>
              </a:tblGrid>
              <a:tr h="269222">
                <a:tc>
                  <a:txBody>
                    <a:bodyPr/>
                    <a:lstStyle/>
                    <a:p>
                      <a:r>
                        <a:rPr lang="en-US" b="1" dirty="0"/>
                        <a:t>Primary</a:t>
                      </a:r>
                      <a:r>
                        <a:rPr lang="en-US" b="1" baseline="0" dirty="0"/>
                        <a:t> </a:t>
                      </a:r>
                      <a:endParaRPr lang="en-US" b="1" dirty="0"/>
                    </a:p>
                  </a:txBody>
                  <a:tcPr/>
                </a:tc>
                <a:tc>
                  <a:txBody>
                    <a:bodyPr/>
                    <a:lstStyle/>
                    <a:p>
                      <a:r>
                        <a:rPr lang="en-US" b="1" dirty="0"/>
                        <a:t>Secondary</a:t>
                      </a:r>
                    </a:p>
                  </a:txBody>
                  <a:tcPr/>
                </a:tc>
                <a:tc>
                  <a:txBody>
                    <a:bodyPr/>
                    <a:lstStyle/>
                    <a:p>
                      <a:r>
                        <a:rPr lang="en-US" b="1" dirty="0"/>
                        <a:t>Tertiary </a:t>
                      </a:r>
                    </a:p>
                  </a:txBody>
                  <a:tcPr/>
                </a:tc>
                <a:extLst>
                  <a:ext uri="{0D108BD9-81ED-4DB2-BD59-A6C34878D82A}">
                    <a16:rowId xmlns:a16="http://schemas.microsoft.com/office/drawing/2014/main" val="10000"/>
                  </a:ext>
                </a:extLst>
              </a:tr>
              <a:tr h="4105642">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a:t>Focus on preventing asthma risk factors:</a:t>
                      </a:r>
                      <a:r>
                        <a:rPr lang="en-US" baseline="0" dirty="0"/>
                        <a:t> obesity, low birth weight, air pollution exposure, access to safe outdoor space for physical activity </a:t>
                      </a:r>
                      <a:endParaRPr lang="en-US" dirty="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endParaRPr lang="en-US" dirty="0"/>
                    </a:p>
                    <a:p>
                      <a:endParaRPr lang="en-US" dirty="0"/>
                    </a:p>
                  </a:txBody>
                  <a:tcPr/>
                </a:tc>
                <a:tc>
                  <a:txBody>
                    <a:bodyPr/>
                    <a:lstStyle/>
                    <a:p>
                      <a:pPr marL="285750" indent="-285750">
                        <a:buFont typeface="Arial"/>
                        <a:buChar char="•"/>
                      </a:pPr>
                      <a:r>
                        <a:rPr lang="en-US" dirty="0"/>
                        <a:t>Focus on factors that may contribute to racial/ethnic disparities in asthma treatment:</a:t>
                      </a:r>
                      <a:r>
                        <a:rPr lang="en-US" baseline="0" dirty="0"/>
                        <a:t> need for early detection, language barriers, knowledge, mistrust of health care system, barriers to quality health care, obesity, exposure to stress and violence </a:t>
                      </a:r>
                      <a:endParaRPr lang="en-US" dirty="0"/>
                    </a:p>
                  </a:txBody>
                  <a:tcPr/>
                </a:tc>
                <a:tc>
                  <a:txBody>
                    <a:bodyPr/>
                    <a:lstStyle/>
                    <a:p>
                      <a:pPr marL="285750" indent="-285750">
                        <a:buFont typeface="Arial"/>
                        <a:buChar char="•"/>
                      </a:pPr>
                      <a:r>
                        <a:rPr lang="en-US" dirty="0"/>
                        <a:t>Focus on racial/ethnic disparities in severity of asthma as measured by hospitalizations and death rates; investigate emergency treatment issues; promote community-based supports to help stabilize after ER visits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0002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729" y="1"/>
            <a:ext cx="9126071" cy="851647"/>
          </a:xfrm>
        </p:spPr>
        <p:txBody>
          <a:bodyPr>
            <a:normAutofit/>
          </a:bodyPr>
          <a:lstStyle/>
          <a:p>
            <a:r>
              <a:rPr lang="en-US" dirty="0"/>
              <a:t>Prevention: Ecological Systems Theory </a:t>
            </a:r>
          </a:p>
        </p:txBody>
      </p:sp>
      <p:sp>
        <p:nvSpPr>
          <p:cNvPr id="5" name="TextBox 4"/>
          <p:cNvSpPr txBox="1"/>
          <p:nvPr/>
        </p:nvSpPr>
        <p:spPr>
          <a:xfrm>
            <a:off x="1981200" y="6581001"/>
            <a:ext cx="9144000" cy="276999"/>
          </a:xfrm>
          <a:prstGeom prst="rect">
            <a:avLst/>
          </a:prstGeom>
          <a:noFill/>
        </p:spPr>
        <p:txBody>
          <a:bodyPr wrap="square" rtlCol="0">
            <a:spAutoFit/>
          </a:bodyPr>
          <a:lstStyle/>
          <a:p>
            <a:r>
              <a:rPr lang="en-US" sz="1200" dirty="0">
                <a:latin typeface="Calibri"/>
                <a:cs typeface="Calibri"/>
              </a:rPr>
              <a:t>Source: Graphic created by descriptions from </a:t>
            </a:r>
            <a:r>
              <a:rPr lang="en-US" sz="1200" dirty="0" err="1">
                <a:latin typeface="Calibri"/>
                <a:cs typeface="Calibri"/>
              </a:rPr>
              <a:t>Bronfenbrenner</a:t>
            </a:r>
            <a:r>
              <a:rPr lang="en-US" sz="1200" dirty="0">
                <a:latin typeface="Calibri"/>
                <a:cs typeface="Calibri"/>
              </a:rPr>
              <a:t>, 2005</a:t>
            </a:r>
          </a:p>
        </p:txBody>
      </p:sp>
      <p:graphicFrame>
        <p:nvGraphicFramePr>
          <p:cNvPr id="10" name="Content Placeholder 9"/>
          <p:cNvGraphicFramePr>
            <a:graphicFrameLocks noGrp="1"/>
          </p:cNvGraphicFramePr>
          <p:nvPr>
            <p:ph idx="1"/>
          </p:nvPr>
        </p:nvGraphicFramePr>
        <p:xfrm>
          <a:off x="1499637" y="1225176"/>
          <a:ext cx="9168363" cy="5383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1524001" y="2779032"/>
            <a:ext cx="1652461" cy="369332"/>
          </a:xfrm>
          <a:prstGeom prst="rect">
            <a:avLst/>
          </a:prstGeom>
          <a:noFill/>
        </p:spPr>
        <p:txBody>
          <a:bodyPr wrap="square" rtlCol="0">
            <a:spAutoFit/>
          </a:bodyPr>
          <a:lstStyle/>
          <a:p>
            <a:r>
              <a:rPr lang="en-US" b="1" dirty="0" err="1"/>
              <a:t>Chronosystem</a:t>
            </a:r>
            <a:endParaRPr lang="en-US" b="1" dirty="0"/>
          </a:p>
        </p:txBody>
      </p:sp>
      <p:cxnSp>
        <p:nvCxnSpPr>
          <p:cNvPr id="20" name="Straight Arrow Connector 19"/>
          <p:cNvCxnSpPr/>
          <p:nvPr/>
        </p:nvCxnSpPr>
        <p:spPr>
          <a:xfrm>
            <a:off x="2244165" y="3336239"/>
            <a:ext cx="90793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2244165" y="2456177"/>
            <a:ext cx="90793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244165" y="4219998"/>
            <a:ext cx="90793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0" y="736316"/>
            <a:ext cx="10668000" cy="369332"/>
          </a:xfrm>
          <a:prstGeom prst="rect">
            <a:avLst/>
          </a:prstGeom>
          <a:noFill/>
        </p:spPr>
        <p:txBody>
          <a:bodyPr wrap="square" rtlCol="0">
            <a:spAutoFit/>
          </a:bodyPr>
          <a:lstStyle/>
          <a:p>
            <a:pPr algn="ctr"/>
            <a:r>
              <a:rPr lang="en-US" b="1" dirty="0"/>
              <a:t>Revisiting </a:t>
            </a:r>
            <a:r>
              <a:rPr lang="en-US" b="1" dirty="0" err="1"/>
              <a:t>Urie</a:t>
            </a:r>
            <a:r>
              <a:rPr lang="en-US" b="1" dirty="0"/>
              <a:t> </a:t>
            </a:r>
            <a:r>
              <a:rPr lang="en-US" b="1" dirty="0" err="1"/>
              <a:t>Bronfenbrenner’s</a:t>
            </a:r>
            <a:r>
              <a:rPr lang="en-US" b="1" dirty="0"/>
              <a:t> Ecological Systems Theory</a:t>
            </a:r>
          </a:p>
        </p:txBody>
      </p:sp>
    </p:spTree>
    <p:extLst>
      <p:ext uri="{BB962C8B-B14F-4D97-AF65-F5344CB8AC3E}">
        <p14:creationId xmlns:p14="http://schemas.microsoft.com/office/powerpoint/2010/main" val="2847764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Prevention at Different Levels</a:t>
            </a:r>
          </a:p>
        </p:txBody>
      </p:sp>
      <p:pic>
        <p:nvPicPr>
          <p:cNvPr id="4" name="Content Placeholder 3"/>
          <p:cNvPicPr>
            <a:picLocks noGrp="1" noChangeAspect="1"/>
          </p:cNvPicPr>
          <p:nvPr>
            <p:ph idx="1"/>
          </p:nvPr>
        </p:nvPicPr>
        <p:blipFill rotWithShape="1">
          <a:blip r:embed="rId3"/>
          <a:srcRect l="1948" r="1948" b="3785"/>
          <a:stretch/>
        </p:blipFill>
        <p:spPr>
          <a:xfrm>
            <a:off x="1981200" y="2043522"/>
            <a:ext cx="8229600" cy="4354683"/>
          </a:xfrm>
        </p:spPr>
      </p:pic>
      <p:sp>
        <p:nvSpPr>
          <p:cNvPr id="5" name="TextBox 4"/>
          <p:cNvSpPr txBox="1"/>
          <p:nvPr/>
        </p:nvSpPr>
        <p:spPr>
          <a:xfrm>
            <a:off x="1722120" y="6508750"/>
            <a:ext cx="9144000" cy="276999"/>
          </a:xfrm>
          <a:prstGeom prst="rect">
            <a:avLst/>
          </a:prstGeom>
          <a:noFill/>
        </p:spPr>
        <p:txBody>
          <a:bodyPr wrap="square" rtlCol="0">
            <a:spAutoFit/>
          </a:bodyPr>
          <a:lstStyle/>
          <a:p>
            <a:r>
              <a:rPr lang="en-US" sz="1200" dirty="0">
                <a:latin typeface="Calibri"/>
                <a:cs typeface="Calibri"/>
              </a:rPr>
              <a:t>Source: Center for Disease Control and Prevention. Colorectal Cancer Control Program (CRCCP). https://</a:t>
            </a:r>
            <a:r>
              <a:rPr lang="en-US" sz="1200" dirty="0" err="1">
                <a:latin typeface="Calibri"/>
                <a:cs typeface="Calibri"/>
              </a:rPr>
              <a:t>www.cdc.gov</a:t>
            </a:r>
            <a:r>
              <a:rPr lang="en-US" sz="1200" dirty="0">
                <a:latin typeface="Calibri"/>
                <a:cs typeface="Calibri"/>
              </a:rPr>
              <a:t>/cancer/</a:t>
            </a:r>
            <a:r>
              <a:rPr lang="en-US" sz="1200" dirty="0" err="1">
                <a:latin typeface="Calibri"/>
                <a:cs typeface="Calibri"/>
              </a:rPr>
              <a:t>crccp</a:t>
            </a:r>
            <a:r>
              <a:rPr lang="en-US" sz="1200" dirty="0">
                <a:latin typeface="Calibri"/>
                <a:cs typeface="Calibri"/>
              </a:rPr>
              <a:t>/</a:t>
            </a:r>
            <a:r>
              <a:rPr lang="en-US" sz="1200" dirty="0" err="1">
                <a:latin typeface="Calibri"/>
                <a:cs typeface="Calibri"/>
              </a:rPr>
              <a:t>sem.html</a:t>
            </a:r>
            <a:endParaRPr lang="en-US" sz="1200" dirty="0">
              <a:latin typeface="Calibri"/>
              <a:cs typeface="Calibri"/>
            </a:endParaRPr>
          </a:p>
        </p:txBody>
      </p:sp>
      <p:sp>
        <p:nvSpPr>
          <p:cNvPr id="7" name="TextBox 6"/>
          <p:cNvSpPr txBox="1"/>
          <p:nvPr/>
        </p:nvSpPr>
        <p:spPr>
          <a:xfrm>
            <a:off x="126159" y="1366588"/>
            <a:ext cx="9144000" cy="369332"/>
          </a:xfrm>
          <a:prstGeom prst="rect">
            <a:avLst/>
          </a:prstGeom>
          <a:noFill/>
        </p:spPr>
        <p:txBody>
          <a:bodyPr wrap="square" rtlCol="0">
            <a:spAutoFit/>
          </a:bodyPr>
          <a:lstStyle/>
          <a:p>
            <a:pPr algn="ctr"/>
            <a:r>
              <a:rPr lang="en-US" dirty="0"/>
              <a:t>An example from the Colorectal Cancer Control Program using the Social Ecological Model</a:t>
            </a:r>
          </a:p>
        </p:txBody>
      </p:sp>
    </p:spTree>
    <p:extLst>
      <p:ext uri="{BB962C8B-B14F-4D97-AF65-F5344CB8AC3E}">
        <p14:creationId xmlns:p14="http://schemas.microsoft.com/office/powerpoint/2010/main" val="2935351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65" y="23958"/>
            <a:ext cx="9592235" cy="1143000"/>
          </a:xfrm>
          <a:noFill/>
        </p:spPr>
        <p:txBody>
          <a:bodyPr/>
          <a:lstStyle/>
          <a:p>
            <a:r>
              <a:rPr lang="en-US" dirty="0"/>
              <a:t>View “Risk” as a Continuum </a:t>
            </a:r>
          </a:p>
        </p:txBody>
      </p:sp>
      <p:sp>
        <p:nvSpPr>
          <p:cNvPr id="3" name="Content Placeholder 2"/>
          <p:cNvSpPr>
            <a:spLocks noGrp="1"/>
          </p:cNvSpPr>
          <p:nvPr>
            <p:ph idx="1"/>
          </p:nvPr>
        </p:nvSpPr>
        <p:spPr>
          <a:xfrm>
            <a:off x="887506" y="2181412"/>
            <a:ext cx="9323294" cy="4336090"/>
          </a:xfrm>
        </p:spPr>
        <p:txBody>
          <a:bodyPr>
            <a:noAutofit/>
          </a:bodyPr>
          <a:lstStyle/>
          <a:p>
            <a:pPr marL="0" indent="0">
              <a:buNone/>
            </a:pPr>
            <a:r>
              <a:rPr lang="en-US" sz="2200" dirty="0"/>
              <a:t>Social workers frequently use the term “at risk.” But what does it really mean?</a:t>
            </a:r>
          </a:p>
          <a:p>
            <a:pPr marL="0" indent="0">
              <a:buNone/>
            </a:pPr>
            <a:r>
              <a:rPr lang="en-US" sz="2200" dirty="0"/>
              <a:t>Risk defined: </a:t>
            </a:r>
          </a:p>
          <a:p>
            <a:pPr marL="0" indent="0">
              <a:buNone/>
            </a:pPr>
            <a:r>
              <a:rPr lang="en-US" sz="2200" dirty="0"/>
              <a:t>“The probability of an adverse event or a beneficial event in a defined population over a specified time interval.” </a:t>
            </a:r>
            <a:r>
              <a:rPr lang="en-US" sz="1050" dirty="0"/>
              <a:t>(Porta, 2014)</a:t>
            </a:r>
            <a:endParaRPr lang="en-US" sz="2200" dirty="0"/>
          </a:p>
          <a:p>
            <a:r>
              <a:rPr lang="en-US" sz="2200" dirty="0"/>
              <a:t>The number of risk factors, the severity of risk factors, and the combination of interacting factors influence outcomes</a:t>
            </a:r>
          </a:p>
          <a:p>
            <a:r>
              <a:rPr lang="en-US" sz="2200" dirty="0"/>
              <a:t>Threshold for distinguishing “at-risk” may be somewhat arbitrary; an individual just below the threshold may be just as likely to experience the issue or disease as someone who didn’t make the cut-off for “at risk” </a:t>
            </a:r>
          </a:p>
        </p:txBody>
      </p:sp>
      <p:pic>
        <p:nvPicPr>
          <p:cNvPr id="4" name="Content Placeholder 3"/>
          <p:cNvPicPr>
            <a:picLocks noChangeAspect="1"/>
          </p:cNvPicPr>
          <p:nvPr/>
        </p:nvPicPr>
        <p:blipFill>
          <a:blip r:embed="rId3"/>
          <a:srcRect t="9262" b="9262"/>
          <a:stretch>
            <a:fillRect/>
          </a:stretch>
        </p:blipFill>
        <p:spPr>
          <a:xfrm>
            <a:off x="537883" y="1246165"/>
            <a:ext cx="8229600" cy="856039"/>
          </a:xfrm>
          <a:prstGeom prst="rect">
            <a:avLst/>
          </a:prstGeom>
        </p:spPr>
      </p:pic>
    </p:spTree>
    <p:extLst>
      <p:ext uri="{BB962C8B-B14F-4D97-AF65-F5344CB8AC3E}">
        <p14:creationId xmlns:p14="http://schemas.microsoft.com/office/powerpoint/2010/main" val="4167719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43" y="212725"/>
            <a:ext cx="8580393" cy="1325563"/>
          </a:xfrm>
        </p:spPr>
        <p:txBody>
          <a:bodyPr/>
          <a:lstStyle/>
          <a:p>
            <a:r>
              <a:rPr lang="en-US" dirty="0"/>
              <a:t>Rose’s Paradigm: High-Risk Strategy</a:t>
            </a:r>
          </a:p>
        </p:txBody>
      </p:sp>
      <p:sp>
        <p:nvSpPr>
          <p:cNvPr id="3" name="Content Placeholder 2"/>
          <p:cNvSpPr>
            <a:spLocks noGrp="1"/>
          </p:cNvSpPr>
          <p:nvPr>
            <p:ph idx="1"/>
          </p:nvPr>
        </p:nvSpPr>
        <p:spPr>
          <a:xfrm>
            <a:off x="1981200" y="1362075"/>
            <a:ext cx="8229600" cy="1638300"/>
          </a:xfrm>
        </p:spPr>
        <p:txBody>
          <a:bodyPr>
            <a:normAutofit fontScale="92500" lnSpcReduction="10000"/>
          </a:bodyPr>
          <a:lstStyle/>
          <a:p>
            <a:pPr marL="0" indent="0">
              <a:buNone/>
            </a:pPr>
            <a:r>
              <a:rPr lang="en-US" sz="2000" dirty="0"/>
              <a:t>Geoffrey Rose (1926-1993) was a British epidemiologist known for his work in preventive medicine. What is the “high-risk strategy?” </a:t>
            </a:r>
          </a:p>
          <a:p>
            <a:r>
              <a:rPr lang="en-US" sz="2000" dirty="0"/>
              <a:t>Target people identified as “high risk”; address immediate/proximal risk factor </a:t>
            </a:r>
          </a:p>
          <a:p>
            <a:r>
              <a:rPr lang="en-US" sz="2000" dirty="0"/>
              <a:t>Example below targets those at high risk of dropping out of high school based on high stakes test scores</a:t>
            </a:r>
          </a:p>
        </p:txBody>
      </p:sp>
      <p:pic>
        <p:nvPicPr>
          <p:cNvPr id="6" name="Picture 5"/>
          <p:cNvPicPr>
            <a:picLocks noChangeAspect="1"/>
          </p:cNvPicPr>
          <p:nvPr/>
        </p:nvPicPr>
        <p:blipFill>
          <a:blip r:embed="rId3"/>
          <a:stretch>
            <a:fillRect/>
          </a:stretch>
        </p:blipFill>
        <p:spPr>
          <a:xfrm>
            <a:off x="3708400" y="3200400"/>
            <a:ext cx="5029200" cy="3657600"/>
          </a:xfrm>
          <a:prstGeom prst="rect">
            <a:avLst/>
          </a:prstGeom>
        </p:spPr>
      </p:pic>
    </p:spTree>
    <p:extLst>
      <p:ext uri="{BB962C8B-B14F-4D97-AF65-F5344CB8AC3E}">
        <p14:creationId xmlns:p14="http://schemas.microsoft.com/office/powerpoint/2010/main" val="209037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483" y="243205"/>
            <a:ext cx="8580393" cy="1325563"/>
          </a:xfrm>
        </p:spPr>
        <p:txBody>
          <a:bodyPr/>
          <a:lstStyle/>
          <a:p>
            <a:r>
              <a:rPr lang="en-US" dirty="0"/>
              <a:t>Rose’s Paradigm: High-risk Strategy</a:t>
            </a:r>
          </a:p>
        </p:txBody>
      </p:sp>
      <p:sp>
        <p:nvSpPr>
          <p:cNvPr id="3" name="Content Placeholder 2"/>
          <p:cNvSpPr>
            <a:spLocks noGrp="1"/>
          </p:cNvSpPr>
          <p:nvPr>
            <p:ph idx="1"/>
          </p:nvPr>
        </p:nvSpPr>
        <p:spPr>
          <a:xfrm>
            <a:off x="1981200" y="1362075"/>
            <a:ext cx="8229600" cy="1670050"/>
          </a:xfrm>
        </p:spPr>
        <p:txBody>
          <a:bodyPr>
            <a:normAutofit lnSpcReduction="10000"/>
          </a:bodyPr>
          <a:lstStyle/>
          <a:p>
            <a:pPr marL="0" indent="0">
              <a:buNone/>
            </a:pPr>
            <a:r>
              <a:rPr lang="en-US" sz="2000" dirty="0"/>
              <a:t>Geoffrey Rose (1926-1993) was a British epidemiologist known for his work in preventive medicine </a:t>
            </a:r>
          </a:p>
          <a:p>
            <a:pPr marL="0" indent="0">
              <a:buNone/>
            </a:pPr>
            <a:endParaRPr lang="en-US" sz="1000" dirty="0"/>
          </a:p>
          <a:p>
            <a:pPr marL="0" indent="0">
              <a:buNone/>
            </a:pPr>
            <a:r>
              <a:rPr lang="en-US" sz="2000" dirty="0"/>
              <a:t>What is the “high-risk strategy?” </a:t>
            </a:r>
          </a:p>
          <a:p>
            <a:r>
              <a:rPr lang="en-US" sz="2000" dirty="0"/>
              <a:t>target, high-risk group; address immediate/proximal risk factor </a:t>
            </a:r>
          </a:p>
        </p:txBody>
      </p:sp>
      <p:pic>
        <p:nvPicPr>
          <p:cNvPr id="7" name="Picture 6"/>
          <p:cNvPicPr>
            <a:picLocks noChangeAspect="1"/>
          </p:cNvPicPr>
          <p:nvPr/>
        </p:nvPicPr>
        <p:blipFill>
          <a:blip r:embed="rId3"/>
          <a:stretch>
            <a:fillRect/>
          </a:stretch>
        </p:blipFill>
        <p:spPr>
          <a:xfrm>
            <a:off x="3708400" y="3222625"/>
            <a:ext cx="5029200" cy="3657600"/>
          </a:xfrm>
          <a:prstGeom prst="rect">
            <a:avLst/>
          </a:prstGeom>
        </p:spPr>
      </p:pic>
    </p:spTree>
    <p:extLst>
      <p:ext uri="{BB962C8B-B14F-4D97-AF65-F5344CB8AC3E}">
        <p14:creationId xmlns:p14="http://schemas.microsoft.com/office/powerpoint/2010/main" val="3210822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43" y="274637"/>
            <a:ext cx="8580393" cy="1325563"/>
          </a:xfrm>
        </p:spPr>
        <p:txBody>
          <a:bodyPr/>
          <a:lstStyle/>
          <a:p>
            <a:r>
              <a:rPr lang="en-US" dirty="0"/>
              <a:t>Rose’s Paradigm: High-Risk Strategy</a:t>
            </a:r>
          </a:p>
        </p:txBody>
      </p:sp>
      <p:sp>
        <p:nvSpPr>
          <p:cNvPr id="3" name="Content Placeholder 2"/>
          <p:cNvSpPr>
            <a:spLocks noGrp="1"/>
          </p:cNvSpPr>
          <p:nvPr>
            <p:ph idx="1"/>
          </p:nvPr>
        </p:nvSpPr>
        <p:spPr>
          <a:xfrm>
            <a:off x="613838" y="1484313"/>
            <a:ext cx="9795081" cy="4550727"/>
          </a:xfrm>
          <a:noFill/>
        </p:spPr>
        <p:txBody>
          <a:bodyPr>
            <a:normAutofit fontScale="55000" lnSpcReduction="20000"/>
          </a:bodyPr>
          <a:lstStyle/>
          <a:p>
            <a:pPr marL="0" indent="0">
              <a:buNone/>
            </a:pPr>
            <a:r>
              <a:rPr lang="en-US" u="sng" dirty="0"/>
              <a:t>Advantages of the High Risk Strategy</a:t>
            </a:r>
          </a:p>
          <a:p>
            <a:r>
              <a:rPr lang="en-US" dirty="0"/>
              <a:t>large individual benefit to those at risk of dropping out as defined by poor test score</a:t>
            </a:r>
          </a:p>
          <a:p>
            <a:r>
              <a:rPr lang="en-US" dirty="0"/>
              <a:t>intervention matched to specific students who scored poorly,  which increases potential effectiveness</a:t>
            </a:r>
          </a:p>
          <a:p>
            <a:r>
              <a:rPr lang="en-US" dirty="0"/>
              <a:t>no interference in lives of those deemed low risk</a:t>
            </a:r>
          </a:p>
          <a:p>
            <a:r>
              <a:rPr lang="en-US" dirty="0"/>
              <a:t>fits into medical model—targets individuals to “cure” low test scores </a:t>
            </a:r>
          </a:p>
          <a:p>
            <a:r>
              <a:rPr lang="en-US" dirty="0"/>
              <a:t>could be cost effective for high risk group</a:t>
            </a:r>
          </a:p>
          <a:p>
            <a:pPr marL="0" indent="0">
              <a:buNone/>
            </a:pPr>
            <a:r>
              <a:rPr lang="en-US" u="sng" dirty="0"/>
              <a:t>Disadvantages of the High Risk Strategy</a:t>
            </a:r>
            <a:endParaRPr lang="en-US" dirty="0"/>
          </a:p>
          <a:p>
            <a:r>
              <a:rPr lang="en-US" dirty="0"/>
              <a:t>low population benefit – not all at risk are identified</a:t>
            </a:r>
          </a:p>
          <a:p>
            <a:r>
              <a:rPr lang="en-US" dirty="0"/>
              <a:t>labeling of individuals can stigmatize</a:t>
            </a:r>
          </a:p>
          <a:p>
            <a:r>
              <a:rPr lang="en-US" dirty="0"/>
              <a:t>neglects social factors/conditions contributing to high risk of dropping out</a:t>
            </a:r>
          </a:p>
          <a:p>
            <a:r>
              <a:rPr lang="en-US" dirty="0"/>
              <a:t>requires high-risk group to engage in “non-normative” behaviors – e.g. be tutored, stay after school, work in a group with “at risk” others</a:t>
            </a:r>
          </a:p>
          <a:p>
            <a:r>
              <a:rPr lang="en-US" dirty="0"/>
              <a:t>overall control of “issue” or “disease”  in population not likely – more high school at-risk cases will emerge if cause of dropping out not addressed</a:t>
            </a:r>
          </a:p>
          <a:p>
            <a:r>
              <a:rPr lang="en-US" dirty="0"/>
              <a:t>feasibility and cost of screening can be a problem </a:t>
            </a:r>
          </a:p>
        </p:txBody>
      </p:sp>
    </p:spTree>
    <p:extLst>
      <p:ext uri="{BB962C8B-B14F-4D97-AF65-F5344CB8AC3E}">
        <p14:creationId xmlns:p14="http://schemas.microsoft.com/office/powerpoint/2010/main" val="62504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Rose’s Paradigm: The Prevention Paradox</a:t>
            </a:r>
          </a:p>
        </p:txBody>
      </p:sp>
      <p:sp>
        <p:nvSpPr>
          <p:cNvPr id="3" name="Content Placeholder 2"/>
          <p:cNvSpPr>
            <a:spLocks noGrp="1"/>
          </p:cNvSpPr>
          <p:nvPr>
            <p:ph idx="1"/>
          </p:nvPr>
        </p:nvSpPr>
        <p:spPr/>
        <p:txBody>
          <a:bodyPr>
            <a:normAutofit/>
          </a:bodyPr>
          <a:lstStyle/>
          <a:p>
            <a:r>
              <a:rPr lang="en-US" dirty="0"/>
              <a:t>A large number of people at modest risk may give rise to more cases of dropping out than the small number of people at high risk</a:t>
            </a:r>
          </a:p>
        </p:txBody>
      </p:sp>
      <p:pic>
        <p:nvPicPr>
          <p:cNvPr id="4" name="Picture 3"/>
          <p:cNvPicPr>
            <a:picLocks noChangeAspect="1"/>
          </p:cNvPicPr>
          <p:nvPr/>
        </p:nvPicPr>
        <p:blipFill>
          <a:blip r:embed="rId3"/>
          <a:stretch>
            <a:fillRect/>
          </a:stretch>
        </p:blipFill>
        <p:spPr>
          <a:xfrm>
            <a:off x="3946525" y="3136900"/>
            <a:ext cx="5029200" cy="3657600"/>
          </a:xfrm>
          <a:prstGeom prst="rect">
            <a:avLst/>
          </a:prstGeom>
        </p:spPr>
      </p:pic>
      <p:cxnSp>
        <p:nvCxnSpPr>
          <p:cNvPr id="8" name="Straight Arrow Connector 7"/>
          <p:cNvCxnSpPr/>
          <p:nvPr/>
        </p:nvCxnSpPr>
        <p:spPr>
          <a:xfrm>
            <a:off x="3698875" y="4889501"/>
            <a:ext cx="1936750" cy="11731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524126" y="4191001"/>
            <a:ext cx="1571625" cy="646331"/>
          </a:xfrm>
          <a:prstGeom prst="rect">
            <a:avLst/>
          </a:prstGeom>
          <a:noFill/>
        </p:spPr>
        <p:txBody>
          <a:bodyPr wrap="square" rtlCol="0">
            <a:spAutoFit/>
          </a:bodyPr>
          <a:lstStyle/>
          <a:p>
            <a:r>
              <a:rPr lang="en-US" dirty="0"/>
              <a:t>greater individual risk </a:t>
            </a:r>
          </a:p>
        </p:txBody>
      </p:sp>
      <p:cxnSp>
        <p:nvCxnSpPr>
          <p:cNvPr id="11" name="Straight Arrow Connector 10"/>
          <p:cNvCxnSpPr/>
          <p:nvPr/>
        </p:nvCxnSpPr>
        <p:spPr>
          <a:xfrm flipH="1">
            <a:off x="6715127" y="3921126"/>
            <a:ext cx="2260599" cy="968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988356" y="3301980"/>
            <a:ext cx="1517650" cy="3416320"/>
          </a:xfrm>
          <a:prstGeom prst="rect">
            <a:avLst/>
          </a:prstGeom>
          <a:noFill/>
        </p:spPr>
        <p:txBody>
          <a:bodyPr wrap="square" rtlCol="0">
            <a:spAutoFit/>
          </a:bodyPr>
          <a:lstStyle/>
          <a:p>
            <a:r>
              <a:rPr lang="en-US" dirty="0"/>
              <a:t>These individuals may test at lower risk but because larger number of individuals in group, there could be many more cases of dropouts</a:t>
            </a:r>
          </a:p>
        </p:txBody>
      </p:sp>
    </p:spTree>
    <p:extLst>
      <p:ext uri="{BB962C8B-B14F-4D97-AF65-F5344CB8AC3E}">
        <p14:creationId xmlns:p14="http://schemas.microsoft.com/office/powerpoint/2010/main" val="1489690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Rose’s Paradigm: Population Prevention Strategy</a:t>
            </a:r>
          </a:p>
        </p:txBody>
      </p:sp>
      <p:sp>
        <p:nvSpPr>
          <p:cNvPr id="3" name="Content Placeholder 2"/>
          <p:cNvSpPr>
            <a:spLocks noGrp="1"/>
          </p:cNvSpPr>
          <p:nvPr>
            <p:ph idx="1"/>
          </p:nvPr>
        </p:nvSpPr>
        <p:spPr/>
        <p:txBody>
          <a:bodyPr>
            <a:normAutofit/>
          </a:bodyPr>
          <a:lstStyle/>
          <a:p>
            <a:r>
              <a:rPr lang="en-US" dirty="0"/>
              <a:t>Focus on the entire population and shift the risk of the entire population</a:t>
            </a:r>
          </a:p>
        </p:txBody>
      </p:sp>
      <p:pic>
        <p:nvPicPr>
          <p:cNvPr id="4" name="Picture 3"/>
          <p:cNvPicPr>
            <a:picLocks noChangeAspect="1"/>
          </p:cNvPicPr>
          <p:nvPr/>
        </p:nvPicPr>
        <p:blipFill>
          <a:blip r:embed="rId3"/>
          <a:stretch>
            <a:fillRect/>
          </a:stretch>
        </p:blipFill>
        <p:spPr>
          <a:xfrm>
            <a:off x="2311400" y="2898775"/>
            <a:ext cx="5029200" cy="3657600"/>
          </a:xfrm>
          <a:prstGeom prst="rect">
            <a:avLst/>
          </a:prstGeom>
        </p:spPr>
      </p:pic>
      <p:cxnSp>
        <p:nvCxnSpPr>
          <p:cNvPr id="8" name="Straight Arrow Connector 7"/>
          <p:cNvCxnSpPr/>
          <p:nvPr/>
        </p:nvCxnSpPr>
        <p:spPr>
          <a:xfrm>
            <a:off x="4905376" y="4000500"/>
            <a:ext cx="10001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667626" y="3127375"/>
            <a:ext cx="2543175" cy="2031325"/>
          </a:xfrm>
          <a:prstGeom prst="rect">
            <a:avLst/>
          </a:prstGeom>
          <a:noFill/>
        </p:spPr>
        <p:txBody>
          <a:bodyPr wrap="square" rtlCol="0">
            <a:spAutoFit/>
          </a:bodyPr>
          <a:lstStyle/>
          <a:p>
            <a:r>
              <a:rPr lang="en-US" dirty="0"/>
              <a:t>Example: Implement an intervention to shift the standardized test scores of all students in the population; for example, everyone gets intensive test prep </a:t>
            </a:r>
          </a:p>
        </p:txBody>
      </p:sp>
    </p:spTree>
    <p:extLst>
      <p:ext uri="{BB962C8B-B14F-4D97-AF65-F5344CB8AC3E}">
        <p14:creationId xmlns:p14="http://schemas.microsoft.com/office/powerpoint/2010/main" val="775827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520" y="237659"/>
            <a:ext cx="5617406" cy="1325563"/>
          </a:xfrm>
        </p:spPr>
        <p:txBody>
          <a:bodyPr>
            <a:normAutofit/>
          </a:bodyPr>
          <a:lstStyle/>
          <a:p>
            <a:r>
              <a:rPr lang="en-US" sz="3600" dirty="0"/>
              <a:t>Identify Learning </a:t>
            </a:r>
            <a:br>
              <a:rPr lang="en-US" sz="3600" dirty="0"/>
            </a:br>
            <a:r>
              <a:rPr lang="en-US" sz="3600" dirty="0"/>
              <a:t>Objectives</a:t>
            </a:r>
          </a:p>
        </p:txBody>
      </p:sp>
      <p:sp>
        <p:nvSpPr>
          <p:cNvPr id="3" name="Content Placeholder 2"/>
          <p:cNvSpPr>
            <a:spLocks noGrp="1"/>
          </p:cNvSpPr>
          <p:nvPr>
            <p:ph idx="1"/>
          </p:nvPr>
        </p:nvSpPr>
        <p:spPr>
          <a:xfrm>
            <a:off x="970156" y="1726504"/>
            <a:ext cx="8731405" cy="4351338"/>
          </a:xfrm>
        </p:spPr>
        <p:txBody>
          <a:bodyPr>
            <a:normAutofit/>
          </a:bodyPr>
          <a:lstStyle/>
          <a:p>
            <a:pPr marL="0" indent="0">
              <a:buNone/>
            </a:pPr>
            <a:r>
              <a:rPr lang="en-US" sz="2000" b="1" dirty="0">
                <a:solidFill>
                  <a:srgbClr val="53C2CA"/>
                </a:solidFill>
              </a:rPr>
              <a:t>At the end of this presentation, the students will be able to </a:t>
            </a:r>
            <a:endParaRPr lang="en-US" sz="1700" dirty="0">
              <a:solidFill>
                <a:srgbClr val="53C2CA"/>
              </a:solidFill>
            </a:endParaRPr>
          </a:p>
          <a:p>
            <a:pPr marL="342900" indent="-342900">
              <a:buFont typeface="+mj-lt"/>
              <a:buAutoNum type="arabicPeriod"/>
            </a:pPr>
            <a:r>
              <a:rPr lang="en-US" sz="1800" dirty="0">
                <a:latin typeface="+mj-lt"/>
              </a:rPr>
              <a:t>Appreciate national context for prevention</a:t>
            </a:r>
          </a:p>
          <a:p>
            <a:pPr marL="342900" indent="-342900">
              <a:buFont typeface="+mj-lt"/>
              <a:buAutoNum type="arabicPeriod"/>
            </a:pPr>
            <a:r>
              <a:rPr lang="en-US" sz="1800" dirty="0">
                <a:latin typeface="+mj-lt"/>
              </a:rPr>
              <a:t>Explain the relevance of prevention efforts for public health social workers</a:t>
            </a:r>
          </a:p>
          <a:p>
            <a:pPr marL="342900" indent="-342900">
              <a:buFont typeface="+mj-lt"/>
              <a:buAutoNum type="arabicPeriod"/>
            </a:pPr>
            <a:r>
              <a:rPr lang="en-US" sz="1800" dirty="0">
                <a:latin typeface="+mj-lt"/>
              </a:rPr>
              <a:t>Identify barriers to prevention work </a:t>
            </a:r>
          </a:p>
          <a:p>
            <a:pPr marL="342900" indent="-342900">
              <a:buFont typeface="+mj-lt"/>
              <a:buAutoNum type="arabicPeriod"/>
            </a:pPr>
            <a:r>
              <a:rPr lang="en-US" sz="1800" dirty="0">
                <a:latin typeface="+mj-lt"/>
              </a:rPr>
              <a:t>Describe prevention and intervention efforts as a continuum and classify interventions as primary, secondary, or tertiary prevention</a:t>
            </a:r>
          </a:p>
          <a:p>
            <a:pPr marL="342900" indent="-342900">
              <a:buFont typeface="+mj-lt"/>
              <a:buAutoNum type="arabicPeriod"/>
            </a:pPr>
            <a:r>
              <a:rPr lang="en-US" sz="1800" dirty="0">
                <a:latin typeface="+mj-lt"/>
              </a:rPr>
              <a:t>Match prevention interventions to the social-ecological level(s) they target </a:t>
            </a:r>
          </a:p>
          <a:p>
            <a:pPr marL="342900" indent="-342900">
              <a:buFont typeface="+mj-lt"/>
              <a:buAutoNum type="arabicPeriod"/>
            </a:pPr>
            <a:r>
              <a:rPr lang="en-US" sz="1800" dirty="0">
                <a:latin typeface="+mj-lt"/>
              </a:rPr>
              <a:t>Explain the Prevention Paradox; list dis/advantages of High-Risk and Population Strategies</a:t>
            </a:r>
          </a:p>
          <a:p>
            <a:pPr marL="342900" indent="-342900">
              <a:buFont typeface="+mj-lt"/>
              <a:buAutoNum type="arabicPeriod"/>
            </a:pPr>
            <a:r>
              <a:rPr lang="en-US" sz="1800" dirty="0">
                <a:latin typeface="+mj-lt"/>
              </a:rPr>
              <a:t>Describe current status of prevention in social work </a:t>
            </a:r>
          </a:p>
          <a:p>
            <a:endParaRPr lang="en-US" dirty="0"/>
          </a:p>
          <a:p>
            <a:endParaRPr lang="en-US" dirty="0"/>
          </a:p>
          <a:p>
            <a:endParaRPr lang="en-US" dirty="0"/>
          </a:p>
          <a:p>
            <a:endParaRPr lang="en-US" dirty="0"/>
          </a:p>
        </p:txBody>
      </p:sp>
      <p:cxnSp>
        <p:nvCxnSpPr>
          <p:cNvPr id="13" name="Straight Connector 12"/>
          <p:cNvCxnSpPr/>
          <p:nvPr/>
        </p:nvCxnSpPr>
        <p:spPr>
          <a:xfrm flipH="1">
            <a:off x="988741" y="1464746"/>
            <a:ext cx="5765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414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Prevention Strategy</a:t>
            </a:r>
          </a:p>
        </p:txBody>
      </p:sp>
      <p:sp>
        <p:nvSpPr>
          <p:cNvPr id="3" name="Content Placeholder 2"/>
          <p:cNvSpPr>
            <a:spLocks noGrp="1"/>
          </p:cNvSpPr>
          <p:nvPr>
            <p:ph idx="1"/>
          </p:nvPr>
        </p:nvSpPr>
        <p:spPr>
          <a:xfrm>
            <a:off x="1630407" y="1461247"/>
            <a:ext cx="8580393" cy="5285629"/>
          </a:xfrm>
        </p:spPr>
        <p:txBody>
          <a:bodyPr>
            <a:noAutofit/>
          </a:bodyPr>
          <a:lstStyle/>
          <a:p>
            <a:pPr marL="0" indent="0">
              <a:buNone/>
            </a:pPr>
            <a:r>
              <a:rPr lang="en-US" sz="2200" u="sng" dirty="0"/>
              <a:t>Advantages of the Population Prevention Strategy</a:t>
            </a:r>
          </a:p>
          <a:p>
            <a:r>
              <a:rPr lang="en-US" sz="2200" dirty="0"/>
              <a:t>addresses root causes of dropping out (less preparation/learning issues)</a:t>
            </a:r>
          </a:p>
          <a:p>
            <a:r>
              <a:rPr lang="en-US" sz="2200" dirty="0"/>
              <a:t>large overall population benefit from small individual changes</a:t>
            </a:r>
          </a:p>
          <a:p>
            <a:r>
              <a:rPr lang="en-US" sz="2200" dirty="0"/>
              <a:t>easier to change and maintain with social norms (everyone is getting test prep) </a:t>
            </a:r>
          </a:p>
          <a:p>
            <a:pPr marL="0" indent="0">
              <a:buNone/>
            </a:pPr>
            <a:r>
              <a:rPr lang="en-US" sz="2200" u="sng" dirty="0"/>
              <a:t>Disadvantages of the Population Prevention Strategy</a:t>
            </a:r>
            <a:endParaRPr lang="en-US" sz="2200" dirty="0"/>
          </a:p>
          <a:p>
            <a:r>
              <a:rPr lang="en-US" sz="2200" dirty="0"/>
              <a:t>unintended consequences</a:t>
            </a:r>
          </a:p>
          <a:p>
            <a:r>
              <a:rPr lang="en-US" sz="2200" dirty="0"/>
              <a:t>changing social norms not easy </a:t>
            </a:r>
          </a:p>
          <a:p>
            <a:r>
              <a:rPr lang="en-US" sz="2200" dirty="0"/>
              <a:t>costs incurred immediately; but not benefits</a:t>
            </a:r>
          </a:p>
          <a:p>
            <a:r>
              <a:rPr lang="en-US" sz="2200" dirty="0"/>
              <a:t>impact may not be as expected depending upon distribution of risk </a:t>
            </a:r>
          </a:p>
          <a:p>
            <a:r>
              <a:rPr lang="en-US" sz="2200" dirty="0"/>
              <a:t>population strategies can widen health disparities (what if test prep doesn’t help “at risk?” </a:t>
            </a:r>
          </a:p>
        </p:txBody>
      </p:sp>
    </p:spTree>
    <p:extLst>
      <p:ext uri="{BB962C8B-B14F-4D97-AF65-F5344CB8AC3E}">
        <p14:creationId xmlns:p14="http://schemas.microsoft.com/office/powerpoint/2010/main" val="156476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Rose’s Paradigm Conclusions</a:t>
            </a:r>
          </a:p>
        </p:txBody>
      </p:sp>
      <p:sp>
        <p:nvSpPr>
          <p:cNvPr id="3" name="Content Placeholder 2"/>
          <p:cNvSpPr>
            <a:spLocks noGrp="1"/>
          </p:cNvSpPr>
          <p:nvPr>
            <p:ph idx="1"/>
          </p:nvPr>
        </p:nvSpPr>
        <p:spPr/>
        <p:txBody>
          <a:bodyPr>
            <a:normAutofit/>
          </a:bodyPr>
          <a:lstStyle/>
          <a:p>
            <a:r>
              <a:rPr lang="en-US" dirty="0"/>
              <a:t>Is there still a place for the high-risk strategy? </a:t>
            </a:r>
          </a:p>
          <a:p>
            <a:pPr marL="0" indent="0">
              <a:buNone/>
            </a:pPr>
            <a:endParaRPr lang="en-US" dirty="0"/>
          </a:p>
          <a:p>
            <a:pPr lvl="1"/>
            <a:r>
              <a:rPr lang="en-US" dirty="0"/>
              <a:t>Yes! Not all outcomes can be addressed feasibly or effectively through the population approach  </a:t>
            </a:r>
          </a:p>
          <a:p>
            <a:pPr marL="457200" lvl="1" indent="0">
              <a:buNone/>
            </a:pPr>
            <a:endParaRPr lang="en-US" dirty="0"/>
          </a:p>
          <a:p>
            <a:pPr lvl="1"/>
            <a:r>
              <a:rPr lang="en-US" dirty="0"/>
              <a:t>Ideally PHSW could prevent the causes of negative health and social outcomes, as well as the causes of causes, but must work along the entire continuum</a:t>
            </a:r>
          </a:p>
        </p:txBody>
      </p:sp>
    </p:spTree>
    <p:extLst>
      <p:ext uri="{BB962C8B-B14F-4D97-AF65-F5344CB8AC3E}">
        <p14:creationId xmlns:p14="http://schemas.microsoft.com/office/powerpoint/2010/main" val="2244186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Ethical Considerations</a:t>
            </a:r>
            <a:endParaRPr lang="en-US" sz="1050" dirty="0"/>
          </a:p>
        </p:txBody>
      </p:sp>
      <p:sp>
        <p:nvSpPr>
          <p:cNvPr id="3" name="Content Placeholder 2"/>
          <p:cNvSpPr>
            <a:spLocks noGrp="1"/>
          </p:cNvSpPr>
          <p:nvPr>
            <p:ph idx="1"/>
          </p:nvPr>
        </p:nvSpPr>
        <p:spPr/>
        <p:txBody>
          <a:bodyPr>
            <a:normAutofit fontScale="92500"/>
          </a:bodyPr>
          <a:lstStyle/>
          <a:p>
            <a:r>
              <a:rPr lang="en-US" dirty="0"/>
              <a:t>Individual behavior decisions are influenced by complex social &amp; environmental influences</a:t>
            </a:r>
          </a:p>
          <a:p>
            <a:r>
              <a:rPr lang="en-US" dirty="0"/>
              <a:t>“Expert-driven” prevention efforts may prove ineffective due to unacceptability from target population, or infeasible given local circumstances—time, funding</a:t>
            </a:r>
          </a:p>
          <a:p>
            <a:r>
              <a:rPr lang="en-US" dirty="0"/>
              <a:t>Consider whether incentives for behavior change are form of coercion</a:t>
            </a:r>
          </a:p>
          <a:p>
            <a:r>
              <a:rPr lang="en-US" dirty="0"/>
              <a:t>Ensure suggested behavior change is based on solid science </a:t>
            </a:r>
            <a:r>
              <a:rPr lang="en-US" sz="1050" dirty="0"/>
              <a:t>(Roberts, 2003)</a:t>
            </a:r>
          </a:p>
        </p:txBody>
      </p:sp>
    </p:spTree>
    <p:extLst>
      <p:ext uri="{BB962C8B-B14F-4D97-AF65-F5344CB8AC3E}">
        <p14:creationId xmlns:p14="http://schemas.microsoft.com/office/powerpoint/2010/main" val="2557084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Evaluation of Whether Prevention Works </a:t>
            </a:r>
          </a:p>
        </p:txBody>
      </p:sp>
      <p:sp>
        <p:nvSpPr>
          <p:cNvPr id="3" name="Content Placeholder 2"/>
          <p:cNvSpPr>
            <a:spLocks noGrp="1"/>
          </p:cNvSpPr>
          <p:nvPr>
            <p:ph idx="1"/>
          </p:nvPr>
        </p:nvSpPr>
        <p:spPr>
          <a:xfrm>
            <a:off x="493059" y="1790700"/>
            <a:ext cx="9717741" cy="4273550"/>
          </a:xfrm>
        </p:spPr>
        <p:txBody>
          <a:bodyPr>
            <a:normAutofit fontScale="92500"/>
          </a:bodyPr>
          <a:lstStyle/>
          <a:p>
            <a:r>
              <a:rPr lang="en-US" dirty="0"/>
              <a:t>Prevention interventions differ from other intervention trials</a:t>
            </a:r>
          </a:p>
          <a:p>
            <a:r>
              <a:rPr lang="en-US" dirty="0"/>
              <a:t>Randomized control trial is gold standard</a:t>
            </a:r>
          </a:p>
          <a:p>
            <a:pPr lvl="1"/>
            <a:r>
              <a:rPr lang="en-US" dirty="0"/>
              <a:t>But often not feasible for community-based prevention interventions</a:t>
            </a:r>
          </a:p>
          <a:p>
            <a:endParaRPr lang="en-US" dirty="0"/>
          </a:p>
          <a:p>
            <a:pPr marL="0" indent="0">
              <a:buNone/>
            </a:pPr>
            <a:r>
              <a:rPr lang="en-US" b="1" dirty="0">
                <a:solidFill>
                  <a:srgbClr val="0070C0"/>
                </a:solidFill>
              </a:rPr>
              <a:t>Prevention intervention is haunted by important questions:</a:t>
            </a:r>
          </a:p>
          <a:p>
            <a:r>
              <a:rPr lang="en-US" dirty="0">
                <a:solidFill>
                  <a:srgbClr val="0070C0"/>
                </a:solidFill>
              </a:rPr>
              <a:t>How do you measure something that didn’t occur as a result of your intervention? (E.g. students didn’t drop out of high school)</a:t>
            </a:r>
          </a:p>
          <a:p>
            <a:r>
              <a:rPr lang="en-US" dirty="0">
                <a:solidFill>
                  <a:srgbClr val="0070C0"/>
                </a:solidFill>
              </a:rPr>
              <a:t>What is success when you can’t “count” anything? </a:t>
            </a:r>
          </a:p>
          <a:p>
            <a:r>
              <a:rPr lang="en-US" dirty="0">
                <a:solidFill>
                  <a:srgbClr val="0070C0"/>
                </a:solidFill>
              </a:rPr>
              <a:t>Prevention requires alternative methods for evaluation (see Notes)  </a:t>
            </a:r>
          </a:p>
          <a:p>
            <a:pPr marL="0" indent="0">
              <a:buNone/>
            </a:pPr>
            <a:endParaRPr lang="en-US" dirty="0">
              <a:solidFill>
                <a:srgbClr val="0070C0"/>
              </a:solidFill>
            </a:endParaRPr>
          </a:p>
          <a:p>
            <a:endParaRPr lang="en-US" dirty="0"/>
          </a:p>
          <a:p>
            <a:pPr marL="0" indent="0">
              <a:buNone/>
            </a:pPr>
            <a:endParaRPr lang="en-US" dirty="0"/>
          </a:p>
        </p:txBody>
      </p:sp>
      <p:sp>
        <p:nvSpPr>
          <p:cNvPr id="4" name="TextBox 3"/>
          <p:cNvSpPr txBox="1"/>
          <p:nvPr/>
        </p:nvSpPr>
        <p:spPr>
          <a:xfrm>
            <a:off x="3652930" y="6164262"/>
            <a:ext cx="8858250" cy="253916"/>
          </a:xfrm>
          <a:prstGeom prst="rect">
            <a:avLst/>
          </a:prstGeom>
          <a:noFill/>
        </p:spPr>
        <p:txBody>
          <a:bodyPr wrap="square" rtlCol="0">
            <a:spAutoFit/>
          </a:bodyPr>
          <a:lstStyle/>
          <a:p>
            <a:r>
              <a:rPr lang="en-US" sz="1050" dirty="0"/>
              <a:t>(Henry, Tolan, Gorman-Smith, &amp; </a:t>
            </a:r>
            <a:r>
              <a:rPr lang="en-US" sz="1050" dirty="0" err="1"/>
              <a:t>Schoeny</a:t>
            </a:r>
            <a:r>
              <a:rPr lang="en-US" sz="1050" dirty="0"/>
              <a:t>; 2017)</a:t>
            </a:r>
          </a:p>
        </p:txBody>
      </p:sp>
    </p:spTree>
    <p:extLst>
      <p:ext uri="{BB962C8B-B14F-4D97-AF65-F5344CB8AC3E}">
        <p14:creationId xmlns:p14="http://schemas.microsoft.com/office/powerpoint/2010/main" val="2657393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Prevention in Social Work</a:t>
            </a:r>
          </a:p>
        </p:txBody>
      </p:sp>
      <p:sp>
        <p:nvSpPr>
          <p:cNvPr id="5" name="Text Placeholder 4"/>
          <p:cNvSpPr>
            <a:spLocks noGrp="1"/>
          </p:cNvSpPr>
          <p:nvPr>
            <p:ph type="body" idx="1"/>
          </p:nvPr>
        </p:nvSpPr>
        <p:spPr/>
        <p:txBody>
          <a:bodyPr>
            <a:normAutofit/>
          </a:bodyPr>
          <a:lstStyle/>
          <a:p>
            <a:r>
              <a:rPr lang="en-US" sz="3000" dirty="0">
                <a:solidFill>
                  <a:srgbClr val="000000"/>
                </a:solidFill>
              </a:rPr>
              <a:t>Perspectives, Education, and Examples </a:t>
            </a:r>
          </a:p>
        </p:txBody>
      </p:sp>
    </p:spTree>
    <p:extLst>
      <p:ext uri="{BB962C8B-B14F-4D97-AF65-F5344CB8AC3E}">
        <p14:creationId xmlns:p14="http://schemas.microsoft.com/office/powerpoint/2010/main" val="1374853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CFD25B0-EFD5-47F4-8F03-16773B16CF27}"/>
              </a:ext>
            </a:extLst>
          </p:cNvPr>
          <p:cNvSpPr>
            <a:spLocks noGrp="1" noChangeArrowheads="1"/>
          </p:cNvSpPr>
          <p:nvPr>
            <p:ph type="title"/>
          </p:nvPr>
        </p:nvSpPr>
        <p:spPr>
          <a:xfrm>
            <a:off x="535459" y="0"/>
            <a:ext cx="8686800" cy="1676400"/>
          </a:xfrm>
        </p:spPr>
        <p:txBody>
          <a:bodyPr>
            <a:normAutofit fontScale="90000"/>
          </a:bodyPr>
          <a:lstStyle/>
          <a:p>
            <a:pPr>
              <a:defRPr/>
            </a:pPr>
            <a:br>
              <a:rPr lang="en-US" b="1" dirty="0"/>
            </a:br>
            <a:r>
              <a:rPr lang="en-US" b="1" dirty="0"/>
              <a:t>Prevention in Social Work:</a:t>
            </a:r>
            <a:br>
              <a:rPr lang="en-US" b="1" dirty="0"/>
            </a:br>
            <a:r>
              <a:rPr lang="en-US" b="1" dirty="0"/>
              <a:t>Historical Context </a:t>
            </a:r>
          </a:p>
        </p:txBody>
      </p:sp>
      <p:sp>
        <p:nvSpPr>
          <p:cNvPr id="13315" name="Rectangle 3">
            <a:extLst>
              <a:ext uri="{FF2B5EF4-FFF2-40B4-BE49-F238E27FC236}">
                <a16:creationId xmlns:a16="http://schemas.microsoft.com/office/drawing/2014/main" id="{51B6AE82-2FA1-494D-95CB-848FAF52AC04}"/>
              </a:ext>
            </a:extLst>
          </p:cNvPr>
          <p:cNvSpPr>
            <a:spLocks noGrp="1" noChangeArrowheads="1"/>
          </p:cNvSpPr>
          <p:nvPr>
            <p:ph idx="1"/>
          </p:nvPr>
        </p:nvSpPr>
        <p:spPr>
          <a:xfrm>
            <a:off x="535459" y="1752600"/>
            <a:ext cx="9675341" cy="4343400"/>
          </a:xfrm>
        </p:spPr>
        <p:txBody>
          <a:bodyPr/>
          <a:lstStyle/>
          <a:p>
            <a:pPr eaLnBrk="1" hangingPunct="1"/>
            <a:r>
              <a:rPr lang="en-US" altLang="en-US" dirty="0"/>
              <a:t>Grounded in early work of the 20</a:t>
            </a:r>
            <a:r>
              <a:rPr lang="en-US" altLang="en-US" baseline="30000" dirty="0"/>
              <a:t>th</a:t>
            </a:r>
            <a:r>
              <a:rPr lang="en-US" altLang="en-US" dirty="0"/>
              <a:t> century</a:t>
            </a:r>
          </a:p>
          <a:p>
            <a:pPr eaLnBrk="1" hangingPunct="1"/>
            <a:r>
              <a:rPr lang="en-US" altLang="en-US" dirty="0"/>
              <a:t>Initial efforts demonstrated an understanding of the social determinants of health</a:t>
            </a:r>
          </a:p>
          <a:p>
            <a:pPr eaLnBrk="1" hangingPunct="1"/>
            <a:r>
              <a:rPr lang="en-US" altLang="en-US" dirty="0"/>
              <a:t>Communities were viewed as target populations </a:t>
            </a:r>
          </a:p>
          <a:p>
            <a:pPr eaLnBrk="1" hangingPunct="1"/>
            <a:r>
              <a:rPr lang="en-US" altLang="en-US" dirty="0"/>
              <a:t>Social work emphasis on “person in environment” was linked to prevention </a:t>
            </a:r>
          </a:p>
          <a:p>
            <a:pPr eaLnBrk="1" hangingPunct="1"/>
            <a:r>
              <a:rPr lang="en-US" altLang="en-US" dirty="0"/>
              <a:t>Social work literature began to emphasize prevention and highlight power of the public health </a:t>
            </a:r>
            <a:r>
              <a:rPr lang="en-US" altLang="en-US" sz="1050" dirty="0"/>
              <a:t>(Ruth &amp; Marshall, 2017)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7D5219F-C36D-407A-978B-DD5EA24547AC}"/>
              </a:ext>
            </a:extLst>
          </p:cNvPr>
          <p:cNvSpPr>
            <a:spLocks noGrp="1"/>
          </p:cNvSpPr>
          <p:nvPr>
            <p:ph type="title"/>
          </p:nvPr>
        </p:nvSpPr>
        <p:spPr>
          <a:xfrm>
            <a:off x="510746" y="457200"/>
            <a:ext cx="8229600" cy="1143000"/>
          </a:xfrm>
        </p:spPr>
        <p:txBody>
          <a:bodyPr>
            <a:normAutofit fontScale="90000"/>
          </a:bodyPr>
          <a:lstStyle/>
          <a:p>
            <a:pPr>
              <a:defRPr/>
            </a:pPr>
            <a:r>
              <a:rPr lang="en-US" b="1" dirty="0"/>
              <a:t>Prevention in Social Work:</a:t>
            </a:r>
            <a:br>
              <a:rPr lang="en-US" b="1" dirty="0"/>
            </a:br>
            <a:r>
              <a:rPr lang="en-US" b="1" dirty="0"/>
              <a:t>Current Context </a:t>
            </a:r>
          </a:p>
        </p:txBody>
      </p:sp>
      <p:sp>
        <p:nvSpPr>
          <p:cNvPr id="14339" name="Content Placeholder 2">
            <a:extLst>
              <a:ext uri="{FF2B5EF4-FFF2-40B4-BE49-F238E27FC236}">
                <a16:creationId xmlns:a16="http://schemas.microsoft.com/office/drawing/2014/main" id="{82699EBB-E383-4799-BEEE-2EEF37265954}"/>
              </a:ext>
            </a:extLst>
          </p:cNvPr>
          <p:cNvSpPr>
            <a:spLocks noGrp="1"/>
          </p:cNvSpPr>
          <p:nvPr>
            <p:ph idx="1"/>
          </p:nvPr>
        </p:nvSpPr>
        <p:spPr>
          <a:xfrm>
            <a:off x="510746" y="1752600"/>
            <a:ext cx="9700054" cy="4876800"/>
          </a:xfrm>
        </p:spPr>
        <p:txBody>
          <a:bodyPr/>
          <a:lstStyle/>
          <a:p>
            <a:pPr eaLnBrk="1" hangingPunct="1">
              <a:buFont typeface="Wingdings" panose="05000000000000000000" pitchFamily="2" charset="2"/>
              <a:buNone/>
            </a:pPr>
            <a:r>
              <a:rPr lang="en-US" altLang="en-US" dirty="0"/>
              <a:t>By 2000:</a:t>
            </a:r>
          </a:p>
          <a:p>
            <a:pPr lvl="1" eaLnBrk="1" hangingPunct="1"/>
            <a:r>
              <a:rPr lang="en-US" altLang="en-US" sz="2800" dirty="0"/>
              <a:t>Small but growing body of prevention research and practice</a:t>
            </a:r>
          </a:p>
          <a:p>
            <a:pPr lvl="1" eaLnBrk="1" hangingPunct="1"/>
            <a:r>
              <a:rPr lang="en-US" altLang="en-US" sz="2800" dirty="0"/>
              <a:t>Incorporation of prevention and health promotion into NASW practice standards </a:t>
            </a:r>
          </a:p>
          <a:p>
            <a:pPr lvl="1" eaLnBrk="1" hangingPunct="1"/>
            <a:r>
              <a:rPr lang="en-US" altLang="en-US" sz="2800" dirty="0"/>
              <a:t>Proliferation of MSW/MPH programs </a:t>
            </a:r>
          </a:p>
          <a:p>
            <a:pPr lvl="1" eaLnBrk="1" hangingPunct="1"/>
            <a:r>
              <a:rPr lang="en-US" altLang="en-US" sz="2800" dirty="0"/>
              <a:t>Recognition by social work leaders that prevention competencies are core to social work survival as a health profession </a:t>
            </a:r>
            <a:r>
              <a:rPr lang="en-US" altLang="en-US" sz="1050" dirty="0"/>
              <a:t>(Ruth, Velasquez, Marshall &amp; </a:t>
            </a:r>
            <a:r>
              <a:rPr lang="en-US" altLang="en-US" sz="1050" dirty="0" err="1"/>
              <a:t>Ziperstein</a:t>
            </a:r>
            <a:r>
              <a:rPr lang="en-US" altLang="en-US" sz="1050" dirty="0"/>
              <a:t>, 2015)</a:t>
            </a:r>
          </a:p>
          <a:p>
            <a:pPr eaLnBrk="1" hangingPunct="1"/>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9D21-ECF3-4A8D-B60A-3C20392EDD9B}"/>
              </a:ext>
            </a:extLst>
          </p:cNvPr>
          <p:cNvSpPr>
            <a:spLocks noGrp="1"/>
          </p:cNvSpPr>
          <p:nvPr>
            <p:ph type="title"/>
          </p:nvPr>
        </p:nvSpPr>
        <p:spPr/>
        <p:txBody>
          <a:bodyPr/>
          <a:lstStyle/>
          <a:p>
            <a:r>
              <a:rPr lang="en-US" dirty="0"/>
              <a:t>Social Work’s Prevention Paradox</a:t>
            </a:r>
          </a:p>
        </p:txBody>
      </p:sp>
      <p:sp>
        <p:nvSpPr>
          <p:cNvPr id="3" name="Content Placeholder 2">
            <a:extLst>
              <a:ext uri="{FF2B5EF4-FFF2-40B4-BE49-F238E27FC236}">
                <a16:creationId xmlns:a16="http://schemas.microsoft.com/office/drawing/2014/main" id="{BC569E7A-1E3A-43C2-931E-848945ADFEC2}"/>
              </a:ext>
            </a:extLst>
          </p:cNvPr>
          <p:cNvSpPr>
            <a:spLocks noGrp="1"/>
          </p:cNvSpPr>
          <p:nvPr>
            <p:ph idx="1"/>
          </p:nvPr>
        </p:nvSpPr>
        <p:spPr/>
        <p:txBody>
          <a:bodyPr>
            <a:normAutofit fontScale="92500"/>
          </a:bodyPr>
          <a:lstStyle/>
          <a:p>
            <a:r>
              <a:rPr lang="en-US" dirty="0"/>
              <a:t>The social work profession consistently articulates commitment to prevention &amp; macro well-being, while paradoxically leaning heavily toward individually oriented solutions focused on diagnosis &amp; treatment </a:t>
            </a:r>
            <a:r>
              <a:rPr lang="en-US" sz="1050" dirty="0"/>
              <a:t>(Bracht, 2000; </a:t>
            </a:r>
            <a:r>
              <a:rPr lang="en-US" sz="1050" dirty="0" err="1"/>
              <a:t>McCave</a:t>
            </a:r>
            <a:r>
              <a:rPr lang="en-US" sz="1050" dirty="0"/>
              <a:t> &amp; Rishel, 2011).</a:t>
            </a:r>
          </a:p>
          <a:p>
            <a:r>
              <a:rPr lang="en-US" dirty="0"/>
              <a:t>Many reasons: widespread dominance of medical model, pressures that accompanied professionalization, market forces that shaped practice arena for much of 20th century </a:t>
            </a:r>
            <a:r>
              <a:rPr lang="en-US" sz="1100" dirty="0"/>
              <a:t>(</a:t>
            </a:r>
            <a:r>
              <a:rPr lang="en-US" sz="1100" dirty="0" err="1"/>
              <a:t>Reisch</a:t>
            </a:r>
            <a:r>
              <a:rPr lang="en-US" sz="1100" dirty="0"/>
              <a:t>, 2012).</a:t>
            </a:r>
          </a:p>
          <a:p>
            <a:r>
              <a:rPr lang="en-US" dirty="0"/>
              <a:t>Unfortunate outcome: prevention remains minority practice within social work </a:t>
            </a:r>
            <a:r>
              <a:rPr lang="en-US" sz="1100" dirty="0"/>
              <a:t>(Ruth, Velasquez, Marshall, </a:t>
            </a:r>
            <a:r>
              <a:rPr lang="en-US" sz="1100" dirty="0" err="1"/>
              <a:t>Ziperstein</a:t>
            </a:r>
            <a:r>
              <a:rPr lang="en-US" sz="1100" dirty="0"/>
              <a:t>, 2015)</a:t>
            </a:r>
          </a:p>
        </p:txBody>
      </p:sp>
    </p:spTree>
    <p:extLst>
      <p:ext uri="{BB962C8B-B14F-4D97-AF65-F5344CB8AC3E}">
        <p14:creationId xmlns:p14="http://schemas.microsoft.com/office/powerpoint/2010/main" val="1159661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CFD25B0-EFD5-47F4-8F03-16773B16CF27}"/>
              </a:ext>
            </a:extLst>
          </p:cNvPr>
          <p:cNvSpPr>
            <a:spLocks noGrp="1" noChangeArrowheads="1"/>
          </p:cNvSpPr>
          <p:nvPr>
            <p:ph type="title"/>
          </p:nvPr>
        </p:nvSpPr>
        <p:spPr>
          <a:xfrm>
            <a:off x="214184" y="123568"/>
            <a:ext cx="10453816" cy="1400432"/>
          </a:xfrm>
        </p:spPr>
        <p:txBody>
          <a:bodyPr>
            <a:normAutofit/>
          </a:bodyPr>
          <a:lstStyle/>
          <a:p>
            <a:pPr>
              <a:defRPr/>
            </a:pPr>
            <a:r>
              <a:rPr lang="en-US" b="1" dirty="0"/>
              <a:t>Prevention in Social Work: Drivers &amp;  Opportunities </a:t>
            </a:r>
          </a:p>
        </p:txBody>
      </p:sp>
      <p:sp>
        <p:nvSpPr>
          <p:cNvPr id="13315" name="Rectangle 3">
            <a:extLst>
              <a:ext uri="{FF2B5EF4-FFF2-40B4-BE49-F238E27FC236}">
                <a16:creationId xmlns:a16="http://schemas.microsoft.com/office/drawing/2014/main" id="{51B6AE82-2FA1-494D-95CB-848FAF52AC04}"/>
              </a:ext>
            </a:extLst>
          </p:cNvPr>
          <p:cNvSpPr>
            <a:spLocks noGrp="1" noChangeArrowheads="1"/>
          </p:cNvSpPr>
          <p:nvPr>
            <p:ph idx="1"/>
          </p:nvPr>
        </p:nvSpPr>
        <p:spPr>
          <a:xfrm>
            <a:off x="535459" y="1626669"/>
            <a:ext cx="9675341" cy="4469331"/>
          </a:xfrm>
        </p:spPr>
        <p:txBody>
          <a:bodyPr>
            <a:normAutofit lnSpcReduction="10000"/>
          </a:bodyPr>
          <a:lstStyle/>
          <a:p>
            <a:pPr eaLnBrk="1" hangingPunct="1"/>
            <a:r>
              <a:rPr lang="en-US" altLang="en-US" b="1" dirty="0"/>
              <a:t>Affordable Care Act: </a:t>
            </a:r>
            <a:r>
              <a:rPr lang="en-US" altLang="en-US" dirty="0"/>
              <a:t>Increased prevention funding; numerous initiatives promoting population health, with many roles for prevention-infused social work (care coordination, navigation, systems integration, integrated behavioral health) (Rishel,2014)</a:t>
            </a:r>
          </a:p>
          <a:p>
            <a:pPr eaLnBrk="1" hangingPunct="1"/>
            <a:r>
              <a:rPr lang="en-US" altLang="en-US" b="1" dirty="0"/>
              <a:t>Increased Systems Focus on SDOH &amp; Unmet Social Needs: </a:t>
            </a:r>
            <a:r>
              <a:rPr lang="en-US" altLang="en-US" dirty="0"/>
              <a:t>Emerging initiatives highlight connections between social work/welfare &amp; health outcomes; require SW to utilize population health approaches &amp; to work across sectors/disciplines to achieve greater impact </a:t>
            </a:r>
            <a:r>
              <a:rPr lang="en-US" altLang="en-US" sz="1050" dirty="0"/>
              <a:t>(Ruth &amp; Marshall, 2017)</a:t>
            </a:r>
          </a:p>
          <a:p>
            <a:pPr eaLnBrk="1" hangingPunct="1"/>
            <a:r>
              <a:rPr lang="en-US" altLang="en-US" b="1" dirty="0"/>
              <a:t>SW Grand Challenges: </a:t>
            </a:r>
            <a:r>
              <a:rPr lang="en-US" altLang="en-US" dirty="0"/>
              <a:t>Many focused on health or requiring public health approaches, inter-professionalism, etc. </a:t>
            </a:r>
            <a:r>
              <a:rPr lang="en-US" altLang="en-US" sz="1050" dirty="0"/>
              <a:t>(Cederbaum, Ross, Ruth &amp; Keefe, 2018) </a:t>
            </a:r>
          </a:p>
          <a:p>
            <a:pPr eaLnBrk="1" hangingPunct="1"/>
            <a:endParaRPr lang="en-US" altLang="en-US" dirty="0"/>
          </a:p>
        </p:txBody>
      </p:sp>
    </p:spTree>
    <p:extLst>
      <p:ext uri="{BB962C8B-B14F-4D97-AF65-F5344CB8AC3E}">
        <p14:creationId xmlns:p14="http://schemas.microsoft.com/office/powerpoint/2010/main" val="2868636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CFD25B0-EFD5-47F4-8F03-16773B16CF27}"/>
              </a:ext>
            </a:extLst>
          </p:cNvPr>
          <p:cNvSpPr>
            <a:spLocks noGrp="1" noChangeArrowheads="1"/>
          </p:cNvSpPr>
          <p:nvPr>
            <p:ph type="title"/>
          </p:nvPr>
        </p:nvSpPr>
        <p:spPr>
          <a:xfrm>
            <a:off x="214184" y="123568"/>
            <a:ext cx="10453816" cy="1400432"/>
          </a:xfrm>
        </p:spPr>
        <p:txBody>
          <a:bodyPr>
            <a:normAutofit/>
          </a:bodyPr>
          <a:lstStyle/>
          <a:p>
            <a:pPr>
              <a:defRPr/>
            </a:pPr>
            <a:r>
              <a:rPr lang="en-US" b="1" dirty="0"/>
              <a:t>Evidence of SW Increased Interest in Prevention </a:t>
            </a:r>
          </a:p>
        </p:txBody>
      </p:sp>
      <p:sp>
        <p:nvSpPr>
          <p:cNvPr id="13315" name="Rectangle 3">
            <a:extLst>
              <a:ext uri="{FF2B5EF4-FFF2-40B4-BE49-F238E27FC236}">
                <a16:creationId xmlns:a16="http://schemas.microsoft.com/office/drawing/2014/main" id="{51B6AE82-2FA1-494D-95CB-848FAF52AC04}"/>
              </a:ext>
            </a:extLst>
          </p:cNvPr>
          <p:cNvSpPr>
            <a:spLocks noGrp="1" noChangeArrowheads="1"/>
          </p:cNvSpPr>
          <p:nvPr>
            <p:ph idx="1"/>
          </p:nvPr>
        </p:nvSpPr>
        <p:spPr>
          <a:xfrm>
            <a:off x="535459" y="1524000"/>
            <a:ext cx="9675341" cy="4637903"/>
          </a:xfrm>
        </p:spPr>
        <p:txBody>
          <a:bodyPr>
            <a:normAutofit/>
          </a:bodyPr>
          <a:lstStyle/>
          <a:p>
            <a:pPr eaLnBrk="1" hangingPunct="1"/>
            <a:r>
              <a:rPr lang="en-US" altLang="en-US" dirty="0"/>
              <a:t>Increase in MSW/MPH Programs: 45 programs now major method for teaching MSWs about prevention </a:t>
            </a:r>
            <a:r>
              <a:rPr lang="en-US" altLang="en-US" sz="1050" dirty="0"/>
              <a:t>(Ruth &amp; Marshall, 2017)</a:t>
            </a:r>
          </a:p>
          <a:p>
            <a:pPr eaLnBrk="1" hangingPunct="1"/>
            <a:r>
              <a:rPr lang="en-US" altLang="en-US" dirty="0"/>
              <a:t>Increased prevention scholarship in SW journals: articles doubled between 2000-2010 </a:t>
            </a:r>
            <a:r>
              <a:rPr lang="en-US" altLang="en-US" sz="1050" dirty="0"/>
              <a:t>(Ruth, Velasquez, Marshall &amp; </a:t>
            </a:r>
            <a:r>
              <a:rPr lang="en-US" altLang="en-US" sz="1050" dirty="0" err="1"/>
              <a:t>Ziperstein</a:t>
            </a:r>
            <a:r>
              <a:rPr lang="en-US" altLang="en-US" sz="1050" dirty="0"/>
              <a:t>, 2015)  </a:t>
            </a:r>
          </a:p>
          <a:p>
            <a:pPr eaLnBrk="1" hangingPunct="1"/>
            <a:r>
              <a:rPr lang="en-US" altLang="en-US" dirty="0"/>
              <a:t>Integration of prevention into CSWE EPAS Competencies and NASW Standards of Practice in Health Settings</a:t>
            </a:r>
            <a:r>
              <a:rPr lang="en-US" altLang="en-US" sz="1050" dirty="0"/>
              <a:t> (Ruth, Sisco &amp; Marshall, 2016)</a:t>
            </a:r>
          </a:p>
          <a:p>
            <a:r>
              <a:rPr lang="en-US" altLang="en-US" dirty="0"/>
              <a:t>Emergence of Social Work Health Impact Model: provides map of prevention integration into SW profession </a:t>
            </a:r>
            <a:r>
              <a:rPr lang="en-US" altLang="en-US" sz="1050" dirty="0"/>
              <a:t>(Ruth, Wachman &amp; Schultz, 2014)</a:t>
            </a:r>
          </a:p>
          <a:p>
            <a:pPr eaLnBrk="1" hangingPunct="1"/>
            <a:endParaRPr lang="en-US" altLang="en-US" sz="1050" dirty="0"/>
          </a:p>
        </p:txBody>
      </p:sp>
    </p:spTree>
    <p:extLst>
      <p:ext uri="{BB962C8B-B14F-4D97-AF65-F5344CB8AC3E}">
        <p14:creationId xmlns:p14="http://schemas.microsoft.com/office/powerpoint/2010/main" val="160242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5213F82-B3DE-461A-97DF-8ABBAD0DFF98}"/>
              </a:ext>
            </a:extLst>
          </p:cNvPr>
          <p:cNvSpPr>
            <a:spLocks noGrp="1" noChangeArrowheads="1"/>
          </p:cNvSpPr>
          <p:nvPr>
            <p:ph type="title"/>
          </p:nvPr>
        </p:nvSpPr>
        <p:spPr>
          <a:xfrm>
            <a:off x="702644" y="457200"/>
            <a:ext cx="9355756" cy="1143000"/>
          </a:xfrm>
        </p:spPr>
        <p:txBody>
          <a:bodyPr>
            <a:normAutofit/>
          </a:bodyPr>
          <a:lstStyle/>
          <a:p>
            <a:pPr>
              <a:defRPr/>
            </a:pPr>
            <a:r>
              <a:rPr lang="en-US" b="1" dirty="0"/>
              <a:t>Prevention: The National Context</a:t>
            </a:r>
          </a:p>
        </p:txBody>
      </p:sp>
      <p:sp>
        <p:nvSpPr>
          <p:cNvPr id="11267" name="Rectangle 3">
            <a:extLst>
              <a:ext uri="{FF2B5EF4-FFF2-40B4-BE49-F238E27FC236}">
                <a16:creationId xmlns:a16="http://schemas.microsoft.com/office/drawing/2014/main" id="{5691CB87-FBC0-4F77-A109-548EE626D6ED}"/>
              </a:ext>
            </a:extLst>
          </p:cNvPr>
          <p:cNvSpPr>
            <a:spLocks noChangeArrowheads="1"/>
          </p:cNvSpPr>
          <p:nvPr/>
        </p:nvSpPr>
        <p:spPr bwMode="auto">
          <a:xfrm>
            <a:off x="885524" y="1905000"/>
            <a:ext cx="9644514" cy="40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 typeface="Arial" panose="020B0604020202020204" pitchFamily="34" charset="0"/>
              <a:buChar char="•"/>
            </a:pPr>
            <a:r>
              <a:rPr lang="en-US" altLang="en-US" sz="2800" dirty="0">
                <a:latin typeface="Calibri" panose="020F0502020204030204" pitchFamily="34" charset="0"/>
              </a:rPr>
              <a:t>Approximately </a:t>
            </a:r>
            <a:r>
              <a:rPr lang="en-US" altLang="en-US" sz="2800" b="1" dirty="0">
                <a:latin typeface="Calibri" panose="020F0502020204030204" pitchFamily="34" charset="0"/>
              </a:rPr>
              <a:t>95%</a:t>
            </a:r>
            <a:r>
              <a:rPr lang="en-US" altLang="en-US" sz="2800" dirty="0">
                <a:latin typeface="Calibri" panose="020F0502020204030204" pitchFamily="34" charset="0"/>
              </a:rPr>
              <a:t> of the national health budget is spent on </a:t>
            </a:r>
            <a:r>
              <a:rPr lang="en-US" altLang="en-US" sz="2800" b="1" dirty="0">
                <a:latin typeface="Calibri" panose="020F0502020204030204" pitchFamily="34" charset="0"/>
              </a:rPr>
              <a:t>treating diseases, not prevention </a:t>
            </a:r>
            <a:r>
              <a:rPr lang="en-US" altLang="en-US" sz="1050" dirty="0">
                <a:latin typeface="Calibri" panose="020F0502020204030204" pitchFamily="34" charset="0"/>
              </a:rPr>
              <a:t>(Mays&amp; Smith, 2011)</a:t>
            </a:r>
            <a:endParaRPr lang="en-US" altLang="en-US" sz="2800" dirty="0">
              <a:latin typeface="Calibri" panose="020F0502020204030204" pitchFamily="34" charset="0"/>
            </a:endParaRPr>
          </a:p>
          <a:p>
            <a:pPr eaLnBrk="1" hangingPunct="1">
              <a:lnSpc>
                <a:spcPct val="90000"/>
              </a:lnSpc>
              <a:spcBef>
                <a:spcPct val="20000"/>
              </a:spcBef>
              <a:buFont typeface="Arial" panose="020B0604020202020204" pitchFamily="34" charset="0"/>
              <a:buChar char="•"/>
            </a:pPr>
            <a:r>
              <a:rPr lang="en-US" altLang="en-US" sz="2800" b="1" dirty="0">
                <a:latin typeface="Calibri" panose="020F0502020204030204" pitchFamily="34" charset="0"/>
              </a:rPr>
              <a:t>Half</a:t>
            </a:r>
            <a:r>
              <a:rPr lang="en-US" altLang="en-US" sz="2800" dirty="0">
                <a:latin typeface="Calibri" panose="020F0502020204030204" pitchFamily="34" charset="0"/>
              </a:rPr>
              <a:t> of all annual deaths </a:t>
            </a:r>
            <a:r>
              <a:rPr lang="en-US" altLang="en-US" sz="2800" b="1" dirty="0">
                <a:latin typeface="Calibri" panose="020F0502020204030204" pitchFamily="34" charset="0"/>
              </a:rPr>
              <a:t>associated</a:t>
            </a:r>
            <a:r>
              <a:rPr lang="en-US" altLang="en-US" sz="2800" dirty="0">
                <a:latin typeface="Calibri" panose="020F0502020204030204" pitchFamily="34" charset="0"/>
              </a:rPr>
              <a:t> with </a:t>
            </a:r>
            <a:r>
              <a:rPr lang="en-US" altLang="en-US" sz="2800" b="1" dirty="0">
                <a:latin typeface="Calibri" panose="020F0502020204030204" pitchFamily="34" charset="0"/>
              </a:rPr>
              <a:t>preventable</a:t>
            </a:r>
            <a:r>
              <a:rPr lang="en-US" altLang="en-US" sz="2800" dirty="0">
                <a:latin typeface="Calibri" panose="020F0502020204030204" pitchFamily="34" charset="0"/>
              </a:rPr>
              <a:t> conditions </a:t>
            </a:r>
            <a:r>
              <a:rPr lang="en-US" altLang="en-US" sz="1050" dirty="0">
                <a:latin typeface="Calibri" panose="020F0502020204030204" pitchFamily="34" charset="0"/>
              </a:rPr>
              <a:t>(</a:t>
            </a:r>
            <a:r>
              <a:rPr lang="it-IT" altLang="en-US" sz="1050" dirty="0">
                <a:latin typeface="Calibri" panose="020F0502020204030204" pitchFamily="34" charset="0"/>
              </a:rPr>
              <a:t>Galea, Tracy, Hoggatt, DiMaggio, &amp; Karpati, 2011) </a:t>
            </a:r>
            <a:endParaRPr lang="en-US" altLang="en-US" sz="1000" dirty="0">
              <a:latin typeface="Calibri" panose="020F0502020204030204" pitchFamily="34" charset="0"/>
            </a:endParaRPr>
          </a:p>
          <a:p>
            <a:pPr eaLnBrk="1" hangingPunct="1">
              <a:lnSpc>
                <a:spcPct val="90000"/>
              </a:lnSpc>
              <a:spcBef>
                <a:spcPct val="20000"/>
              </a:spcBef>
              <a:buFont typeface="Arial" panose="020B0604020202020204" pitchFamily="34" charset="0"/>
              <a:buChar char="•"/>
            </a:pPr>
            <a:r>
              <a:rPr lang="en-US" altLang="en-US" sz="2800" b="1" dirty="0">
                <a:latin typeface="Calibri" panose="020F0502020204030204" pitchFamily="34" charset="0"/>
              </a:rPr>
              <a:t>US Health Care Paradox: </a:t>
            </a:r>
            <a:r>
              <a:rPr lang="en-US" altLang="en-US" sz="2800" dirty="0">
                <a:latin typeface="Calibri" panose="020F0502020204030204" pitchFamily="34" charset="0"/>
              </a:rPr>
              <a:t>US spends more than any other nation on healthcare but scores poorly on important measures of health and well-being relative to similar countries, ranking 43rd in average life expectancy &amp; 51st in infant mortality rate </a:t>
            </a:r>
            <a:r>
              <a:rPr lang="en-US" altLang="en-US" sz="1050" dirty="0">
                <a:latin typeface="Calibri" panose="020F0502020204030204" pitchFamily="34" charset="0"/>
              </a:rPr>
              <a:t>(Central Intelligence Agency, 2019).</a:t>
            </a:r>
            <a:r>
              <a:rPr lang="en-US" altLang="en-US" sz="1000" dirty="0">
                <a:latin typeface="Calibri" panose="020F0502020204030204" pitchFamily="34" charset="0"/>
              </a:rPr>
              <a:t>			</a:t>
            </a:r>
            <a:endParaRPr lang="en-US" altLang="en-US" sz="2000" i="1" dirty="0"/>
          </a:p>
          <a:p>
            <a:pPr eaLnBrk="1" hangingPunct="1">
              <a:lnSpc>
                <a:spcPct val="90000"/>
              </a:lnSpc>
              <a:spcBef>
                <a:spcPct val="20000"/>
              </a:spcBef>
            </a:pPr>
            <a:endParaRPr lang="en-US"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058" y="1969551"/>
            <a:ext cx="5922821" cy="4238753"/>
          </a:xfrm>
          <a:prstGeom prst="rect">
            <a:avLst/>
          </a:prstGeom>
        </p:spPr>
      </p:pic>
      <p:sp>
        <p:nvSpPr>
          <p:cNvPr id="19" name="Title 1"/>
          <p:cNvSpPr txBox="1">
            <a:spLocks/>
          </p:cNvSpPr>
          <p:nvPr/>
        </p:nvSpPr>
        <p:spPr>
          <a:xfrm>
            <a:off x="1046871" y="444077"/>
            <a:ext cx="5349240" cy="1325563"/>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C00000"/>
                </a:solidFill>
                <a:latin typeface="Trajan Pro" charset="0"/>
                <a:ea typeface="Trajan Pro" charset="0"/>
                <a:cs typeface="Trajan Pro" charset="0"/>
              </a:rPr>
              <a:t>Social Work Health </a:t>
            </a:r>
            <a:br>
              <a:rPr lang="en-US" sz="3600" dirty="0">
                <a:solidFill>
                  <a:srgbClr val="C00000"/>
                </a:solidFill>
                <a:latin typeface="Trajan Pro" charset="0"/>
                <a:ea typeface="Trajan Pro" charset="0"/>
                <a:cs typeface="Trajan Pro" charset="0"/>
              </a:rPr>
            </a:br>
            <a:r>
              <a:rPr lang="en-US" sz="3600" dirty="0">
                <a:solidFill>
                  <a:srgbClr val="C00000"/>
                </a:solidFill>
                <a:latin typeface="Trajan Pro" charset="0"/>
                <a:ea typeface="Trajan Pro" charset="0"/>
                <a:cs typeface="Trajan Pro" charset="0"/>
              </a:rPr>
              <a:t>Impact Model</a:t>
            </a:r>
          </a:p>
        </p:txBody>
      </p:sp>
      <p:sp>
        <p:nvSpPr>
          <p:cNvPr id="20" name="Rectangle 19"/>
          <p:cNvSpPr/>
          <p:nvPr/>
        </p:nvSpPr>
        <p:spPr>
          <a:xfrm>
            <a:off x="6649927" y="6386201"/>
            <a:ext cx="2544260" cy="276999"/>
          </a:xfrm>
          <a:prstGeom prst="rect">
            <a:avLst/>
          </a:prstGeom>
        </p:spPr>
        <p:txBody>
          <a:bodyPr wrap="square">
            <a:spAutoFit/>
          </a:bodyPr>
          <a:lstStyle/>
          <a:p>
            <a:r>
              <a:rPr lang="en-US" sz="1200" dirty="0">
                <a:latin typeface="+mj-lt"/>
                <a:cs typeface="Times New Roman" panose="02020603050405020304" pitchFamily="18" charset="0"/>
              </a:rPr>
              <a:t>(Ruth, Wachman &amp; Schultz, 2014)</a:t>
            </a:r>
          </a:p>
        </p:txBody>
      </p:sp>
      <p:cxnSp>
        <p:nvCxnSpPr>
          <p:cNvPr id="27" name="Straight Connector 26"/>
          <p:cNvCxnSpPr/>
          <p:nvPr/>
        </p:nvCxnSpPr>
        <p:spPr>
          <a:xfrm flipH="1">
            <a:off x="1183641" y="1791653"/>
            <a:ext cx="5765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047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CFD25B0-EFD5-47F4-8F03-16773B16CF27}"/>
              </a:ext>
            </a:extLst>
          </p:cNvPr>
          <p:cNvSpPr>
            <a:spLocks noGrp="1" noChangeArrowheads="1"/>
          </p:cNvSpPr>
          <p:nvPr>
            <p:ph type="title"/>
          </p:nvPr>
        </p:nvSpPr>
        <p:spPr>
          <a:xfrm>
            <a:off x="214184" y="123568"/>
            <a:ext cx="10453816" cy="1400432"/>
          </a:xfrm>
        </p:spPr>
        <p:txBody>
          <a:bodyPr>
            <a:normAutofit/>
          </a:bodyPr>
          <a:lstStyle/>
          <a:p>
            <a:pPr>
              <a:defRPr/>
            </a:pPr>
            <a:r>
              <a:rPr lang="en-US" b="1" dirty="0"/>
              <a:t>SW Prevention Competencies </a:t>
            </a:r>
          </a:p>
        </p:txBody>
      </p:sp>
      <p:sp>
        <p:nvSpPr>
          <p:cNvPr id="13315" name="Rectangle 3">
            <a:extLst>
              <a:ext uri="{FF2B5EF4-FFF2-40B4-BE49-F238E27FC236}">
                <a16:creationId xmlns:a16="http://schemas.microsoft.com/office/drawing/2014/main" id="{51B6AE82-2FA1-494D-95CB-848FAF52AC04}"/>
              </a:ext>
            </a:extLst>
          </p:cNvPr>
          <p:cNvSpPr>
            <a:spLocks noGrp="1" noChangeArrowheads="1"/>
          </p:cNvSpPr>
          <p:nvPr>
            <p:ph idx="1"/>
          </p:nvPr>
        </p:nvSpPr>
        <p:spPr>
          <a:xfrm>
            <a:off x="603421" y="1356360"/>
            <a:ext cx="9675341" cy="4637903"/>
          </a:xfrm>
        </p:spPr>
        <p:txBody>
          <a:bodyPr>
            <a:normAutofit fontScale="92500" lnSpcReduction="20000"/>
          </a:bodyPr>
          <a:lstStyle/>
          <a:p>
            <a:pPr marL="0" indent="0">
              <a:buNone/>
            </a:pPr>
            <a:r>
              <a:rPr lang="en-US" dirty="0"/>
              <a:t>Rishel(2014) provides suggested list of prevention competencies for social work: </a:t>
            </a:r>
          </a:p>
          <a:p>
            <a:r>
              <a:rPr lang="en-US" dirty="0"/>
              <a:t>Explain definition of </a:t>
            </a:r>
            <a:r>
              <a:rPr lang="en-US" i="1" dirty="0"/>
              <a:t>prevention</a:t>
            </a:r>
            <a:r>
              <a:rPr lang="en-US" dirty="0"/>
              <a:t> &amp; different levels of prevention interventions;</a:t>
            </a:r>
          </a:p>
          <a:p>
            <a:r>
              <a:rPr lang="en-US" dirty="0"/>
              <a:t>Articulate benefits, advantages, &amp; challenges of prevention and advocate for prevention practices and policy;</a:t>
            </a:r>
          </a:p>
          <a:p>
            <a:r>
              <a:rPr lang="en-US" dirty="0"/>
              <a:t>Apply a risk/protective factor framework to identify those at higher risk;</a:t>
            </a:r>
          </a:p>
          <a:p>
            <a:r>
              <a:rPr lang="en-US" dirty="0"/>
              <a:t>Identify multiple levels of prevention intervention, drawing on their base in ecological systems theory;</a:t>
            </a:r>
          </a:p>
          <a:p>
            <a:r>
              <a:rPr lang="en-US" dirty="0"/>
              <a:t>Access, implement, and evaluate evidence-based prevention interventions; and</a:t>
            </a:r>
          </a:p>
          <a:p>
            <a:r>
              <a:rPr lang="en-US" dirty="0"/>
              <a:t>Facilitate multidisciplinary collaborative prevention efforts</a:t>
            </a:r>
            <a:endParaRPr lang="en-US" sz="1100" dirty="0"/>
          </a:p>
        </p:txBody>
      </p:sp>
    </p:spTree>
    <p:extLst>
      <p:ext uri="{BB962C8B-B14F-4D97-AF65-F5344CB8AC3E}">
        <p14:creationId xmlns:p14="http://schemas.microsoft.com/office/powerpoint/2010/main" val="1270182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CFD25B0-EFD5-47F4-8F03-16773B16CF27}"/>
              </a:ext>
            </a:extLst>
          </p:cNvPr>
          <p:cNvSpPr>
            <a:spLocks noGrp="1" noChangeArrowheads="1"/>
          </p:cNvSpPr>
          <p:nvPr>
            <p:ph type="title"/>
          </p:nvPr>
        </p:nvSpPr>
        <p:spPr>
          <a:xfrm>
            <a:off x="214184" y="123568"/>
            <a:ext cx="10453816" cy="1202724"/>
          </a:xfrm>
        </p:spPr>
        <p:txBody>
          <a:bodyPr>
            <a:normAutofit/>
          </a:bodyPr>
          <a:lstStyle/>
          <a:p>
            <a:pPr>
              <a:defRPr/>
            </a:pPr>
            <a:r>
              <a:rPr lang="en-US" b="1" dirty="0"/>
              <a:t>SW Prevention Competencies </a:t>
            </a:r>
          </a:p>
        </p:txBody>
      </p:sp>
      <p:sp>
        <p:nvSpPr>
          <p:cNvPr id="13315" name="Rectangle 3">
            <a:extLst>
              <a:ext uri="{FF2B5EF4-FFF2-40B4-BE49-F238E27FC236}">
                <a16:creationId xmlns:a16="http://schemas.microsoft.com/office/drawing/2014/main" id="{51B6AE82-2FA1-494D-95CB-848FAF52AC04}"/>
              </a:ext>
            </a:extLst>
          </p:cNvPr>
          <p:cNvSpPr>
            <a:spLocks noGrp="1" noChangeArrowheads="1"/>
          </p:cNvSpPr>
          <p:nvPr>
            <p:ph idx="1"/>
          </p:nvPr>
        </p:nvSpPr>
        <p:spPr>
          <a:xfrm>
            <a:off x="535459" y="1524000"/>
            <a:ext cx="9675341" cy="4637903"/>
          </a:xfrm>
        </p:spPr>
        <p:txBody>
          <a:bodyPr>
            <a:normAutofit fontScale="92500" lnSpcReduction="20000"/>
          </a:bodyPr>
          <a:lstStyle/>
          <a:p>
            <a:pPr marL="0" indent="0">
              <a:buNone/>
            </a:pPr>
            <a:r>
              <a:rPr lang="en-US" dirty="0"/>
              <a:t>Rishel provides suggested list of competencies: </a:t>
            </a:r>
          </a:p>
          <a:p>
            <a:r>
              <a:rPr lang="en-US" dirty="0"/>
              <a:t>Explain the definition of </a:t>
            </a:r>
            <a:r>
              <a:rPr lang="en-US" i="1" dirty="0"/>
              <a:t>prevention</a:t>
            </a:r>
            <a:r>
              <a:rPr lang="en-US" dirty="0"/>
              <a:t> &amp; different levels of prevention interventions;</a:t>
            </a:r>
          </a:p>
          <a:p>
            <a:r>
              <a:rPr lang="en-US" dirty="0"/>
              <a:t>Articulate benefits, advantages, and challenges of prevention and advocate for prevention practices and policy;</a:t>
            </a:r>
          </a:p>
          <a:p>
            <a:r>
              <a:rPr lang="en-US" dirty="0"/>
              <a:t>Apply a risk and protective factor framework to identify those at higher risk;</a:t>
            </a:r>
          </a:p>
          <a:p>
            <a:r>
              <a:rPr lang="en-US" dirty="0"/>
              <a:t>Identify multiple levels for prevention intervention drawing on their base in ecological systems theory;</a:t>
            </a:r>
          </a:p>
          <a:p>
            <a:r>
              <a:rPr lang="en-US" dirty="0"/>
              <a:t>Access, implement, and evaluate evidence-based prevention interventions; and</a:t>
            </a:r>
          </a:p>
          <a:p>
            <a:r>
              <a:rPr lang="en-US" dirty="0"/>
              <a:t>Facilitate multidisciplinary collaborative prevention efforts </a:t>
            </a:r>
            <a:r>
              <a:rPr lang="en-US" sz="1100" dirty="0"/>
              <a:t>(Rishel, 2014) </a:t>
            </a:r>
          </a:p>
        </p:txBody>
      </p:sp>
    </p:spTree>
    <p:extLst>
      <p:ext uri="{BB962C8B-B14F-4D97-AF65-F5344CB8AC3E}">
        <p14:creationId xmlns:p14="http://schemas.microsoft.com/office/powerpoint/2010/main" val="62909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79D5-20BE-4807-8815-179EB01A166F}"/>
              </a:ext>
            </a:extLst>
          </p:cNvPr>
          <p:cNvSpPr>
            <a:spLocks noGrp="1"/>
          </p:cNvSpPr>
          <p:nvPr>
            <p:ph type="title"/>
          </p:nvPr>
        </p:nvSpPr>
        <p:spPr>
          <a:xfrm>
            <a:off x="407963" y="240633"/>
            <a:ext cx="8580393" cy="1450056"/>
          </a:xfrm>
        </p:spPr>
        <p:txBody>
          <a:bodyPr>
            <a:normAutofit/>
          </a:bodyPr>
          <a:lstStyle/>
          <a:p>
            <a:r>
              <a:rPr lang="en-US" dirty="0"/>
              <a:t>Example #1: Social Work and Suicide Prevention </a:t>
            </a:r>
          </a:p>
        </p:txBody>
      </p:sp>
      <p:sp>
        <p:nvSpPr>
          <p:cNvPr id="3" name="Content Placeholder 2">
            <a:extLst>
              <a:ext uri="{FF2B5EF4-FFF2-40B4-BE49-F238E27FC236}">
                <a16:creationId xmlns:a16="http://schemas.microsoft.com/office/drawing/2014/main" id="{E498E728-3143-4147-8B09-8D6C23FA4AA0}"/>
              </a:ext>
            </a:extLst>
          </p:cNvPr>
          <p:cNvSpPr>
            <a:spLocks noGrp="1"/>
          </p:cNvSpPr>
          <p:nvPr>
            <p:ph idx="1"/>
          </p:nvPr>
        </p:nvSpPr>
        <p:spPr>
          <a:xfrm>
            <a:off x="407964" y="1825625"/>
            <a:ext cx="8424751" cy="4234515"/>
          </a:xfrm>
        </p:spPr>
        <p:txBody>
          <a:bodyPr>
            <a:normAutofit fontScale="77500" lnSpcReduction="20000"/>
          </a:bodyPr>
          <a:lstStyle/>
          <a:p>
            <a:pPr marL="0" indent="0">
              <a:buNone/>
            </a:pPr>
            <a:r>
              <a:rPr lang="en-US" dirty="0"/>
              <a:t>Primary Prevention: (promotion of life-enhancing social conditions)  </a:t>
            </a:r>
          </a:p>
          <a:p>
            <a:r>
              <a:rPr lang="en-US" dirty="0"/>
              <a:t>Building/strengthening protective factors e.g. promoting bullying free schools, fostering acceptance of vulnerable people; reducing stress; reducing access to guns; placing restrictive barriers on bridges; building social/community connections</a:t>
            </a:r>
          </a:p>
          <a:p>
            <a:pPr marL="0" indent="0">
              <a:buNone/>
            </a:pPr>
            <a:r>
              <a:rPr lang="en-US" dirty="0"/>
              <a:t>Secondary Prevention: (intervening when risk factors are observed)</a:t>
            </a:r>
          </a:p>
          <a:p>
            <a:r>
              <a:rPr lang="en-US" dirty="0"/>
              <a:t>Early identification of those at-risk via screening; training key people to identify and support; reduce stigma; train professionals to respond correctly;  educate media on how contagion containment</a:t>
            </a:r>
          </a:p>
          <a:p>
            <a:pPr marL="0" indent="0">
              <a:buNone/>
            </a:pPr>
            <a:r>
              <a:rPr lang="en-US" dirty="0"/>
              <a:t>Tertiary Prevention (once suicidal behaviors are occurring): </a:t>
            </a:r>
          </a:p>
          <a:p>
            <a:r>
              <a:rPr lang="en-US" dirty="0"/>
              <a:t>Assisting suicidal persons to return to pre-crisis via appropriate mental health interventions; improved coordination of support people/systems; survivor services; community support</a:t>
            </a:r>
          </a:p>
          <a:p>
            <a:pPr marL="3657600" lvl="8" indent="0">
              <a:buNone/>
            </a:pPr>
            <a:r>
              <a:rPr lang="en-US" dirty="0"/>
              <a:t>                 (Caldwell, 2008) </a:t>
            </a:r>
          </a:p>
        </p:txBody>
      </p:sp>
    </p:spTree>
    <p:extLst>
      <p:ext uri="{BB962C8B-B14F-4D97-AF65-F5344CB8AC3E}">
        <p14:creationId xmlns:p14="http://schemas.microsoft.com/office/powerpoint/2010/main" val="2782525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30077-E7C9-444D-869A-F2B6F92F2D3F}"/>
              </a:ext>
            </a:extLst>
          </p:cNvPr>
          <p:cNvSpPr>
            <a:spLocks noGrp="1"/>
          </p:cNvSpPr>
          <p:nvPr>
            <p:ph type="title"/>
          </p:nvPr>
        </p:nvSpPr>
        <p:spPr>
          <a:xfrm>
            <a:off x="407964" y="272232"/>
            <a:ext cx="8580393" cy="1325563"/>
          </a:xfrm>
        </p:spPr>
        <p:txBody>
          <a:bodyPr/>
          <a:lstStyle/>
          <a:p>
            <a:r>
              <a:rPr lang="en-US" dirty="0"/>
              <a:t>Sandler’s Suicide Prevention at All Levels of Practice </a:t>
            </a:r>
          </a:p>
        </p:txBody>
      </p:sp>
      <p:sp>
        <p:nvSpPr>
          <p:cNvPr id="3" name="Content Placeholder 2">
            <a:extLst>
              <a:ext uri="{FF2B5EF4-FFF2-40B4-BE49-F238E27FC236}">
                <a16:creationId xmlns:a16="http://schemas.microsoft.com/office/drawing/2014/main" id="{F54373D5-DEE1-4A12-BC74-F6B866C03601}"/>
              </a:ext>
            </a:extLst>
          </p:cNvPr>
          <p:cNvSpPr>
            <a:spLocks noGrp="1"/>
          </p:cNvSpPr>
          <p:nvPr>
            <p:ph idx="1"/>
          </p:nvPr>
        </p:nvSpPr>
        <p:spPr>
          <a:xfrm>
            <a:off x="407964" y="1597795"/>
            <a:ext cx="9775564" cy="4456496"/>
          </a:xfrm>
        </p:spPr>
        <p:txBody>
          <a:bodyPr>
            <a:normAutofit fontScale="62500" lnSpcReduction="20000"/>
          </a:bodyPr>
          <a:lstStyle/>
          <a:p>
            <a:pPr marL="0" indent="0">
              <a:buNone/>
            </a:pPr>
            <a:r>
              <a:rPr lang="en-US" sz="2700" dirty="0"/>
              <a:t>Numerous roles for SW in a comprehensive approach: </a:t>
            </a:r>
          </a:p>
          <a:p>
            <a:r>
              <a:rPr lang="en-US" sz="2700" dirty="0"/>
              <a:t>Reducing access to lethal means</a:t>
            </a:r>
          </a:p>
          <a:p>
            <a:r>
              <a:rPr lang="en-US" sz="2700" dirty="0"/>
              <a:t>Enhancing life skills and promoting resilience</a:t>
            </a:r>
          </a:p>
          <a:p>
            <a:r>
              <a:rPr lang="en-US" sz="2700" dirty="0"/>
              <a:t>Promoting social connectedness </a:t>
            </a:r>
          </a:p>
          <a:p>
            <a:r>
              <a:rPr lang="en-US" sz="2700" dirty="0"/>
              <a:t>Educating about suicide risk, prevention, terminology, contagion</a:t>
            </a:r>
          </a:p>
          <a:p>
            <a:r>
              <a:rPr lang="en-US" sz="2700" dirty="0"/>
              <a:t>Helping to destigmatize and increase help-seeking</a:t>
            </a:r>
          </a:p>
          <a:p>
            <a:r>
              <a:rPr lang="en-US" sz="2700" dirty="0"/>
              <a:t>Ensuring access to mental health care</a:t>
            </a:r>
          </a:p>
          <a:p>
            <a:r>
              <a:rPr lang="en-US" sz="2700" dirty="0"/>
              <a:t>Identifying and assisting those at risk</a:t>
            </a:r>
          </a:p>
          <a:p>
            <a:r>
              <a:rPr lang="en-US" sz="2700" dirty="0"/>
              <a:t>Responding effectively to those in crisis</a:t>
            </a:r>
          </a:p>
          <a:p>
            <a:r>
              <a:rPr lang="en-US" sz="2700" dirty="0"/>
              <a:t>Safety planning</a:t>
            </a:r>
          </a:p>
          <a:p>
            <a:r>
              <a:rPr lang="en-US" sz="2700" dirty="0"/>
              <a:t>Supporting care transitions &amp; linkages </a:t>
            </a:r>
          </a:p>
          <a:p>
            <a:r>
              <a:rPr lang="en-US" sz="2700" dirty="0"/>
              <a:t>Learning from Attempt Survivors </a:t>
            </a:r>
          </a:p>
          <a:p>
            <a:r>
              <a:rPr lang="en-US" sz="2700" dirty="0"/>
              <a:t>Supporting clinician and family suicide survivors </a:t>
            </a:r>
          </a:p>
          <a:p>
            <a:r>
              <a:rPr lang="en-US" sz="2700" dirty="0"/>
              <a:t>Using technology and other innovations to promote compassionate mental health </a:t>
            </a:r>
            <a:r>
              <a:rPr lang="en-US" sz="1050" dirty="0"/>
              <a:t>(Sandler, 2019) </a:t>
            </a:r>
            <a:endParaRPr lang="en-US" dirty="0"/>
          </a:p>
        </p:txBody>
      </p:sp>
    </p:spTree>
    <p:extLst>
      <p:ext uri="{BB962C8B-B14F-4D97-AF65-F5344CB8AC3E}">
        <p14:creationId xmlns:p14="http://schemas.microsoft.com/office/powerpoint/2010/main" val="2440682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394" y="146879"/>
            <a:ext cx="9070206" cy="1046653"/>
          </a:xfrm>
          <a:noFill/>
        </p:spPr>
        <p:txBody>
          <a:bodyPr>
            <a:noAutofit/>
          </a:bodyPr>
          <a:lstStyle/>
          <a:p>
            <a:pPr algn="l"/>
            <a:r>
              <a:rPr lang="en-US" sz="3500" dirty="0"/>
              <a:t>Example #2: Social Work Prevention in Early Intervention </a:t>
            </a:r>
          </a:p>
        </p:txBody>
      </p:sp>
      <p:sp>
        <p:nvSpPr>
          <p:cNvPr id="3" name="Content Placeholder 2"/>
          <p:cNvSpPr>
            <a:spLocks noGrp="1"/>
          </p:cNvSpPr>
          <p:nvPr>
            <p:ph idx="1"/>
          </p:nvPr>
        </p:nvSpPr>
        <p:spPr>
          <a:xfrm>
            <a:off x="1981200" y="3320716"/>
            <a:ext cx="8229600" cy="3081928"/>
          </a:xfrm>
        </p:spPr>
        <p:txBody>
          <a:bodyPr>
            <a:normAutofit/>
          </a:bodyPr>
          <a:lstStyle/>
          <a:p>
            <a:pPr marL="0" indent="0">
              <a:spcBef>
                <a:spcPts val="0"/>
              </a:spcBef>
              <a:buNone/>
            </a:pPr>
            <a:endParaRPr lang="en-US" sz="2400" dirty="0"/>
          </a:p>
          <a:p>
            <a:pPr marL="0" indent="0">
              <a:spcBef>
                <a:spcPts val="0"/>
              </a:spcBef>
              <a:buNone/>
            </a:pPr>
            <a:r>
              <a:rPr lang="en-US" sz="2400" dirty="0"/>
              <a:t>What are the goals of EIPP?</a:t>
            </a:r>
          </a:p>
          <a:p>
            <a:pPr marL="0" indent="0">
              <a:spcBef>
                <a:spcPts val="0"/>
              </a:spcBef>
              <a:buNone/>
            </a:pPr>
            <a:r>
              <a:rPr lang="en-US" sz="2400" dirty="0"/>
              <a:t>Who is eligible to participate?  </a:t>
            </a:r>
          </a:p>
          <a:p>
            <a:pPr marL="0" indent="0">
              <a:spcBef>
                <a:spcPts val="0"/>
              </a:spcBef>
              <a:buNone/>
            </a:pPr>
            <a:r>
              <a:rPr lang="en-US" sz="2400" dirty="0"/>
              <a:t>Who makes up the EIPP core team of staff?</a:t>
            </a:r>
          </a:p>
          <a:p>
            <a:pPr marL="0" indent="0">
              <a:spcBef>
                <a:spcPts val="0"/>
              </a:spcBef>
              <a:buNone/>
            </a:pPr>
            <a:r>
              <a:rPr lang="en-US" sz="2400" dirty="0"/>
              <a:t>What is the structure of the EIPP program?  </a:t>
            </a:r>
          </a:p>
        </p:txBody>
      </p:sp>
      <p:pic>
        <p:nvPicPr>
          <p:cNvPr id="4" name="Picture 3" descr="Screen Shot 2018-07-24 at 9.47.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141" y="1357162"/>
            <a:ext cx="6548862" cy="2071838"/>
          </a:xfrm>
          <a:prstGeom prst="rect">
            <a:avLst/>
          </a:prstGeom>
        </p:spPr>
      </p:pic>
      <p:sp>
        <p:nvSpPr>
          <p:cNvPr id="5" name="TextBox 4"/>
          <p:cNvSpPr txBox="1"/>
          <p:nvPr/>
        </p:nvSpPr>
        <p:spPr>
          <a:xfrm>
            <a:off x="2278824" y="5223496"/>
            <a:ext cx="7634351" cy="1477328"/>
          </a:xfrm>
          <a:prstGeom prst="rect">
            <a:avLst/>
          </a:prstGeom>
          <a:noFill/>
          <a:ln>
            <a:solidFill>
              <a:schemeClr val="tx1"/>
            </a:solidFill>
          </a:ln>
        </p:spPr>
        <p:txBody>
          <a:bodyPr wrap="square" rtlCol="0">
            <a:spAutoFit/>
          </a:bodyPr>
          <a:lstStyle/>
          <a:p>
            <a:r>
              <a:rPr lang="en-US" dirty="0"/>
              <a:t>Please visit the website for additional information: </a:t>
            </a:r>
          </a:p>
          <a:p>
            <a:r>
              <a:rPr lang="en-US" dirty="0">
                <a:hlinkClick r:id="rId4"/>
              </a:rPr>
              <a:t>https://www.mass.gov/early-intervention-parenting-partnerships-eipp</a:t>
            </a:r>
            <a:endParaRPr lang="en-US" dirty="0"/>
          </a:p>
          <a:p>
            <a:endParaRPr lang="en-US" dirty="0"/>
          </a:p>
          <a:p>
            <a:r>
              <a:rPr lang="en-US" dirty="0"/>
              <a:t>Source: Content provided by Beth </a:t>
            </a:r>
            <a:r>
              <a:rPr lang="en-US" dirty="0" err="1"/>
              <a:t>Buxon</a:t>
            </a:r>
            <a:r>
              <a:rPr lang="en-US" dirty="0"/>
              <a:t>, Program Director, LCSW, Maternal Health Initiatives. Massachusetts Department of Public Health, 2018</a:t>
            </a:r>
          </a:p>
        </p:txBody>
      </p:sp>
    </p:spTree>
    <p:extLst>
      <p:ext uri="{BB962C8B-B14F-4D97-AF65-F5344CB8AC3E}">
        <p14:creationId xmlns:p14="http://schemas.microsoft.com/office/powerpoint/2010/main" val="132522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3500" dirty="0"/>
              <a:t>SW Prevention in Practice: </a:t>
            </a:r>
            <a:br>
              <a:rPr lang="en-US" sz="3500" dirty="0"/>
            </a:br>
            <a:r>
              <a:rPr lang="en-US" sz="3500" dirty="0"/>
              <a:t>Early Intervention Parenting Partnerships  </a:t>
            </a:r>
          </a:p>
        </p:txBody>
      </p:sp>
      <p:sp>
        <p:nvSpPr>
          <p:cNvPr id="3" name="Content Placeholder 2"/>
          <p:cNvSpPr>
            <a:spLocks noGrp="1"/>
          </p:cNvSpPr>
          <p:nvPr>
            <p:ph idx="1"/>
          </p:nvPr>
        </p:nvSpPr>
        <p:spPr>
          <a:xfrm>
            <a:off x="211756" y="1886552"/>
            <a:ext cx="9999044" cy="2257912"/>
          </a:xfrm>
        </p:spPr>
        <p:txBody>
          <a:bodyPr numCol="2">
            <a:noAutofit/>
          </a:bodyPr>
          <a:lstStyle/>
          <a:p>
            <a:pPr marL="0" indent="0">
              <a:buNone/>
            </a:pPr>
            <a:r>
              <a:rPr lang="en-US" sz="2400" b="1" dirty="0"/>
              <a:t>Theoretical background of EIPP: </a:t>
            </a:r>
          </a:p>
          <a:p>
            <a:r>
              <a:rPr lang="en-US" sz="2400" dirty="0"/>
              <a:t>Life course model </a:t>
            </a:r>
          </a:p>
          <a:p>
            <a:r>
              <a:rPr lang="en-US" sz="2400" dirty="0"/>
              <a:t>Social determinants of health</a:t>
            </a:r>
          </a:p>
          <a:p>
            <a:r>
              <a:rPr lang="en-US" sz="2400" dirty="0"/>
              <a:t>Health Equity Model </a:t>
            </a:r>
          </a:p>
          <a:p>
            <a:r>
              <a:rPr lang="en-US" sz="2400" dirty="0"/>
              <a:t>Trauma-Informed Systems of Care </a:t>
            </a:r>
          </a:p>
          <a:p>
            <a:endParaRPr lang="en-US" sz="2400" dirty="0"/>
          </a:p>
          <a:p>
            <a:r>
              <a:rPr lang="en-US" sz="2400" dirty="0"/>
              <a:t>Strength-Based Practice </a:t>
            </a:r>
          </a:p>
          <a:p>
            <a:r>
              <a:rPr lang="en-US" sz="2400" dirty="0"/>
              <a:t>Family-Centered Care</a:t>
            </a:r>
          </a:p>
          <a:p>
            <a:r>
              <a:rPr lang="en-US" sz="2400" dirty="0"/>
              <a:t>Attachment theories </a:t>
            </a:r>
          </a:p>
          <a:p>
            <a:r>
              <a:rPr lang="en-US" sz="2400" dirty="0"/>
              <a:t>Dyadic System of Care</a:t>
            </a:r>
          </a:p>
          <a:p>
            <a:endParaRPr lang="en-US" sz="2400" dirty="0"/>
          </a:p>
        </p:txBody>
      </p:sp>
      <p:sp>
        <p:nvSpPr>
          <p:cNvPr id="4" name="TextBox 3"/>
          <p:cNvSpPr txBox="1"/>
          <p:nvPr/>
        </p:nvSpPr>
        <p:spPr>
          <a:xfrm>
            <a:off x="3147460" y="4495410"/>
            <a:ext cx="7063339" cy="1569660"/>
          </a:xfrm>
          <a:prstGeom prst="rect">
            <a:avLst/>
          </a:prstGeom>
          <a:noFill/>
        </p:spPr>
        <p:txBody>
          <a:bodyPr wrap="square" rtlCol="0">
            <a:spAutoFit/>
          </a:bodyPr>
          <a:lstStyle/>
          <a:p>
            <a:r>
              <a:rPr lang="en-US" sz="2400" b="1" dirty="0"/>
              <a:t>Three Primary Concepts of EIPP: </a:t>
            </a:r>
          </a:p>
          <a:p>
            <a:pPr marL="457200" indent="-457200">
              <a:buFont typeface="+mj-lt"/>
              <a:buAutoNum type="arabicPeriod"/>
            </a:pPr>
            <a:r>
              <a:rPr lang="en-US" sz="2400" dirty="0"/>
              <a:t>Focus on the perinatal period. </a:t>
            </a:r>
          </a:p>
          <a:p>
            <a:pPr marL="457200" indent="-457200">
              <a:buFont typeface="+mj-lt"/>
              <a:buAutoNum type="arabicPeriod"/>
            </a:pPr>
            <a:r>
              <a:rPr lang="en-US" sz="2400" dirty="0"/>
              <a:t>Prioritizing supporting high need families. </a:t>
            </a:r>
          </a:p>
          <a:p>
            <a:pPr marL="457200" indent="-457200">
              <a:buFont typeface="+mj-lt"/>
              <a:buAutoNum type="arabicPeriod"/>
            </a:pPr>
            <a:r>
              <a:rPr lang="en-US" sz="2400" dirty="0"/>
              <a:t>Promoting healthy parent-child relationships. </a:t>
            </a:r>
          </a:p>
        </p:txBody>
      </p:sp>
      <p:sp>
        <p:nvSpPr>
          <p:cNvPr id="5" name="TextBox 4">
            <a:extLst>
              <a:ext uri="{FF2B5EF4-FFF2-40B4-BE49-F238E27FC236}">
                <a16:creationId xmlns:a16="http://schemas.microsoft.com/office/drawing/2014/main" id="{A925860F-4404-2A40-B5FD-387B25681BE3}"/>
              </a:ext>
            </a:extLst>
          </p:cNvPr>
          <p:cNvSpPr txBox="1"/>
          <p:nvPr/>
        </p:nvSpPr>
        <p:spPr>
          <a:xfrm>
            <a:off x="1931773" y="6169709"/>
            <a:ext cx="8328454" cy="646331"/>
          </a:xfrm>
          <a:prstGeom prst="rect">
            <a:avLst/>
          </a:prstGeom>
          <a:noFill/>
        </p:spPr>
        <p:txBody>
          <a:bodyPr wrap="square" rtlCol="0">
            <a:spAutoFit/>
          </a:bodyPr>
          <a:lstStyle/>
          <a:p>
            <a:r>
              <a:rPr lang="en-US" dirty="0"/>
              <a:t>Source: Content provided by Beth </a:t>
            </a:r>
            <a:r>
              <a:rPr lang="en-US" dirty="0" err="1"/>
              <a:t>Buxon</a:t>
            </a:r>
            <a:r>
              <a:rPr lang="en-US" dirty="0"/>
              <a:t>, Program Director, Maternal Health Initiatives. Massachusetts Department of Public Health, 2018</a:t>
            </a:r>
          </a:p>
        </p:txBody>
      </p:sp>
    </p:spTree>
    <p:extLst>
      <p:ext uri="{BB962C8B-B14F-4D97-AF65-F5344CB8AC3E}">
        <p14:creationId xmlns:p14="http://schemas.microsoft.com/office/powerpoint/2010/main" val="1957586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899620-3B28-8B42-87DE-65C1F7837B95}"/>
              </a:ext>
            </a:extLst>
          </p:cNvPr>
          <p:cNvPicPr>
            <a:picLocks noChangeAspect="1"/>
          </p:cNvPicPr>
          <p:nvPr/>
        </p:nvPicPr>
        <p:blipFill>
          <a:blip r:embed="rId3"/>
          <a:stretch>
            <a:fillRect/>
          </a:stretch>
        </p:blipFill>
        <p:spPr>
          <a:xfrm>
            <a:off x="1737360" y="273685"/>
            <a:ext cx="8321040" cy="5502729"/>
          </a:xfrm>
          <a:prstGeom prst="rect">
            <a:avLst/>
          </a:prstGeom>
        </p:spPr>
      </p:pic>
      <p:sp>
        <p:nvSpPr>
          <p:cNvPr id="2" name="Rectangle 1">
            <a:extLst>
              <a:ext uri="{FF2B5EF4-FFF2-40B4-BE49-F238E27FC236}">
                <a16:creationId xmlns:a16="http://schemas.microsoft.com/office/drawing/2014/main" id="{6BA0808F-AA1F-714F-A1B0-E7F4F88E26E5}"/>
              </a:ext>
            </a:extLst>
          </p:cNvPr>
          <p:cNvSpPr/>
          <p:nvPr/>
        </p:nvSpPr>
        <p:spPr>
          <a:xfrm>
            <a:off x="2072640" y="6184205"/>
            <a:ext cx="6096000" cy="400110"/>
          </a:xfrm>
          <a:prstGeom prst="rect">
            <a:avLst/>
          </a:prstGeom>
        </p:spPr>
        <p:txBody>
          <a:bodyPr>
            <a:spAutoFit/>
          </a:bodyPr>
          <a:lstStyle/>
          <a:p>
            <a:r>
              <a:rPr lang="en-US" sz="1000" dirty="0"/>
              <a:t>Photo used with permission of all Early Intervention participants. </a:t>
            </a:r>
            <a:r>
              <a:rPr lang="en-US" sz="1000" dirty="0">
                <a:hlinkClick r:id="rId4"/>
              </a:rPr>
              <a:t>https://www.mass.gov/service-details/early-intervention-parenting-partnerships-eipp-resources</a:t>
            </a:r>
            <a:r>
              <a:rPr lang="en-US" sz="1000" dirty="0"/>
              <a:t> </a:t>
            </a:r>
          </a:p>
        </p:txBody>
      </p:sp>
    </p:spTree>
    <p:extLst>
      <p:ext uri="{BB962C8B-B14F-4D97-AF65-F5344CB8AC3E}">
        <p14:creationId xmlns:p14="http://schemas.microsoft.com/office/powerpoint/2010/main" val="3895266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146880"/>
            <a:ext cx="9416716" cy="631092"/>
          </a:xfrm>
          <a:noFill/>
        </p:spPr>
        <p:txBody>
          <a:bodyPr>
            <a:noAutofit/>
          </a:bodyPr>
          <a:lstStyle/>
          <a:p>
            <a:pPr algn="l"/>
            <a:r>
              <a:rPr lang="en-US" sz="3500" dirty="0"/>
              <a:t>Example #3: SW Prevention in HIV/AIDS </a:t>
            </a:r>
          </a:p>
        </p:txBody>
      </p:sp>
      <p:sp>
        <p:nvSpPr>
          <p:cNvPr id="3" name="Content Placeholder 2"/>
          <p:cNvSpPr>
            <a:spLocks noGrp="1"/>
          </p:cNvSpPr>
          <p:nvPr>
            <p:ph idx="1"/>
          </p:nvPr>
        </p:nvSpPr>
        <p:spPr>
          <a:xfrm>
            <a:off x="1318661" y="2992844"/>
            <a:ext cx="8892139" cy="3582600"/>
          </a:xfrm>
        </p:spPr>
        <p:txBody>
          <a:bodyPr>
            <a:normAutofit/>
          </a:bodyPr>
          <a:lstStyle/>
          <a:p>
            <a:pPr marL="0" indent="0">
              <a:spcBef>
                <a:spcPts val="0"/>
              </a:spcBef>
              <a:buNone/>
            </a:pPr>
            <a:r>
              <a:rPr lang="en-US" sz="2400" dirty="0"/>
              <a:t>What are the goals and objectives of PACT?</a:t>
            </a:r>
          </a:p>
          <a:p>
            <a:pPr marL="0" indent="0">
              <a:spcBef>
                <a:spcPts val="0"/>
              </a:spcBef>
              <a:buNone/>
            </a:pPr>
            <a:endParaRPr lang="en-US" sz="2400" dirty="0"/>
          </a:p>
          <a:p>
            <a:pPr marL="0" indent="0">
              <a:spcBef>
                <a:spcPts val="0"/>
              </a:spcBef>
              <a:buNone/>
            </a:pPr>
            <a:r>
              <a:rPr lang="en-US" sz="2400" dirty="0"/>
              <a:t>Who is eligible to participate?  </a:t>
            </a:r>
          </a:p>
          <a:p>
            <a:pPr marL="0" indent="0">
              <a:spcBef>
                <a:spcPts val="0"/>
              </a:spcBef>
              <a:buNone/>
            </a:pPr>
            <a:endParaRPr lang="en-US" sz="2400" dirty="0"/>
          </a:p>
          <a:p>
            <a:pPr marL="0" indent="0">
              <a:spcBef>
                <a:spcPts val="0"/>
              </a:spcBef>
              <a:buNone/>
            </a:pPr>
            <a:r>
              <a:rPr lang="en-US" sz="2400" dirty="0"/>
              <a:t>Who makes up the core team of staff at PACT?</a:t>
            </a:r>
          </a:p>
          <a:p>
            <a:pPr marL="0" indent="0">
              <a:spcBef>
                <a:spcPts val="0"/>
              </a:spcBef>
              <a:buNone/>
            </a:pPr>
            <a:endParaRPr lang="en-US" sz="2400" dirty="0"/>
          </a:p>
          <a:p>
            <a:pPr marL="0" indent="0">
              <a:spcBef>
                <a:spcPts val="0"/>
              </a:spcBef>
              <a:buNone/>
            </a:pPr>
            <a:r>
              <a:rPr lang="en-US" sz="2400" dirty="0"/>
              <a:t>What is the structure of the PACT program and what roles do social workers play? </a:t>
            </a:r>
          </a:p>
        </p:txBody>
      </p:sp>
      <p:sp>
        <p:nvSpPr>
          <p:cNvPr id="5" name="TextBox 4"/>
          <p:cNvSpPr txBox="1"/>
          <p:nvPr/>
        </p:nvSpPr>
        <p:spPr>
          <a:xfrm>
            <a:off x="2100761" y="5931874"/>
            <a:ext cx="7905288" cy="646331"/>
          </a:xfrm>
          <a:prstGeom prst="rect">
            <a:avLst/>
          </a:prstGeom>
          <a:noFill/>
          <a:ln>
            <a:solidFill>
              <a:schemeClr val="tx1"/>
            </a:solidFill>
          </a:ln>
        </p:spPr>
        <p:txBody>
          <a:bodyPr wrap="square" rtlCol="0">
            <a:spAutoFit/>
          </a:bodyPr>
          <a:lstStyle/>
          <a:p>
            <a:r>
              <a:rPr lang="en-US" dirty="0"/>
              <a:t>Please visit the website for additional information: </a:t>
            </a:r>
          </a:p>
          <a:p>
            <a:r>
              <a:rPr lang="en-US" dirty="0"/>
              <a:t>https://</a:t>
            </a:r>
            <a:r>
              <a:rPr lang="en-US" dirty="0" err="1"/>
              <a:t>jri.org</a:t>
            </a:r>
            <a:r>
              <a:rPr lang="en-US" dirty="0"/>
              <a:t>/services/health-and-housing/health/pact</a:t>
            </a:r>
          </a:p>
        </p:txBody>
      </p:sp>
      <p:pic>
        <p:nvPicPr>
          <p:cNvPr id="7" name="Picture 6"/>
          <p:cNvPicPr>
            <a:picLocks noChangeAspect="1"/>
          </p:cNvPicPr>
          <p:nvPr/>
        </p:nvPicPr>
        <p:blipFill>
          <a:blip r:embed="rId3"/>
          <a:stretch>
            <a:fillRect/>
          </a:stretch>
        </p:blipFill>
        <p:spPr>
          <a:xfrm>
            <a:off x="830980" y="777972"/>
            <a:ext cx="3390900" cy="1701800"/>
          </a:xfrm>
          <a:prstGeom prst="rect">
            <a:avLst/>
          </a:prstGeom>
        </p:spPr>
      </p:pic>
      <p:sp>
        <p:nvSpPr>
          <p:cNvPr id="8" name="TextBox 7"/>
          <p:cNvSpPr txBox="1"/>
          <p:nvPr/>
        </p:nvSpPr>
        <p:spPr>
          <a:xfrm>
            <a:off x="4914900" y="718963"/>
            <a:ext cx="5091149" cy="1477328"/>
          </a:xfrm>
          <a:prstGeom prst="rect">
            <a:avLst/>
          </a:prstGeom>
          <a:noFill/>
        </p:spPr>
        <p:txBody>
          <a:bodyPr wrap="square" rtlCol="0">
            <a:spAutoFit/>
          </a:bodyPr>
          <a:lstStyle/>
          <a:p>
            <a:r>
              <a:rPr lang="en-US" dirty="0"/>
              <a:t>Justice Resource Institute</a:t>
            </a:r>
          </a:p>
          <a:p>
            <a:r>
              <a:rPr lang="en-US" dirty="0"/>
              <a:t>Prevention and Access to Care and Treatment (PACT)</a:t>
            </a:r>
          </a:p>
          <a:p>
            <a:r>
              <a:rPr lang="en-US" dirty="0"/>
              <a:t>PACT provides intensive, home-based care to people living with HIV who are having challenges navigating their healthcare and treatment.</a:t>
            </a:r>
          </a:p>
        </p:txBody>
      </p:sp>
    </p:spTree>
    <p:extLst>
      <p:ext uri="{BB962C8B-B14F-4D97-AF65-F5344CB8AC3E}">
        <p14:creationId xmlns:p14="http://schemas.microsoft.com/office/powerpoint/2010/main" val="378868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3500" dirty="0"/>
              <a:t>Exercise: Evaluating PACT </a:t>
            </a:r>
            <a:endParaRPr lang="en-US" sz="3200" dirty="0"/>
          </a:p>
        </p:txBody>
      </p:sp>
      <p:sp>
        <p:nvSpPr>
          <p:cNvPr id="3" name="Content Placeholder 2"/>
          <p:cNvSpPr>
            <a:spLocks noGrp="1"/>
          </p:cNvSpPr>
          <p:nvPr>
            <p:ph idx="1"/>
          </p:nvPr>
        </p:nvSpPr>
        <p:spPr>
          <a:xfrm>
            <a:off x="1047550" y="1860084"/>
            <a:ext cx="8229600" cy="4242334"/>
          </a:xfrm>
        </p:spPr>
        <p:txBody>
          <a:bodyPr numCol="1">
            <a:noAutofit/>
          </a:bodyPr>
          <a:lstStyle/>
          <a:p>
            <a:r>
              <a:rPr lang="en-US" sz="2400" dirty="0"/>
              <a:t>Would you describe this intervention as primary, secondary, or tertiary prevention? Why? </a:t>
            </a:r>
          </a:p>
          <a:p>
            <a:r>
              <a:rPr lang="en-US" sz="2400" dirty="0"/>
              <a:t>What social-ecological level(s) does PACT target? </a:t>
            </a:r>
          </a:p>
          <a:p>
            <a:r>
              <a:rPr lang="en-US" sz="2400" dirty="0"/>
              <a:t>Per Rose’s paradigm, is this a high-risk prevention strategy or a population prevention strategy? </a:t>
            </a:r>
          </a:p>
          <a:p>
            <a:r>
              <a:rPr lang="en-US" sz="2400" dirty="0"/>
              <a:t>Finally, what are your thoughts about the respective roles of social workers and community health workers as described?</a:t>
            </a:r>
          </a:p>
        </p:txBody>
      </p:sp>
    </p:spTree>
    <p:extLst>
      <p:ext uri="{BB962C8B-B14F-4D97-AF65-F5344CB8AC3E}">
        <p14:creationId xmlns:p14="http://schemas.microsoft.com/office/powerpoint/2010/main" val="1108613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7963" y="365125"/>
            <a:ext cx="9631186" cy="1325563"/>
          </a:xfrm>
        </p:spPr>
        <p:txBody>
          <a:bodyPr>
            <a:normAutofit/>
          </a:bodyPr>
          <a:lstStyle/>
          <a:p>
            <a:r>
              <a:rPr lang="en-US" dirty="0"/>
              <a:t>The Rationale for Prevention</a:t>
            </a:r>
            <a:endParaRPr lang="en-US" b="1" dirty="0">
              <a:latin typeface="+mj-lt"/>
            </a:endParaRPr>
          </a:p>
        </p:txBody>
      </p:sp>
      <p:sp>
        <p:nvSpPr>
          <p:cNvPr id="2" name="Content Placeholder 1"/>
          <p:cNvSpPr>
            <a:spLocks noGrp="1"/>
          </p:cNvSpPr>
          <p:nvPr>
            <p:ph idx="1"/>
          </p:nvPr>
        </p:nvSpPr>
        <p:spPr>
          <a:xfrm>
            <a:off x="591671" y="1506071"/>
            <a:ext cx="9923929" cy="5351929"/>
          </a:xfrm>
        </p:spPr>
        <p:txBody>
          <a:bodyPr>
            <a:normAutofit/>
          </a:bodyPr>
          <a:lstStyle/>
          <a:p>
            <a:pPr marL="0" indent="0">
              <a:buNone/>
            </a:pPr>
            <a:r>
              <a:rPr lang="en-US" dirty="0"/>
              <a:t>1) </a:t>
            </a:r>
            <a:r>
              <a:rPr lang="en-US" b="1" dirty="0"/>
              <a:t>Ethical:  </a:t>
            </a:r>
            <a:r>
              <a:rPr lang="en-US" dirty="0"/>
              <a:t>A just society engages in actions that reduce suffering, disease,&amp; death, particularly among its most vulnerable </a:t>
            </a:r>
            <a:r>
              <a:rPr lang="en-US" sz="1200" dirty="0"/>
              <a:t>(Albee, 1983)</a:t>
            </a:r>
          </a:p>
          <a:p>
            <a:pPr marL="0" indent="0">
              <a:buNone/>
            </a:pPr>
            <a:r>
              <a:rPr lang="en-US" dirty="0"/>
              <a:t>2) </a:t>
            </a:r>
            <a:r>
              <a:rPr lang="en-US" b="1" dirty="0"/>
              <a:t>Scientific: </a:t>
            </a:r>
            <a:r>
              <a:rPr lang="en-US" dirty="0"/>
              <a:t>Solid body of evidence demonstrates effectiveness of prevention in diverse arenas: violence, substance use, child welfare, homelessness, mental disorders </a:t>
            </a:r>
            <a:r>
              <a:rPr lang="en-US" sz="1200" dirty="0"/>
              <a:t>(Cohen, Chavez, &amp; </a:t>
            </a:r>
            <a:r>
              <a:rPr lang="en-US" sz="1200" dirty="0" err="1"/>
              <a:t>Chehimi</a:t>
            </a:r>
            <a:r>
              <a:rPr lang="en-US" sz="1200" dirty="0"/>
              <a:t>, 2010; Hawkins, Shapiro, &amp; Fagan, 2010). </a:t>
            </a:r>
          </a:p>
          <a:p>
            <a:pPr marL="0" indent="0">
              <a:buNone/>
            </a:pPr>
            <a:r>
              <a:rPr lang="en-US" dirty="0"/>
              <a:t>3) </a:t>
            </a:r>
            <a:r>
              <a:rPr lang="en-US" b="1" dirty="0"/>
              <a:t>Historic: </a:t>
            </a:r>
            <a:r>
              <a:rPr lang="en-US" dirty="0"/>
              <a:t>Advances in public health yielded greatest improvements in population-level human well-being in past century e.g. sanitation, vaccination, cardiovascular health, infectious disease control </a:t>
            </a:r>
            <a:r>
              <a:rPr lang="en-US" sz="1050" dirty="0"/>
              <a:t>(</a:t>
            </a:r>
            <a:r>
              <a:rPr lang="en-US" sz="1050" dirty="0" err="1"/>
              <a:t>Turnock</a:t>
            </a:r>
            <a:r>
              <a:rPr lang="en-US" sz="1050" dirty="0"/>
              <a:t>, 2007).</a:t>
            </a:r>
          </a:p>
        </p:txBody>
      </p:sp>
    </p:spTree>
    <p:extLst>
      <p:ext uri="{BB962C8B-B14F-4D97-AF65-F5344CB8AC3E}">
        <p14:creationId xmlns:p14="http://schemas.microsoft.com/office/powerpoint/2010/main" val="1870330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524" y="55731"/>
            <a:ext cx="6150523" cy="1325563"/>
          </a:xfrm>
          <a:solidFill>
            <a:srgbClr val="FFFFFF"/>
          </a:solidFill>
        </p:spPr>
        <p:txBody>
          <a:bodyPr>
            <a:normAutofit/>
          </a:bodyPr>
          <a:lstStyle/>
          <a:p>
            <a:r>
              <a:rPr lang="en-US" sz="3600" dirty="0"/>
              <a:t>Moving Prevention Efforts Forward in PHSW</a:t>
            </a:r>
          </a:p>
        </p:txBody>
      </p:sp>
      <p:sp>
        <p:nvSpPr>
          <p:cNvPr id="3" name="Content Placeholder 2"/>
          <p:cNvSpPr>
            <a:spLocks noGrp="1"/>
          </p:cNvSpPr>
          <p:nvPr>
            <p:ph idx="1"/>
          </p:nvPr>
        </p:nvSpPr>
        <p:spPr>
          <a:xfrm>
            <a:off x="1357162" y="1825625"/>
            <a:ext cx="6399295" cy="4351338"/>
          </a:xfrm>
        </p:spPr>
        <p:txBody>
          <a:bodyPr>
            <a:normAutofit/>
          </a:bodyPr>
          <a:lstStyle/>
          <a:p>
            <a:pPr marL="0" indent="0">
              <a:spcAft>
                <a:spcPts val="600"/>
              </a:spcAft>
              <a:buNone/>
            </a:pPr>
            <a:r>
              <a:rPr lang="en-US" sz="2000" b="1" dirty="0">
                <a:solidFill>
                  <a:srgbClr val="C00000"/>
                </a:solidFill>
                <a:latin typeface="Calibri" charset="0"/>
                <a:ea typeface="Calibri" charset="0"/>
                <a:cs typeface="Calibri" charset="0"/>
              </a:rPr>
              <a:t>Specific strategies and recommendations for target areas</a:t>
            </a:r>
            <a:endParaRPr lang="en-US" sz="1800" dirty="0">
              <a:latin typeface="Calibri Light" charset="0"/>
              <a:ea typeface="Calibri Light" charset="0"/>
              <a:cs typeface="Calibri Light" charset="0"/>
            </a:endParaRPr>
          </a:p>
          <a:p>
            <a:pPr marL="914400" lvl="2" indent="0">
              <a:buNone/>
            </a:pPr>
            <a:r>
              <a:rPr lang="en-US" sz="1800" b="1" dirty="0">
                <a:latin typeface="Calibri Light" charset="0"/>
                <a:ea typeface="Calibri Light" charset="0"/>
                <a:cs typeface="Calibri Light" charset="0"/>
              </a:rPr>
              <a:t>Education: </a:t>
            </a:r>
            <a:r>
              <a:rPr lang="en-US" sz="1800" dirty="0">
                <a:latin typeface="Calibri Light" charset="0"/>
                <a:ea typeface="Calibri Light" charset="0"/>
                <a:cs typeface="Calibri Light" charset="0"/>
              </a:rPr>
              <a:t>Integrate prevention into all BSW/MSW programs</a:t>
            </a:r>
          </a:p>
          <a:p>
            <a:pPr marL="914400" lvl="2" indent="0">
              <a:buNone/>
            </a:pPr>
            <a:endParaRPr lang="en-US" sz="1800" dirty="0">
              <a:latin typeface="Calibri Light" charset="0"/>
              <a:ea typeface="Calibri Light" charset="0"/>
              <a:cs typeface="Calibri Light" charset="0"/>
            </a:endParaRPr>
          </a:p>
          <a:p>
            <a:pPr marL="914400" lvl="2" indent="0">
              <a:buNone/>
            </a:pPr>
            <a:r>
              <a:rPr lang="en-US" sz="1800" b="1" dirty="0">
                <a:latin typeface="Calibri Light" charset="0"/>
                <a:ea typeface="Calibri Light" charset="0"/>
                <a:cs typeface="Calibri Light" charset="0"/>
              </a:rPr>
              <a:t>Research: </a:t>
            </a:r>
            <a:r>
              <a:rPr lang="en-US" sz="1800" dirty="0">
                <a:latin typeface="Calibri Light" charset="0"/>
                <a:ea typeface="Calibri Light" charset="0"/>
                <a:cs typeface="Calibri Light" charset="0"/>
              </a:rPr>
              <a:t>Extend social work research through collaborative research centers</a:t>
            </a:r>
          </a:p>
          <a:p>
            <a:pPr marL="914400" lvl="2" indent="0">
              <a:buNone/>
            </a:pPr>
            <a:endParaRPr lang="en-US" sz="1800" dirty="0">
              <a:latin typeface="Calibri Light" charset="0"/>
              <a:ea typeface="Calibri Light" charset="0"/>
              <a:cs typeface="Calibri Light" charset="0"/>
            </a:endParaRPr>
          </a:p>
          <a:p>
            <a:pPr marL="914400" lvl="2" indent="0">
              <a:buNone/>
            </a:pPr>
            <a:r>
              <a:rPr lang="en-US" sz="1800" b="1" dirty="0">
                <a:latin typeface="Calibri Light" charset="0"/>
                <a:ea typeface="Calibri Light" charset="0"/>
                <a:cs typeface="Calibri Light" charset="0"/>
              </a:rPr>
              <a:t>Professional Development: </a:t>
            </a:r>
            <a:r>
              <a:rPr lang="en-US" sz="1800" dirty="0">
                <a:latin typeface="Calibri Light" charset="0"/>
                <a:ea typeface="Calibri Light" charset="0"/>
                <a:cs typeface="Calibri Light" charset="0"/>
              </a:rPr>
              <a:t>Foster new CE that integrates public health approaches and teaches prevention to practicing social workers</a:t>
            </a:r>
          </a:p>
          <a:p>
            <a:pPr marL="914400" lvl="2" indent="0">
              <a:buNone/>
            </a:pPr>
            <a:endParaRPr lang="en-US" sz="1800" dirty="0">
              <a:latin typeface="Calibri Light" charset="0"/>
              <a:ea typeface="Calibri Light" charset="0"/>
              <a:cs typeface="Calibri Light" charset="0"/>
            </a:endParaRPr>
          </a:p>
          <a:p>
            <a:pPr marL="914400" lvl="2" indent="0">
              <a:buNone/>
            </a:pPr>
            <a:r>
              <a:rPr lang="en-US" sz="1800" b="1" dirty="0">
                <a:latin typeface="Calibri Light" charset="0"/>
                <a:ea typeface="Calibri Light" charset="0"/>
                <a:cs typeface="Calibri Light" charset="0"/>
              </a:rPr>
              <a:t>Influencing Employers and Funders: </a:t>
            </a:r>
            <a:r>
              <a:rPr lang="en-US" sz="1800" dirty="0">
                <a:latin typeface="Calibri Light" charset="0"/>
                <a:ea typeface="Calibri Light" charset="0"/>
                <a:cs typeface="Calibri Light" charset="0"/>
              </a:rPr>
              <a:t>Work across sectors and disciplines to advocate for and participate in prevention funding and research </a:t>
            </a:r>
            <a:endParaRPr lang="en-US" sz="1800" b="1" dirty="0">
              <a:latin typeface="Calibri Light" charset="0"/>
              <a:ea typeface="Calibri Light" charset="0"/>
              <a:cs typeface="Calibri Light" charset="0"/>
            </a:endParaRPr>
          </a:p>
          <a:p>
            <a:endParaRPr lang="en-US" sz="1800" dirty="0">
              <a:latin typeface="Calibri Light" charset="0"/>
              <a:ea typeface="Calibri Light" charset="0"/>
              <a:cs typeface="Calibri Light" charset="0"/>
            </a:endParaRPr>
          </a:p>
        </p:txBody>
      </p:sp>
      <p:cxnSp>
        <p:nvCxnSpPr>
          <p:cNvPr id="10" name="Straight Connector 9"/>
          <p:cNvCxnSpPr/>
          <p:nvPr/>
        </p:nvCxnSpPr>
        <p:spPr>
          <a:xfrm flipH="1">
            <a:off x="1524000" y="1397839"/>
            <a:ext cx="5765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745" y="5241711"/>
            <a:ext cx="469070" cy="4369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0844" y="4053936"/>
            <a:ext cx="438883" cy="54992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8592" y="2294135"/>
            <a:ext cx="487863" cy="550999"/>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8714" y="3165811"/>
            <a:ext cx="447620" cy="575292"/>
          </a:xfrm>
          <a:prstGeom prst="rect">
            <a:avLst/>
          </a:prstGeom>
        </p:spPr>
      </p:pic>
    </p:spTree>
    <p:extLst>
      <p:ext uri="{BB962C8B-B14F-4D97-AF65-F5344CB8AC3E}">
        <p14:creationId xmlns:p14="http://schemas.microsoft.com/office/powerpoint/2010/main" val="1907382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583358" y="1569720"/>
            <a:ext cx="9673161" cy="4267200"/>
          </a:xfrm>
        </p:spPr>
        <p:txBody>
          <a:bodyPr>
            <a:normAutofit fontScale="70000" lnSpcReduction="20000"/>
          </a:bodyPr>
          <a:lstStyle/>
          <a:p>
            <a:r>
              <a:rPr lang="en-US" dirty="0" err="1"/>
              <a:t>Berkman</a:t>
            </a:r>
            <a:r>
              <a:rPr lang="en-US" dirty="0"/>
              <a:t>, L. F. (2009). Social epidemiology: social determinants of health in the United States: are we losing ground?. </a:t>
            </a:r>
            <a:r>
              <a:rPr lang="en-US" i="1" dirty="0"/>
              <a:t>Annual review of public health</a:t>
            </a:r>
            <a:r>
              <a:rPr lang="en-US" dirty="0"/>
              <a:t>, </a:t>
            </a:r>
            <a:r>
              <a:rPr lang="en-US" i="1" dirty="0"/>
              <a:t>30</a:t>
            </a:r>
            <a:r>
              <a:rPr lang="en-US" dirty="0"/>
              <a:t>, 27-41.</a:t>
            </a:r>
          </a:p>
          <a:p>
            <a:r>
              <a:rPr lang="en-US" dirty="0"/>
              <a:t>Children’s Bureau. Administration of Children and Families. Department of Health and Human Services. </a:t>
            </a:r>
            <a:r>
              <a:rPr lang="en-US" i="1" dirty="0"/>
              <a:t>What is prevention and why is it important? </a:t>
            </a:r>
            <a:r>
              <a:rPr lang="en-US" dirty="0"/>
              <a:t>Retrieved from: </a:t>
            </a:r>
            <a:r>
              <a:rPr lang="en-US" dirty="0">
                <a:hlinkClick r:id="rId3"/>
              </a:rPr>
              <a:t>https://www.childwelfare.gov/topics/preventing/overview/whatiscap/#two</a:t>
            </a:r>
            <a:r>
              <a:rPr lang="en-US" dirty="0"/>
              <a:t>. </a:t>
            </a:r>
          </a:p>
          <a:p>
            <a:r>
              <a:rPr lang="en-US" dirty="0" err="1"/>
              <a:t>Gottfredson</a:t>
            </a:r>
            <a:r>
              <a:rPr lang="en-US" dirty="0"/>
              <a:t>, D. C., Cook, T. D., Gardner, F. E., Gorman-Smith, D., Howe, G. W., Sandler, I. N., &amp; </a:t>
            </a:r>
            <a:r>
              <a:rPr lang="en-US" dirty="0" err="1"/>
              <a:t>Zafft</a:t>
            </a:r>
            <a:r>
              <a:rPr lang="en-US" dirty="0"/>
              <a:t>, K. M. (2015). Standards of evidence for efficacy, effectiveness, and scale-up research in prevention science: Next generation. </a:t>
            </a:r>
            <a:r>
              <a:rPr lang="en-US" i="1" dirty="0"/>
              <a:t>Prevention Science</a:t>
            </a:r>
            <a:r>
              <a:rPr lang="en-US" dirty="0"/>
              <a:t>, </a:t>
            </a:r>
            <a:r>
              <a:rPr lang="en-US" i="1" dirty="0"/>
              <a:t>16</a:t>
            </a:r>
            <a:r>
              <a:rPr lang="en-US" dirty="0"/>
              <a:t>(7), 893-926.</a:t>
            </a:r>
          </a:p>
          <a:p>
            <a:r>
              <a:rPr lang="en-US" dirty="0" err="1"/>
              <a:t>Rishel</a:t>
            </a:r>
            <a:r>
              <a:rPr lang="en-US" dirty="0"/>
              <a:t>, C. W. (2014). Teaching note—Integrating prevention content into clinical social work practice courses. </a:t>
            </a:r>
            <a:r>
              <a:rPr lang="en-US" i="1" dirty="0"/>
              <a:t>Journal of Social Work Education</a:t>
            </a:r>
            <a:r>
              <a:rPr lang="en-US" dirty="0"/>
              <a:t>, </a:t>
            </a:r>
            <a:r>
              <a:rPr lang="en-US" i="1" dirty="0"/>
              <a:t>50</a:t>
            </a:r>
            <a:r>
              <a:rPr lang="en-US" dirty="0"/>
              <a:t>(4), 752-762.</a:t>
            </a:r>
          </a:p>
          <a:p>
            <a:r>
              <a:rPr lang="en-US" dirty="0"/>
              <a:t>Ruth, B. J., Velásquez, E. E., Marshall, J. W., &amp; </a:t>
            </a:r>
            <a:r>
              <a:rPr lang="en-US" dirty="0" err="1"/>
              <a:t>Ziperstein</a:t>
            </a:r>
            <a:r>
              <a:rPr lang="en-US" dirty="0"/>
              <a:t>, D. (2015). Shaping the future of prevention in social work: An analysis of the professional literature from 2000 through 2010. </a:t>
            </a:r>
            <a:r>
              <a:rPr lang="en-US" i="1" dirty="0"/>
              <a:t>Social work</a:t>
            </a:r>
            <a:r>
              <a:rPr lang="en-US" dirty="0"/>
              <a:t>, </a:t>
            </a:r>
            <a:r>
              <a:rPr lang="en-US" i="1" dirty="0"/>
              <a:t>60</a:t>
            </a:r>
            <a:r>
              <a:rPr lang="en-US" dirty="0"/>
              <a:t>(2), 126-134.</a:t>
            </a:r>
          </a:p>
          <a:p>
            <a:r>
              <a:rPr lang="en-US" dirty="0"/>
              <a:t>Substance Abuse and Mental Health Services Administration, Focus on Prevention. HHS Publication No. (SMA) 10–4120. Rockville, MD: Center for Substance Abuse Prevention, Substance Abuse and Mental Health Services Administration, Revised 2017.</a:t>
            </a:r>
          </a:p>
        </p:txBody>
      </p:sp>
    </p:spTree>
    <p:extLst>
      <p:ext uri="{BB962C8B-B14F-4D97-AF65-F5344CB8AC3E}">
        <p14:creationId xmlns:p14="http://schemas.microsoft.com/office/powerpoint/2010/main" val="1622241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r>
              <a:rPr lang="en-US" dirty="0"/>
              <a:t>Resources</a:t>
            </a:r>
          </a:p>
        </p:txBody>
      </p:sp>
      <p:sp>
        <p:nvSpPr>
          <p:cNvPr id="3" name="Content Placeholder 2"/>
          <p:cNvSpPr>
            <a:spLocks noGrp="1"/>
          </p:cNvSpPr>
          <p:nvPr>
            <p:ph idx="1"/>
          </p:nvPr>
        </p:nvSpPr>
        <p:spPr/>
        <p:txBody>
          <a:bodyPr>
            <a:normAutofit fontScale="92500"/>
          </a:bodyPr>
          <a:lstStyle/>
          <a:p>
            <a:r>
              <a:rPr lang="en-US" dirty="0"/>
              <a:t>Healthy People Curriculum Task Force and the </a:t>
            </a:r>
            <a:r>
              <a:rPr lang="en-US" i="1" dirty="0"/>
              <a:t>Clinical Prevention and Population Health Curriculum Framework</a:t>
            </a:r>
            <a:r>
              <a:rPr lang="en-US" dirty="0"/>
              <a:t> </a:t>
            </a:r>
          </a:p>
          <a:p>
            <a:pPr lvl="1"/>
            <a:r>
              <a:rPr lang="en-US" dirty="0"/>
              <a:t>Blog entry August 8, 2018 "Clinical Prevention and Population Health in Health Professions Education: Tackling the Social Determinants of Health" </a:t>
            </a:r>
          </a:p>
          <a:p>
            <a:pPr lvl="2"/>
            <a:r>
              <a:rPr lang="en-US" dirty="0">
                <a:hlinkClick r:id="rId2"/>
              </a:rPr>
              <a:t>Includes 3 case studies along with instructor guides</a:t>
            </a:r>
            <a:endParaRPr lang="en-US" dirty="0"/>
          </a:p>
          <a:p>
            <a:r>
              <a:rPr lang="en-US" dirty="0">
                <a:hlinkClick r:id="rId3"/>
              </a:rPr>
              <a:t>Association for Prevention Teaching and Research </a:t>
            </a:r>
            <a:endParaRPr lang="en-US" dirty="0"/>
          </a:p>
          <a:p>
            <a:pPr lvl="1"/>
            <a:r>
              <a:rPr lang="en-US" dirty="0"/>
              <a:t>Case studies</a:t>
            </a:r>
          </a:p>
          <a:p>
            <a:pPr lvl="1"/>
            <a:r>
              <a:rPr lang="en-US" dirty="0"/>
              <a:t>Curriculum guides </a:t>
            </a:r>
          </a:p>
          <a:p>
            <a:pPr lvl="1"/>
            <a:r>
              <a:rPr lang="en-US" dirty="0"/>
              <a:t>Case studies</a:t>
            </a:r>
          </a:p>
        </p:txBody>
      </p:sp>
    </p:spTree>
    <p:extLst>
      <p:ext uri="{BB962C8B-B14F-4D97-AF65-F5344CB8AC3E}">
        <p14:creationId xmlns:p14="http://schemas.microsoft.com/office/powerpoint/2010/main" val="2396661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723" y="0"/>
            <a:ext cx="8580393" cy="1325563"/>
          </a:xfrm>
        </p:spPr>
        <p:txBody>
          <a:bodyPr/>
          <a:lstStyle/>
          <a:p>
            <a:r>
              <a:rPr lang="en-US" dirty="0"/>
              <a:t>References </a:t>
            </a:r>
          </a:p>
        </p:txBody>
      </p:sp>
      <p:sp>
        <p:nvSpPr>
          <p:cNvPr id="3" name="Content Placeholder 2"/>
          <p:cNvSpPr>
            <a:spLocks noGrp="1"/>
          </p:cNvSpPr>
          <p:nvPr>
            <p:ph idx="1"/>
          </p:nvPr>
        </p:nvSpPr>
        <p:spPr>
          <a:xfrm>
            <a:off x="392723" y="1052571"/>
            <a:ext cx="10199077" cy="5134869"/>
          </a:xfrm>
        </p:spPr>
        <p:txBody>
          <a:bodyPr>
            <a:noAutofit/>
          </a:bodyPr>
          <a:lstStyle/>
          <a:p>
            <a:r>
              <a:rPr lang="en-US" sz="1100" dirty="0"/>
              <a:t>American Psychological Association. (2012). Facing the school dropout dilemma. </a:t>
            </a:r>
            <a:r>
              <a:rPr lang="en-US" sz="1100" i="1" dirty="0"/>
              <a:t>Washington, DC: Retrieved from http://www. </a:t>
            </a:r>
            <a:r>
              <a:rPr lang="en-US" sz="1100" i="1" dirty="0" err="1"/>
              <a:t>apa</a:t>
            </a:r>
            <a:r>
              <a:rPr lang="en-US" sz="1100" i="1" dirty="0"/>
              <a:t>. org/pi/families/resources/school-dropout-prevention. </a:t>
            </a:r>
            <a:r>
              <a:rPr lang="en-US" sz="1100" i="1" dirty="0" err="1"/>
              <a:t>aspx</a:t>
            </a:r>
            <a:r>
              <a:rPr lang="en-US" sz="1100" dirty="0"/>
              <a:t>.</a:t>
            </a:r>
          </a:p>
          <a:p>
            <a:r>
              <a:rPr lang="en-US" sz="1100" dirty="0" err="1"/>
              <a:t>Aschengrau</a:t>
            </a:r>
            <a:r>
              <a:rPr lang="en-US" sz="1100" dirty="0"/>
              <a:t>, A., &amp; </a:t>
            </a:r>
            <a:r>
              <a:rPr lang="en-US" sz="1100" dirty="0" err="1"/>
              <a:t>Seage</a:t>
            </a:r>
            <a:r>
              <a:rPr lang="en-US" sz="1100" dirty="0"/>
              <a:t>, G. R. (2013). </a:t>
            </a:r>
            <a:r>
              <a:rPr lang="en-US" sz="1100" i="1" dirty="0"/>
              <a:t>Essentials of epidemiology in public health</a:t>
            </a:r>
            <a:r>
              <a:rPr lang="en-US" sz="1100" dirty="0"/>
              <a:t>. Jones &amp; Bartlett Publishers.</a:t>
            </a:r>
          </a:p>
          <a:p>
            <a:r>
              <a:rPr lang="en-US" sz="1100" dirty="0" err="1"/>
              <a:t>Bronfenbrenner</a:t>
            </a:r>
            <a:r>
              <a:rPr lang="en-US" sz="1100" dirty="0"/>
              <a:t>, U. (2005). </a:t>
            </a:r>
            <a:r>
              <a:rPr lang="en-US" sz="1100" i="1" dirty="0"/>
              <a:t>Making human beings human: </a:t>
            </a:r>
            <a:r>
              <a:rPr lang="en-US" sz="1100" i="1" dirty="0" err="1"/>
              <a:t>Bioecological</a:t>
            </a:r>
            <a:r>
              <a:rPr lang="en-US" sz="1100" i="1" dirty="0"/>
              <a:t> perspectives on human development</a:t>
            </a:r>
            <a:r>
              <a:rPr lang="en-US" sz="1100" dirty="0"/>
              <a:t>. Sage.</a:t>
            </a:r>
          </a:p>
          <a:p>
            <a:r>
              <a:rPr lang="en-US" sz="1100" dirty="0"/>
              <a:t>Daniels, N. (2008). </a:t>
            </a:r>
            <a:r>
              <a:rPr lang="en-US" sz="1100" i="1" dirty="0"/>
              <a:t>Just health: meeting health needs fairly</a:t>
            </a:r>
            <a:r>
              <a:rPr lang="en-US" sz="1100" dirty="0"/>
              <a:t>. Cambridge University Press.</a:t>
            </a:r>
          </a:p>
          <a:p>
            <a:r>
              <a:rPr lang="en-US" sz="1100" dirty="0" err="1"/>
              <a:t>Fani</a:t>
            </a:r>
            <a:r>
              <a:rPr lang="en-US" sz="1100" dirty="0"/>
              <a:t> </a:t>
            </a:r>
            <a:r>
              <a:rPr lang="en-US" sz="1100" dirty="0" err="1"/>
              <a:t>Marvasti</a:t>
            </a:r>
            <a:r>
              <a:rPr lang="en-US" sz="1100" dirty="0"/>
              <a:t>, F., &amp; Stafford, R. S. (2012). From sick care to health care—reengineering prevention into the US system. </a:t>
            </a:r>
            <a:r>
              <a:rPr lang="en-US" sz="1100" i="1" dirty="0"/>
              <a:t>New England Journal of Medicine</a:t>
            </a:r>
            <a:r>
              <a:rPr lang="en-US" sz="1100" dirty="0"/>
              <a:t>, </a:t>
            </a:r>
            <a:r>
              <a:rPr lang="en-US" sz="1100" i="1" dirty="0"/>
              <a:t>367</a:t>
            </a:r>
            <a:r>
              <a:rPr lang="en-US" sz="1100" dirty="0"/>
              <a:t>(10), 889-891.</a:t>
            </a:r>
          </a:p>
          <a:p>
            <a:r>
              <a:rPr lang="en-US" sz="1100" dirty="0" err="1"/>
              <a:t>Haberkorn</a:t>
            </a:r>
            <a:r>
              <a:rPr lang="en-US" sz="1100" dirty="0"/>
              <a:t>, J. (2012). Health policy brief: The prevention and public health fund. </a:t>
            </a:r>
            <a:r>
              <a:rPr lang="en-US" sz="1100" i="1" dirty="0"/>
              <a:t>Health Affairs</a:t>
            </a:r>
            <a:r>
              <a:rPr lang="en-US" sz="1100" dirty="0"/>
              <a:t>, </a:t>
            </a:r>
            <a:r>
              <a:rPr lang="en-US" sz="1100" i="1" dirty="0"/>
              <a:t>23</a:t>
            </a:r>
            <a:r>
              <a:rPr lang="en-US" sz="1100" dirty="0"/>
              <a:t>.</a:t>
            </a:r>
          </a:p>
          <a:p>
            <a:r>
              <a:rPr lang="en-US" sz="1100" dirty="0"/>
              <a:t>Henry, D., </a:t>
            </a:r>
            <a:r>
              <a:rPr lang="en-US" sz="1100" dirty="0" err="1"/>
              <a:t>Tolan</a:t>
            </a:r>
            <a:r>
              <a:rPr lang="en-US" sz="1100" dirty="0"/>
              <a:t>, P., Gorman-Smith, D., &amp; </a:t>
            </a:r>
            <a:r>
              <a:rPr lang="en-US" sz="1100" dirty="0" err="1"/>
              <a:t>Schoeny</a:t>
            </a:r>
            <a:r>
              <a:rPr lang="en-US" sz="1100" dirty="0"/>
              <a:t>, M. (2017). Alternatives to randomized control trial designs for community-based prevention evaluation. </a:t>
            </a:r>
            <a:r>
              <a:rPr lang="en-US" sz="1100" i="1" dirty="0"/>
              <a:t>Prevention Science</a:t>
            </a:r>
            <a:r>
              <a:rPr lang="en-US" sz="1100" dirty="0"/>
              <a:t>, </a:t>
            </a:r>
            <a:r>
              <a:rPr lang="en-US" sz="1100" i="1" dirty="0"/>
              <a:t>18</a:t>
            </a:r>
            <a:r>
              <a:rPr lang="en-US" sz="1100" dirty="0"/>
              <a:t>(6), 671-680.</a:t>
            </a:r>
          </a:p>
          <a:p>
            <a:r>
              <a:rPr lang="en-US" sz="1100" dirty="0"/>
              <a:t>Joseph, C. L., Williams, L. K., </a:t>
            </a:r>
            <a:r>
              <a:rPr lang="en-US" sz="1100" dirty="0" err="1"/>
              <a:t>Ownby</a:t>
            </a:r>
            <a:r>
              <a:rPr lang="en-US" sz="1100" dirty="0"/>
              <a:t>, D. R., </a:t>
            </a:r>
            <a:r>
              <a:rPr lang="en-US" sz="1100" dirty="0" err="1"/>
              <a:t>Saltzgaber</a:t>
            </a:r>
            <a:r>
              <a:rPr lang="en-US" sz="1100" dirty="0"/>
              <a:t>, J., &amp; Johnson, C. C. (2006). Applying epidemiologic concepts of primary, secondary, and tertiary prevention to the elimination of racial disparities in asthma. </a:t>
            </a:r>
            <a:r>
              <a:rPr lang="en-US" sz="1100" i="1" dirty="0"/>
              <a:t>Journal of Allergy and Clinical Immunology</a:t>
            </a:r>
            <a:r>
              <a:rPr lang="en-US" sz="1100" dirty="0"/>
              <a:t>, </a:t>
            </a:r>
            <a:r>
              <a:rPr lang="en-US" sz="1100" i="1" dirty="0"/>
              <a:t>117</a:t>
            </a:r>
            <a:r>
              <a:rPr lang="en-US" sz="1100" dirty="0"/>
              <a:t>(2), 233-240.</a:t>
            </a:r>
          </a:p>
          <a:p>
            <a:r>
              <a:rPr lang="en-US" sz="1100" dirty="0" err="1"/>
              <a:t>Koh</a:t>
            </a:r>
            <a:r>
              <a:rPr lang="en-US" sz="1100" dirty="0"/>
              <a:t>, H. K., &amp; </a:t>
            </a:r>
            <a:r>
              <a:rPr lang="en-US" sz="1100" dirty="0" err="1"/>
              <a:t>Sebelius</a:t>
            </a:r>
            <a:r>
              <a:rPr lang="en-US" sz="1100" dirty="0"/>
              <a:t>, K. G. (2010). Promoting prevention through the affordable care act. </a:t>
            </a:r>
            <a:r>
              <a:rPr lang="en-US" sz="1100" i="1" dirty="0"/>
              <a:t>New England Journal of Medicine</a:t>
            </a:r>
            <a:r>
              <a:rPr lang="en-US" sz="1100" dirty="0"/>
              <a:t>, </a:t>
            </a:r>
            <a:r>
              <a:rPr lang="en-US" sz="1100" i="1" dirty="0"/>
              <a:t>363</a:t>
            </a:r>
            <a:r>
              <a:rPr lang="en-US" sz="1100" dirty="0"/>
              <a:t>(14), 1296-1299.</a:t>
            </a:r>
          </a:p>
          <a:p>
            <a:r>
              <a:rPr lang="en-US" sz="1100" dirty="0"/>
              <a:t>Kondo, M. C., </a:t>
            </a:r>
            <a:r>
              <a:rPr lang="en-US" sz="1100" dirty="0" err="1"/>
              <a:t>Andreyeva</a:t>
            </a:r>
            <a:r>
              <a:rPr lang="en-US" sz="1100" dirty="0"/>
              <a:t>, E., South, E. C., MacDonald, J. M., &amp; </a:t>
            </a:r>
            <a:r>
              <a:rPr lang="en-US" sz="1100" dirty="0" err="1"/>
              <a:t>Branas</a:t>
            </a:r>
            <a:r>
              <a:rPr lang="en-US" sz="1100" dirty="0"/>
              <a:t>, C. C. (2018). Neighborhood interventions to reduce violence. </a:t>
            </a:r>
            <a:r>
              <a:rPr lang="en-US" sz="1100" i="1" dirty="0"/>
              <a:t>Annual review of public health</a:t>
            </a:r>
            <a:r>
              <a:rPr lang="en-US" sz="1100" dirty="0"/>
              <a:t>, </a:t>
            </a:r>
            <a:r>
              <a:rPr lang="en-US" sz="1100" i="1" dirty="0"/>
              <a:t>39</a:t>
            </a:r>
            <a:r>
              <a:rPr lang="en-US" sz="1100" dirty="0"/>
              <a:t>, 253-271.</a:t>
            </a:r>
          </a:p>
          <a:p>
            <a:r>
              <a:rPr lang="en-US" sz="1100" dirty="0" err="1"/>
              <a:t>Lamm</a:t>
            </a:r>
            <a:r>
              <a:rPr lang="en-US" sz="1100" dirty="0"/>
              <a:t>, A., Harder, A., </a:t>
            </a:r>
            <a:r>
              <a:rPr lang="en-US" sz="1100" dirty="0" err="1"/>
              <a:t>Lamm</a:t>
            </a:r>
            <a:r>
              <a:rPr lang="en-US" sz="1100" dirty="0"/>
              <a:t>, D., Rose III, H., &amp; Rask, G. (2005). Risk factors affecting high school drop out rates and 4-H teen program planning. </a:t>
            </a:r>
            <a:r>
              <a:rPr lang="en-US" sz="1100" i="1" dirty="0"/>
              <a:t>Journal of Extension</a:t>
            </a:r>
            <a:r>
              <a:rPr lang="en-US" sz="1100" dirty="0"/>
              <a:t>, </a:t>
            </a:r>
            <a:r>
              <a:rPr lang="en-US" sz="1100" i="1" dirty="0"/>
              <a:t>43</a:t>
            </a:r>
            <a:r>
              <a:rPr lang="en-US" sz="1100" dirty="0"/>
              <a:t>(4), 1-9.</a:t>
            </a:r>
          </a:p>
          <a:p>
            <a:r>
              <a:rPr lang="en-US" sz="1100" dirty="0" err="1"/>
              <a:t>Porta</a:t>
            </a:r>
            <a:r>
              <a:rPr lang="en-US" sz="1100" dirty="0"/>
              <a:t>, M. (Ed.). (2014). </a:t>
            </a:r>
            <a:r>
              <a:rPr lang="en-US" sz="1100" i="1" dirty="0"/>
              <a:t>A dictionary of epidemiology</a:t>
            </a:r>
            <a:r>
              <a:rPr lang="en-US" sz="1100" dirty="0"/>
              <a:t>. Oxford University Press. Published online 2016 accessed 7/19/18</a:t>
            </a:r>
          </a:p>
          <a:p>
            <a:r>
              <a:rPr lang="en-US" sz="1100" dirty="0"/>
              <a:t>Roberts, M., Hsiao, W., Berman, P., &amp; Reich, M. (2003). </a:t>
            </a:r>
            <a:r>
              <a:rPr lang="en-US" sz="1100" i="1" dirty="0"/>
              <a:t>Getting health reform right: a guide to improving performance and equity</a:t>
            </a:r>
            <a:r>
              <a:rPr lang="en-US" sz="1100" dirty="0"/>
              <a:t>. Oxford university press.</a:t>
            </a:r>
          </a:p>
          <a:p>
            <a:r>
              <a:rPr lang="en-US" sz="1100" dirty="0"/>
              <a:t>Rose G. 1992. The Strategy of Preventive Medicine. New York: Oxford Univ. Press. </a:t>
            </a:r>
          </a:p>
          <a:p>
            <a:r>
              <a:rPr lang="en-US" sz="1100" dirty="0"/>
              <a:t>Rose, G., </a:t>
            </a:r>
            <a:r>
              <a:rPr lang="en-US" sz="1100" dirty="0" err="1"/>
              <a:t>Khaw</a:t>
            </a:r>
            <a:r>
              <a:rPr lang="en-US" sz="1100" dirty="0"/>
              <a:t>, K. T., &amp; Marmot, M. (2008). </a:t>
            </a:r>
            <a:r>
              <a:rPr lang="en-US" sz="1100" i="1" dirty="0"/>
              <a:t>Rose's strategy of preventive medicine: the complete original text</a:t>
            </a:r>
            <a:r>
              <a:rPr lang="en-US" sz="1100" dirty="0"/>
              <a:t>. Oxford University Press, USA.</a:t>
            </a:r>
          </a:p>
        </p:txBody>
      </p:sp>
    </p:spTree>
    <p:extLst>
      <p:ext uri="{BB962C8B-B14F-4D97-AF65-F5344CB8AC3E}">
        <p14:creationId xmlns:p14="http://schemas.microsoft.com/office/powerpoint/2010/main" val="1550109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 y="55729"/>
            <a:ext cx="12188052" cy="6858000"/>
          </a:xfrm>
          <a:prstGeom prst="rect">
            <a:avLst/>
          </a:prstGeom>
        </p:spPr>
      </p:pic>
      <p:sp>
        <p:nvSpPr>
          <p:cNvPr id="2" name="Title 1"/>
          <p:cNvSpPr>
            <a:spLocks noGrp="1"/>
          </p:cNvSpPr>
          <p:nvPr>
            <p:ph type="title"/>
          </p:nvPr>
        </p:nvSpPr>
        <p:spPr>
          <a:xfrm>
            <a:off x="491364" y="55729"/>
            <a:ext cx="8200697" cy="1325563"/>
          </a:xfrm>
        </p:spPr>
        <p:txBody>
          <a:bodyPr>
            <a:normAutofit/>
          </a:bodyPr>
          <a:lstStyle/>
          <a:p>
            <a:r>
              <a:rPr lang="en-US" sz="3600" b="1" dirty="0">
                <a:solidFill>
                  <a:srgbClr val="C00000"/>
                </a:solidFill>
                <a:latin typeface="Trajan Pro" charset="0"/>
                <a:ea typeface="Trajan Pro" charset="0"/>
                <a:cs typeface="Trajan Pro" charset="0"/>
              </a:rPr>
              <a:t>About the Author	</a:t>
            </a:r>
          </a:p>
        </p:txBody>
      </p:sp>
      <p:sp>
        <p:nvSpPr>
          <p:cNvPr id="3" name="Content Placeholder 2"/>
          <p:cNvSpPr>
            <a:spLocks noGrp="1"/>
          </p:cNvSpPr>
          <p:nvPr>
            <p:ph idx="1"/>
          </p:nvPr>
        </p:nvSpPr>
        <p:spPr>
          <a:xfrm>
            <a:off x="491364" y="1825625"/>
            <a:ext cx="7098237" cy="4351338"/>
          </a:xfrm>
        </p:spPr>
        <p:txBody>
          <a:bodyPr>
            <a:normAutofit/>
          </a:bodyPr>
          <a:lstStyle/>
          <a:p>
            <a:pPr marL="0" indent="0">
              <a:buNone/>
            </a:pPr>
            <a:r>
              <a:rPr lang="en-US" sz="2000" dirty="0"/>
              <a:t>Esther E. Velásquez, MSW, MPH, ScD is a research specialist in the Science and Technology Platform at Ariadne Labs, a joint health system innovation center of the Harvard T.H. Chan School of Public Health and Brigham and Women’s Hospital. </a:t>
            </a:r>
          </a:p>
          <a:p>
            <a:pPr marL="0" indent="0">
              <a:buNone/>
            </a:pPr>
            <a:r>
              <a:rPr lang="en-US" sz="2000" dirty="0"/>
              <a:t>Dr. Velásquez received MSW and MPH degrees from the Boston University Schools of Social Work and Public Health, and a ScD in Social Epidemiology from the Harvard T.H. Chan School of Public Health</a:t>
            </a:r>
            <a:r>
              <a:rPr lang="en-US" sz="2000"/>
              <a:t>. </a:t>
            </a:r>
          </a:p>
          <a:p>
            <a:pPr marL="0" indent="0">
              <a:buNone/>
            </a:pPr>
            <a:r>
              <a:rPr lang="en-US" sz="2000"/>
              <a:t>She </a:t>
            </a:r>
            <a:r>
              <a:rPr lang="en-US" sz="2000" dirty="0"/>
              <a:t>is a mixed methods researcher with experience as a clinical social worker. Dr. </a:t>
            </a:r>
            <a:r>
              <a:rPr lang="en-US" sz="2000" dirty="0" err="1"/>
              <a:t>Velásquez's</a:t>
            </a:r>
            <a:r>
              <a:rPr lang="en-US" sz="2000" dirty="0"/>
              <a:t> primary research interest is to apply social epidemiologic research methods to address the social determinants of health inequities.</a:t>
            </a:r>
            <a:endParaRPr lang="en-US" sz="1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cxnSp>
        <p:nvCxnSpPr>
          <p:cNvPr id="10" name="Straight Connector 9"/>
          <p:cNvCxnSpPr/>
          <p:nvPr/>
        </p:nvCxnSpPr>
        <p:spPr>
          <a:xfrm flipH="1">
            <a:off x="0" y="1397839"/>
            <a:ext cx="768773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2" descr="Image result for esther hill velasquez">
            <a:extLst>
              <a:ext uri="{FF2B5EF4-FFF2-40B4-BE49-F238E27FC236}">
                <a16:creationId xmlns:a16="http://schemas.microsoft.com/office/drawing/2014/main" id="{97E875B1-4AB1-4C74-920F-07969D8853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5636" y="304879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712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3" y="163694"/>
            <a:ext cx="8580393" cy="1325563"/>
          </a:xfrm>
        </p:spPr>
        <p:txBody>
          <a:bodyPr/>
          <a:lstStyle/>
          <a:p>
            <a:r>
              <a:rPr lang="en-US" b="1" dirty="0">
                <a:latin typeface="+mj-lt"/>
              </a:rPr>
              <a:t>Acknowledgements</a:t>
            </a:r>
          </a:p>
        </p:txBody>
      </p:sp>
      <p:sp>
        <p:nvSpPr>
          <p:cNvPr id="3" name="Content Placeholder 2"/>
          <p:cNvSpPr>
            <a:spLocks noGrp="1"/>
          </p:cNvSpPr>
          <p:nvPr>
            <p:ph idx="1"/>
          </p:nvPr>
        </p:nvSpPr>
        <p:spPr>
          <a:xfrm>
            <a:off x="356763" y="1274642"/>
            <a:ext cx="10314754" cy="4680682"/>
          </a:xfrm>
        </p:spPr>
        <p:txBody>
          <a:bodyPr>
            <a:normAutofit lnSpcReduction="10000"/>
          </a:bodyPr>
          <a:lstStyle/>
          <a:p>
            <a:pPr marL="182880" lvl="0" indent="-182880">
              <a:lnSpc>
                <a:spcPct val="100000"/>
              </a:lnSpc>
              <a:spcBef>
                <a:spcPct val="20000"/>
              </a:spcBef>
              <a:buClr>
                <a:srgbClr val="727CA3"/>
              </a:buClr>
              <a:buSzPct val="85000"/>
            </a:pPr>
            <a:r>
              <a:rPr lang="en-US" sz="2200" dirty="0">
                <a:solidFill>
                  <a:prstClr val="black"/>
                </a:solidFill>
                <a:highlight>
                  <a:srgbClr val="FFFFFF"/>
                </a:highlight>
                <a:latin typeface="+mj-lt"/>
                <a:ea typeface="Arial"/>
                <a:cs typeface="Arial"/>
                <a:sym typeface="Arial"/>
              </a:rPr>
              <a:t>The Advancing Leadership in Public Health Social Work Education project at Boston University School of Social Work (BUSSW-ALPS), was made possible by a cooperative agreement from the Health Resources and Services Administration (HRSA) of the U.S. Department of Health and Human Services (HHS) under grant number G05HP31425. </a:t>
            </a:r>
            <a:r>
              <a:rPr lang="en-US" sz="2200" dirty="0">
                <a:solidFill>
                  <a:prstClr val="black"/>
                </a:solidFill>
                <a:highlight>
                  <a:srgbClr val="FFFFFF"/>
                </a:highlight>
                <a:latin typeface="+mj-lt"/>
                <a:cs typeface="Arial"/>
                <a:sym typeface="Arial"/>
              </a:rPr>
              <a:t>We wish to acknowledge our project officer, Miryam Gerdine, MPH. </a:t>
            </a:r>
            <a:r>
              <a:rPr lang="en-US" sz="2200" dirty="0">
                <a:solidFill>
                  <a:schemeClr val="dk1"/>
                </a:solidFill>
                <a:highlight>
                  <a:srgbClr val="FFFFFF"/>
                </a:highlight>
                <a:latin typeface="+mj-lt"/>
                <a:cs typeface="Arial"/>
                <a:sym typeface="Arial"/>
              </a:rPr>
              <a:t>Thanks also to Sara S. Bachman, BUSSW Center for Innovation in Social Work and Health, and t</a:t>
            </a:r>
            <a:r>
              <a:rPr lang="en-US" sz="2200" dirty="0">
                <a:solidFill>
                  <a:schemeClr val="dk1"/>
                </a:solidFill>
                <a:highlight>
                  <a:srgbClr val="FFFFFF"/>
                </a:highlight>
                <a:cs typeface="Arial"/>
                <a:sym typeface="Arial"/>
              </a:rPr>
              <a:t>he Group for Public Health Social Work Initiatives</a:t>
            </a:r>
          </a:p>
          <a:p>
            <a:r>
              <a:rPr lang="en-US" sz="2200" dirty="0">
                <a:highlight>
                  <a:srgbClr val="FFFFFF"/>
                </a:highlight>
              </a:rPr>
              <a:t>The ALPS Team:</a:t>
            </a:r>
          </a:p>
          <a:p>
            <a:r>
              <a:rPr lang="en-US" sz="2200" dirty="0">
                <a:highlight>
                  <a:srgbClr val="FFFFFF"/>
                </a:highlight>
              </a:rPr>
              <a:t>Betty J. Ruth, Principal Investigator </a:t>
            </a:r>
            <a:r>
              <a:rPr lang="en-US" sz="2200" dirty="0">
                <a:highlight>
                  <a:srgbClr val="FFFFFF"/>
                </a:highlight>
                <a:hlinkClick r:id="rId3"/>
              </a:rPr>
              <a:t>bjruth@bu.edu</a:t>
            </a:r>
            <a:endParaRPr lang="en-US" sz="2200" dirty="0">
              <a:highlight>
                <a:srgbClr val="FFFFFF"/>
              </a:highlight>
            </a:endParaRPr>
          </a:p>
          <a:p>
            <a:r>
              <a:rPr lang="en-US" sz="2200" dirty="0">
                <a:highlight>
                  <a:srgbClr val="FFFFFF"/>
                </a:highlight>
              </a:rPr>
              <a:t>Madi Wachman, Co-Principal Investigator </a:t>
            </a:r>
            <a:r>
              <a:rPr lang="en-US" sz="2200" dirty="0">
                <a:highlight>
                  <a:srgbClr val="FFFFFF"/>
                </a:highlight>
                <a:hlinkClick r:id="rId4"/>
              </a:rPr>
              <a:t>madi@bu.edu</a:t>
            </a:r>
            <a:endParaRPr lang="en-US" sz="2200" dirty="0">
              <a:highlight>
                <a:srgbClr val="FFFFFF"/>
              </a:highlight>
            </a:endParaRPr>
          </a:p>
          <a:p>
            <a:r>
              <a:rPr lang="en-US" sz="2200" dirty="0">
                <a:highlight>
                  <a:srgbClr val="FFFFFF"/>
                </a:highlight>
              </a:rPr>
              <a:t>Alexis Marbach Co-Principal Investigator </a:t>
            </a:r>
            <a:r>
              <a:rPr lang="en-US" sz="2200" dirty="0">
                <a:highlight>
                  <a:srgbClr val="FFFFFF"/>
                </a:highlight>
                <a:hlinkClick r:id="rId5"/>
              </a:rPr>
              <a:t>alexis_marbach@abtassoc.com</a:t>
            </a:r>
            <a:r>
              <a:rPr lang="en-US" sz="2200" dirty="0">
                <a:highlight>
                  <a:srgbClr val="FFFFFF"/>
                </a:highlight>
              </a:rPr>
              <a:t> </a:t>
            </a:r>
          </a:p>
          <a:p>
            <a:r>
              <a:rPr lang="en-US" sz="2200" dirty="0">
                <a:highlight>
                  <a:srgbClr val="FFFFFF"/>
                </a:highlight>
              </a:rPr>
              <a:t>Nandini Choudhury, Research Assistant  </a:t>
            </a:r>
            <a:r>
              <a:rPr lang="en-US" sz="2200" dirty="0">
                <a:highlight>
                  <a:srgbClr val="FFFFFF"/>
                </a:highlight>
                <a:hlinkClick r:id="rId6"/>
              </a:rPr>
              <a:t>nschoud@bu.edu</a:t>
            </a:r>
            <a:r>
              <a:rPr lang="en-US" sz="2200" dirty="0">
                <a:highlight>
                  <a:srgbClr val="FFFFFF"/>
                </a:highlight>
              </a:rPr>
              <a:t> </a:t>
            </a:r>
          </a:p>
          <a:p>
            <a:r>
              <a:rPr lang="en-US" sz="2200" dirty="0">
                <a:highlight>
                  <a:srgbClr val="FFFFFF"/>
                </a:highlight>
              </a:rPr>
              <a:t>Jamie Wyatt Marshall, Principal Consultant  </a:t>
            </a:r>
            <a:r>
              <a:rPr lang="en-US" sz="2200" dirty="0">
                <a:highlight>
                  <a:srgbClr val="FFFFFF"/>
                </a:highlight>
                <a:hlinkClick r:id="rId7"/>
              </a:rPr>
              <a:t>jamiewyatt1@gmail.com</a:t>
            </a:r>
            <a:r>
              <a:rPr lang="en-US" sz="2200" dirty="0">
                <a:highlight>
                  <a:srgbClr val="FFFFFF"/>
                </a:highlight>
              </a:rPr>
              <a:t> </a:t>
            </a:r>
          </a:p>
          <a:p>
            <a:pPr marL="457200" lvl="1" indent="0">
              <a:buNone/>
            </a:pPr>
            <a:endParaRPr lang="en-US" dirty="0">
              <a:solidFill>
                <a:schemeClr val="dk1"/>
              </a:solidFill>
              <a:highlight>
                <a:srgbClr val="FFFFFF"/>
              </a:highlight>
              <a:latin typeface="+mj-lt"/>
              <a:cs typeface="Arial"/>
              <a:sym typeface="Arial"/>
            </a:endParaRPr>
          </a:p>
          <a:p>
            <a:pPr lvl="1"/>
            <a:endParaRPr lang="en-US" dirty="0">
              <a:solidFill>
                <a:schemeClr val="dk1"/>
              </a:solidFill>
              <a:highlight>
                <a:srgbClr val="FFFFFF"/>
              </a:highlight>
              <a:latin typeface="Arial"/>
              <a:cs typeface="Arial"/>
              <a:sym typeface="Arial"/>
            </a:endParaRPr>
          </a:p>
          <a:p>
            <a:endParaRPr lang="en-US" dirty="0"/>
          </a:p>
        </p:txBody>
      </p:sp>
    </p:spTree>
    <p:extLst>
      <p:ext uri="{BB962C8B-B14F-4D97-AF65-F5344CB8AC3E}">
        <p14:creationId xmlns:p14="http://schemas.microsoft.com/office/powerpoint/2010/main" val="74752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Lack of Prevention Creates Inequality</a:t>
            </a:r>
            <a:endParaRPr lang="en-US" b="1" dirty="0">
              <a:latin typeface="+mj-lt"/>
            </a:endParaRPr>
          </a:p>
        </p:txBody>
      </p:sp>
      <p:sp>
        <p:nvSpPr>
          <p:cNvPr id="2" name="Content Placeholder 1"/>
          <p:cNvSpPr>
            <a:spLocks noGrp="1"/>
          </p:cNvSpPr>
          <p:nvPr>
            <p:ph idx="1"/>
          </p:nvPr>
        </p:nvSpPr>
        <p:spPr>
          <a:xfrm>
            <a:off x="591671" y="1506071"/>
            <a:ext cx="9923929" cy="5351929"/>
          </a:xfrm>
        </p:spPr>
        <p:txBody>
          <a:bodyPr>
            <a:normAutofit/>
          </a:bodyPr>
          <a:lstStyle/>
          <a:p>
            <a:pPr marL="0" indent="0" algn="ctr">
              <a:buNone/>
            </a:pPr>
            <a:endParaRPr lang="en-US" sz="3200" i="1" dirty="0"/>
          </a:p>
          <a:p>
            <a:pPr marL="0" indent="0" algn="ctr">
              <a:buNone/>
            </a:pPr>
            <a:r>
              <a:rPr lang="en-US" sz="3200" i="1" dirty="0"/>
              <a:t>“If some groups in the population have different risks of getting ill, it is not sufficient merely to attend to their illness</a:t>
            </a:r>
            <a:r>
              <a:rPr lang="mr-IN" sz="3200" i="1" dirty="0"/>
              <a:t>…</a:t>
            </a:r>
            <a:r>
              <a:rPr lang="en-US" sz="3200" i="1" dirty="0"/>
              <a:t> Otherwise, the burdens and risks of illness will fall differently on different groups and the risk of impaired opportunity for those groups will remain, despite the efforts to provide acute care.”</a:t>
            </a:r>
            <a:r>
              <a:rPr lang="en-US" sz="3200" dirty="0"/>
              <a:t> </a:t>
            </a:r>
            <a:r>
              <a:rPr lang="en-US" sz="1050" dirty="0"/>
              <a:t>(Daniels, 2008, pg. 142). </a:t>
            </a:r>
          </a:p>
          <a:p>
            <a:pPr marL="0" indent="0">
              <a:buNone/>
            </a:pPr>
            <a:endParaRPr lang="en-US" dirty="0"/>
          </a:p>
        </p:txBody>
      </p:sp>
    </p:spTree>
    <p:extLst>
      <p:ext uri="{BB962C8B-B14F-4D97-AF65-F5344CB8AC3E}">
        <p14:creationId xmlns:p14="http://schemas.microsoft.com/office/powerpoint/2010/main" val="49343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203" y="151765"/>
            <a:ext cx="8580393" cy="1325563"/>
          </a:xfrm>
        </p:spPr>
        <p:txBody>
          <a:bodyPr>
            <a:normAutofit/>
          </a:bodyPr>
          <a:lstStyle/>
          <a:p>
            <a:r>
              <a:rPr lang="en-US" b="1" dirty="0">
                <a:latin typeface="+mj-lt"/>
              </a:rPr>
              <a:t>Many Reasons to Invest </a:t>
            </a:r>
          </a:p>
        </p:txBody>
      </p:sp>
      <p:sp>
        <p:nvSpPr>
          <p:cNvPr id="2" name="Content Placeholder 1"/>
          <p:cNvSpPr>
            <a:spLocks noGrp="1"/>
          </p:cNvSpPr>
          <p:nvPr>
            <p:ph idx="1"/>
          </p:nvPr>
        </p:nvSpPr>
        <p:spPr>
          <a:xfrm>
            <a:off x="606911" y="1292711"/>
            <a:ext cx="9923929" cy="5351929"/>
          </a:xfrm>
        </p:spPr>
        <p:txBody>
          <a:bodyPr>
            <a:normAutofit/>
          </a:bodyPr>
          <a:lstStyle/>
          <a:p>
            <a:r>
              <a:rPr lang="en-US" sz="3200" dirty="0"/>
              <a:t>Promote health, well-being, and quality of life</a:t>
            </a:r>
          </a:p>
          <a:p>
            <a:r>
              <a:rPr lang="en-US" sz="3200" dirty="0"/>
              <a:t>Preventing one negative outcome can prevent a domino effect of negative events for that person (e.g. preventing type 2 diabetes can help prevent heart disease)</a:t>
            </a:r>
          </a:p>
          <a:p>
            <a:r>
              <a:rPr lang="en-US" sz="3200" dirty="0"/>
              <a:t>In some cases, preventing outcome in one individual may yield social &amp; health benefits for others (e.g. preventing suicide reduces contagion effect in family/friends) </a:t>
            </a:r>
          </a:p>
          <a:p>
            <a:r>
              <a:rPr lang="en-US" sz="3200" dirty="0"/>
              <a:t>Reduce public &amp; private spending on illness</a:t>
            </a:r>
          </a:p>
          <a:p>
            <a:r>
              <a:rPr lang="en-US" sz="3200" dirty="0"/>
              <a:t>Easier to successfully some conditions than to cure them</a:t>
            </a:r>
          </a:p>
          <a:p>
            <a:pPr marL="914400" lvl="2" indent="0">
              <a:buNone/>
            </a:pPr>
            <a:endParaRPr lang="en-US" sz="2400" dirty="0"/>
          </a:p>
          <a:p>
            <a:pPr marL="0" indent="0">
              <a:buNone/>
            </a:pPr>
            <a:endParaRPr lang="en-US" dirty="0"/>
          </a:p>
        </p:txBody>
      </p:sp>
    </p:spTree>
    <p:extLst>
      <p:ext uri="{BB962C8B-B14F-4D97-AF65-F5344CB8AC3E}">
        <p14:creationId xmlns:p14="http://schemas.microsoft.com/office/powerpoint/2010/main" val="223947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mj-lt"/>
              </a:rPr>
              <a:t>Barriers to Prevention </a:t>
            </a:r>
          </a:p>
        </p:txBody>
      </p:sp>
      <p:sp>
        <p:nvSpPr>
          <p:cNvPr id="2" name="Content Placeholder 1"/>
          <p:cNvSpPr>
            <a:spLocks noGrp="1"/>
          </p:cNvSpPr>
          <p:nvPr>
            <p:ph idx="1"/>
          </p:nvPr>
        </p:nvSpPr>
        <p:spPr>
          <a:xfrm>
            <a:off x="591671" y="1506071"/>
            <a:ext cx="9923929" cy="5351929"/>
          </a:xfrm>
        </p:spPr>
        <p:txBody>
          <a:bodyPr>
            <a:normAutofit/>
          </a:bodyPr>
          <a:lstStyle/>
          <a:p>
            <a:r>
              <a:rPr lang="en-US" sz="3200" dirty="0"/>
              <a:t>Health care system reimbursement focuses on treatment &amp; “sick visits” </a:t>
            </a:r>
          </a:p>
          <a:p>
            <a:r>
              <a:rPr lang="en-US" sz="3200" dirty="0"/>
              <a:t>Societal expectation: focus on curing diseases/conditions</a:t>
            </a:r>
          </a:p>
          <a:p>
            <a:r>
              <a:rPr lang="en-US" sz="3200" dirty="0"/>
              <a:t>Difficulty predicting who is at risk and who will benefit from targeted prevention</a:t>
            </a:r>
          </a:p>
          <a:p>
            <a:r>
              <a:rPr lang="en-US" sz="3200" dirty="0"/>
              <a:t>Prevention takes time: often no immediate success</a:t>
            </a:r>
          </a:p>
          <a:p>
            <a:r>
              <a:rPr lang="en-US" sz="3200" dirty="0"/>
              <a:t>Social and health services siloed; failures in often leads to negative consequences in the other </a:t>
            </a:r>
            <a:r>
              <a:rPr lang="en-US" sz="1050" dirty="0"/>
              <a:t>(</a:t>
            </a:r>
            <a:r>
              <a:rPr lang="en-US" sz="1050" dirty="0" err="1"/>
              <a:t>Marvasti</a:t>
            </a:r>
            <a:r>
              <a:rPr lang="en-US" sz="1050" dirty="0"/>
              <a:t> &amp; Stafford; 2012)</a:t>
            </a:r>
          </a:p>
          <a:p>
            <a:endParaRPr lang="en-US" sz="3200" dirty="0"/>
          </a:p>
          <a:p>
            <a:pPr marL="0" indent="0">
              <a:buNone/>
            </a:pPr>
            <a:endParaRPr lang="en-US" dirty="0"/>
          </a:p>
        </p:txBody>
      </p:sp>
    </p:spTree>
    <p:extLst>
      <p:ext uri="{BB962C8B-B14F-4D97-AF65-F5344CB8AC3E}">
        <p14:creationId xmlns:p14="http://schemas.microsoft.com/office/powerpoint/2010/main" val="179292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3C2D-37F1-49D0-B6C5-85296FF3F56D}"/>
              </a:ext>
            </a:extLst>
          </p:cNvPr>
          <p:cNvSpPr>
            <a:spLocks noGrp="1"/>
          </p:cNvSpPr>
          <p:nvPr>
            <p:ph type="title"/>
          </p:nvPr>
        </p:nvSpPr>
        <p:spPr/>
        <p:txBody>
          <a:bodyPr/>
          <a:lstStyle/>
          <a:p>
            <a:r>
              <a:rPr lang="en-US" dirty="0"/>
              <a:t>Prevention Terminology and Examples</a:t>
            </a:r>
          </a:p>
        </p:txBody>
      </p:sp>
    </p:spTree>
    <p:extLst>
      <p:ext uri="{BB962C8B-B14F-4D97-AF65-F5344CB8AC3E}">
        <p14:creationId xmlns:p14="http://schemas.microsoft.com/office/powerpoint/2010/main" val="119673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4E77-8622-41F4-9137-7ACA39CE64DE}"/>
              </a:ext>
            </a:extLst>
          </p:cNvPr>
          <p:cNvSpPr>
            <a:spLocks noGrp="1"/>
          </p:cNvSpPr>
          <p:nvPr>
            <p:ph type="title"/>
          </p:nvPr>
        </p:nvSpPr>
        <p:spPr/>
        <p:txBody>
          <a:bodyPr/>
          <a:lstStyle/>
          <a:p>
            <a:r>
              <a:rPr lang="en-US" dirty="0"/>
              <a:t>Relevant Terminology </a:t>
            </a:r>
          </a:p>
        </p:txBody>
      </p:sp>
      <p:sp>
        <p:nvSpPr>
          <p:cNvPr id="3" name="Content Placeholder 2">
            <a:extLst>
              <a:ext uri="{FF2B5EF4-FFF2-40B4-BE49-F238E27FC236}">
                <a16:creationId xmlns:a16="http://schemas.microsoft.com/office/drawing/2014/main" id="{6A80BFA4-9D8C-4D70-A997-92A47AE2DFCC}"/>
              </a:ext>
            </a:extLst>
          </p:cNvPr>
          <p:cNvSpPr>
            <a:spLocks noGrp="1"/>
          </p:cNvSpPr>
          <p:nvPr>
            <p:ph idx="1"/>
          </p:nvPr>
        </p:nvSpPr>
        <p:spPr/>
        <p:txBody>
          <a:bodyPr/>
          <a:lstStyle/>
          <a:p>
            <a:pPr marL="0" indent="0">
              <a:buNone/>
            </a:pPr>
            <a:r>
              <a:rPr lang="en-US" dirty="0"/>
              <a:t>Scientific discipline of prevention formally recognized in 1980s, establishing familiar terms for prevention:</a:t>
            </a:r>
          </a:p>
          <a:p>
            <a:r>
              <a:rPr lang="en-US" dirty="0"/>
              <a:t>Primary, secondary, tertiary</a:t>
            </a:r>
          </a:p>
          <a:p>
            <a:pPr marL="0" indent="0">
              <a:buNone/>
            </a:pPr>
            <a:r>
              <a:rPr lang="en-US" dirty="0"/>
              <a:t>Later revisions by Institute of Medicine offered new conceptualization: </a:t>
            </a:r>
          </a:p>
          <a:p>
            <a:r>
              <a:rPr lang="en-US" dirty="0"/>
              <a:t>Universal, selective, indicated </a:t>
            </a:r>
            <a:r>
              <a:rPr lang="en-US" sz="1050" dirty="0"/>
              <a:t>(</a:t>
            </a:r>
            <a:r>
              <a:rPr lang="en-US" sz="1050" dirty="0" err="1"/>
              <a:t>McCave</a:t>
            </a:r>
            <a:r>
              <a:rPr lang="en-US" sz="1050" dirty="0"/>
              <a:t> &amp; Rishel, 2011) </a:t>
            </a:r>
          </a:p>
          <a:p>
            <a:endParaRPr lang="en-US" sz="1050" dirty="0"/>
          </a:p>
          <a:p>
            <a:pPr marL="0" indent="0">
              <a:buNone/>
            </a:pPr>
            <a:r>
              <a:rPr lang="en-US" dirty="0"/>
              <a:t>Within social work, both are used! </a:t>
            </a:r>
          </a:p>
        </p:txBody>
      </p:sp>
    </p:spTree>
    <p:extLst>
      <p:ext uri="{BB962C8B-B14F-4D97-AF65-F5344CB8AC3E}">
        <p14:creationId xmlns:p14="http://schemas.microsoft.com/office/powerpoint/2010/main" val="304057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44469</TotalTime>
  <Words>10193</Words>
  <Application>Microsoft Macintosh PowerPoint</Application>
  <PresentationFormat>Widescreen</PresentationFormat>
  <Paragraphs>647</Paragraphs>
  <Slides>45</Slides>
  <Notes>38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45</vt:i4>
      </vt:variant>
    </vt:vector>
  </HeadingPairs>
  <TitlesOfParts>
    <vt:vector size="54" baseType="lpstr">
      <vt:lpstr>Arial</vt:lpstr>
      <vt:lpstr>Calibri</vt:lpstr>
      <vt:lpstr>Calibri Light</vt:lpstr>
      <vt:lpstr>Trajan Pro</vt:lpstr>
      <vt:lpstr>Wingdings</vt:lpstr>
      <vt:lpstr>Office Theme</vt:lpstr>
      <vt:lpstr>1_Office Theme</vt:lpstr>
      <vt:lpstr>Custom Design</vt:lpstr>
      <vt:lpstr>1_Custom Design</vt:lpstr>
      <vt:lpstr>Introduction to Prevention for Public Health Social Workers </vt:lpstr>
      <vt:lpstr>Identify Learning  Objectives</vt:lpstr>
      <vt:lpstr>Prevention: The National Context</vt:lpstr>
      <vt:lpstr>The Rationale for Prevention</vt:lpstr>
      <vt:lpstr>Lack of Prevention Creates Inequality</vt:lpstr>
      <vt:lpstr>Many Reasons to Invest </vt:lpstr>
      <vt:lpstr>Barriers to Prevention </vt:lpstr>
      <vt:lpstr>Prevention Terminology and Examples</vt:lpstr>
      <vt:lpstr>Relevant Terminology </vt:lpstr>
      <vt:lpstr>Prevention as a Continuum</vt:lpstr>
      <vt:lpstr>Asthma: Thinking Epidemiologically to Lower Rates in Communities of Color</vt:lpstr>
      <vt:lpstr>Prevention: Ecological Systems Theory </vt:lpstr>
      <vt:lpstr>Prevention at Different Levels</vt:lpstr>
      <vt:lpstr>View “Risk” as a Continuum </vt:lpstr>
      <vt:lpstr>Rose’s Paradigm: High-Risk Strategy</vt:lpstr>
      <vt:lpstr>Rose’s Paradigm: High-risk Strategy</vt:lpstr>
      <vt:lpstr>Rose’s Paradigm: High-Risk Strategy</vt:lpstr>
      <vt:lpstr>Rose’s Paradigm: The Prevention Paradox</vt:lpstr>
      <vt:lpstr>Rose’s Paradigm: Population Prevention Strategy</vt:lpstr>
      <vt:lpstr>Population Prevention Strategy</vt:lpstr>
      <vt:lpstr>Rose’s Paradigm Conclusions</vt:lpstr>
      <vt:lpstr>Ethical Considerations</vt:lpstr>
      <vt:lpstr>Evaluation of Whether Prevention Works </vt:lpstr>
      <vt:lpstr>Prevention in Social Work</vt:lpstr>
      <vt:lpstr> Prevention in Social Work: Historical Context </vt:lpstr>
      <vt:lpstr>Prevention in Social Work: Current Context </vt:lpstr>
      <vt:lpstr>Social Work’s Prevention Paradox</vt:lpstr>
      <vt:lpstr>Prevention in Social Work: Drivers &amp;  Opportunities </vt:lpstr>
      <vt:lpstr>Evidence of SW Increased Interest in Prevention </vt:lpstr>
      <vt:lpstr>PowerPoint Presentation</vt:lpstr>
      <vt:lpstr>SW Prevention Competencies </vt:lpstr>
      <vt:lpstr>SW Prevention Competencies </vt:lpstr>
      <vt:lpstr>Example #1: Social Work and Suicide Prevention </vt:lpstr>
      <vt:lpstr>Sandler’s Suicide Prevention at All Levels of Practice </vt:lpstr>
      <vt:lpstr>Example #2: Social Work Prevention in Early Intervention </vt:lpstr>
      <vt:lpstr>SW Prevention in Practice:  Early Intervention Parenting Partnerships  </vt:lpstr>
      <vt:lpstr>PowerPoint Presentation</vt:lpstr>
      <vt:lpstr>Example #3: SW Prevention in HIV/AIDS </vt:lpstr>
      <vt:lpstr>Exercise: Evaluating PACT </vt:lpstr>
      <vt:lpstr>Moving Prevention Efforts Forward in PHSW</vt:lpstr>
      <vt:lpstr>Resources</vt:lpstr>
      <vt:lpstr>Resources</vt:lpstr>
      <vt:lpstr>References </vt:lpstr>
      <vt:lpstr>About the Author </vt:lpstr>
      <vt:lpstr>Acknowledgements</vt:lpstr>
    </vt:vector>
  </TitlesOfParts>
  <Company>Abt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Alexis Marbach</dc:creator>
  <cp:lastModifiedBy>McCoy, Nilagia</cp:lastModifiedBy>
  <cp:revision>327</cp:revision>
  <dcterms:created xsi:type="dcterms:W3CDTF">2018-05-14T19:56:24Z</dcterms:created>
  <dcterms:modified xsi:type="dcterms:W3CDTF">2019-07-09T19:27:59Z</dcterms:modified>
</cp:coreProperties>
</file>