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1" r:id="rId2"/>
    <p:sldMasterId id="2147483673" r:id="rId3"/>
  </p:sldMasterIdLst>
  <p:notesMasterIdLst>
    <p:notesMasterId r:id="rId43"/>
  </p:notesMasterIdLst>
  <p:sldIdLst>
    <p:sldId id="429" r:id="rId4"/>
    <p:sldId id="275" r:id="rId5"/>
    <p:sldId id="262" r:id="rId6"/>
    <p:sldId id="510" r:id="rId7"/>
    <p:sldId id="280" r:id="rId8"/>
    <p:sldId id="288" r:id="rId9"/>
    <p:sldId id="300" r:id="rId10"/>
    <p:sldId id="267" r:id="rId11"/>
    <p:sldId id="298" r:id="rId12"/>
    <p:sldId id="258" r:id="rId13"/>
    <p:sldId id="313" r:id="rId14"/>
    <p:sldId id="259" r:id="rId15"/>
    <p:sldId id="281" r:id="rId16"/>
    <p:sldId id="506" r:id="rId17"/>
    <p:sldId id="260" r:id="rId18"/>
    <p:sldId id="279" r:id="rId19"/>
    <p:sldId id="264" r:id="rId20"/>
    <p:sldId id="507" r:id="rId21"/>
    <p:sldId id="276" r:id="rId22"/>
    <p:sldId id="513" r:id="rId23"/>
    <p:sldId id="271" r:id="rId24"/>
    <p:sldId id="274" r:id="rId25"/>
    <p:sldId id="272" r:id="rId26"/>
    <p:sldId id="270" r:id="rId27"/>
    <p:sldId id="289" r:id="rId28"/>
    <p:sldId id="290" r:id="rId29"/>
    <p:sldId id="293" r:id="rId30"/>
    <p:sldId id="508" r:id="rId31"/>
    <p:sldId id="511" r:id="rId32"/>
    <p:sldId id="514" r:id="rId33"/>
    <p:sldId id="294" r:id="rId34"/>
    <p:sldId id="295" r:id="rId35"/>
    <p:sldId id="282" r:id="rId36"/>
    <p:sldId id="515" r:id="rId37"/>
    <p:sldId id="269" r:id="rId38"/>
    <p:sldId id="299" r:id="rId39"/>
    <p:sldId id="301" r:id="rId40"/>
    <p:sldId id="516" r:id="rId41"/>
    <p:sldId id="650"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sther Velásquez" initials="EV"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64"/>
    <p:restoredTop sz="60027" autoAdjust="0"/>
  </p:normalViewPr>
  <p:slideViewPr>
    <p:cSldViewPr snapToGrid="0" snapToObjects="1">
      <p:cViewPr varScale="1">
        <p:scale>
          <a:sx n="73" d="100"/>
          <a:sy n="73" d="100"/>
        </p:scale>
        <p:origin x="2136" y="184"/>
      </p:cViewPr>
      <p:guideLst>
        <p:guide orient="horz" pos="2160"/>
        <p:guide pos="3840"/>
      </p:guideLst>
    </p:cSldViewPr>
  </p:slideViewPr>
  <p:notesTextViewPr>
    <p:cViewPr>
      <p:scale>
        <a:sx n="170" d="100"/>
        <a:sy n="17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6FE4D-EE88-354B-AE90-0F3E56F063DD}" type="doc">
      <dgm:prSet loTypeId="urn:microsoft.com/office/officeart/2005/8/layout/pyramid1" loCatId="" qsTypeId="urn:microsoft.com/office/officeart/2005/8/quickstyle/simple1" qsCatId="simple" csTypeId="urn:microsoft.com/office/officeart/2005/8/colors/accent1_2" csCatId="accent1" phldr="1"/>
      <dgm:spPr/>
    </dgm:pt>
    <dgm:pt modelId="{F619D7FF-5C89-E34E-AB6A-5FA2E39A7AD3}">
      <dgm:prSet phldrT="[Text]"/>
      <dgm:spPr/>
      <dgm:t>
        <a:bodyPr/>
        <a:lstStyle/>
        <a:p>
          <a:r>
            <a:rPr lang="en-US" dirty="0"/>
            <a:t>Individual determinants</a:t>
          </a:r>
        </a:p>
      </dgm:t>
    </dgm:pt>
    <dgm:pt modelId="{6A8E8D8F-BD64-DD41-8AA4-D270E1F47CF4}" type="parTrans" cxnId="{D53CF6F3-6E98-A840-A4CB-EF7765513FD3}">
      <dgm:prSet/>
      <dgm:spPr/>
      <dgm:t>
        <a:bodyPr/>
        <a:lstStyle/>
        <a:p>
          <a:endParaRPr lang="en-US"/>
        </a:p>
      </dgm:t>
    </dgm:pt>
    <dgm:pt modelId="{CC975F0B-68FF-1D45-9CA9-3AF324C4F4F7}" type="sibTrans" cxnId="{D53CF6F3-6E98-A840-A4CB-EF7765513FD3}">
      <dgm:prSet/>
      <dgm:spPr/>
      <dgm:t>
        <a:bodyPr/>
        <a:lstStyle/>
        <a:p>
          <a:endParaRPr lang="en-US"/>
        </a:p>
      </dgm:t>
    </dgm:pt>
    <dgm:pt modelId="{5CE8DD39-C2CF-AB48-944F-7DDF40E0095F}">
      <dgm:prSet phldrT="[Text]"/>
      <dgm:spPr/>
      <dgm:t>
        <a:bodyPr/>
        <a:lstStyle/>
        <a:p>
          <a:r>
            <a:rPr lang="en-US" dirty="0"/>
            <a:t>Social determinants</a:t>
          </a:r>
        </a:p>
      </dgm:t>
    </dgm:pt>
    <dgm:pt modelId="{8D9F189D-AA12-C445-AE11-0CC2DF6E7D31}" type="parTrans" cxnId="{7970743A-2B0B-8D4B-8472-C6A06A248733}">
      <dgm:prSet/>
      <dgm:spPr/>
      <dgm:t>
        <a:bodyPr/>
        <a:lstStyle/>
        <a:p>
          <a:endParaRPr lang="en-US"/>
        </a:p>
      </dgm:t>
    </dgm:pt>
    <dgm:pt modelId="{C4001C3F-72A9-1442-900E-B5B450E34FCE}" type="sibTrans" cxnId="{7970743A-2B0B-8D4B-8472-C6A06A248733}">
      <dgm:prSet/>
      <dgm:spPr/>
      <dgm:t>
        <a:bodyPr/>
        <a:lstStyle/>
        <a:p>
          <a:endParaRPr lang="en-US"/>
        </a:p>
      </dgm:t>
    </dgm:pt>
    <dgm:pt modelId="{8D729F54-765B-1543-8A9E-EC9A48BAA0F8}">
      <dgm:prSet phldrT="[Text]"/>
      <dgm:spPr/>
      <dgm:t>
        <a:bodyPr/>
        <a:lstStyle/>
        <a:p>
          <a:r>
            <a:rPr lang="en-US" dirty="0"/>
            <a:t>Societal determinants</a:t>
          </a:r>
        </a:p>
      </dgm:t>
    </dgm:pt>
    <dgm:pt modelId="{45934FF8-6109-2347-89B7-6458BA95C55B}" type="parTrans" cxnId="{5EB3DD3A-61A5-0143-AB01-8EA87CFD8444}">
      <dgm:prSet/>
      <dgm:spPr/>
      <dgm:t>
        <a:bodyPr/>
        <a:lstStyle/>
        <a:p>
          <a:endParaRPr lang="en-US"/>
        </a:p>
      </dgm:t>
    </dgm:pt>
    <dgm:pt modelId="{CACD4F9B-19AE-0C4B-938F-7A71BEB72D7E}" type="sibTrans" cxnId="{5EB3DD3A-61A5-0143-AB01-8EA87CFD8444}">
      <dgm:prSet/>
      <dgm:spPr/>
      <dgm:t>
        <a:bodyPr/>
        <a:lstStyle/>
        <a:p>
          <a:endParaRPr lang="en-US"/>
        </a:p>
      </dgm:t>
    </dgm:pt>
    <dgm:pt modelId="{8C086513-0393-5A4A-BADF-B7C0ECF2C43E}" type="pres">
      <dgm:prSet presAssocID="{4906FE4D-EE88-354B-AE90-0F3E56F063DD}" presName="Name0" presStyleCnt="0">
        <dgm:presLayoutVars>
          <dgm:dir/>
          <dgm:animLvl val="lvl"/>
          <dgm:resizeHandles val="exact"/>
        </dgm:presLayoutVars>
      </dgm:prSet>
      <dgm:spPr/>
    </dgm:pt>
    <dgm:pt modelId="{3386D2C5-0240-B047-A5AC-9D3D9B711D4F}" type="pres">
      <dgm:prSet presAssocID="{F619D7FF-5C89-E34E-AB6A-5FA2E39A7AD3}" presName="Name8" presStyleCnt="0"/>
      <dgm:spPr/>
    </dgm:pt>
    <dgm:pt modelId="{74499E3D-E5DE-784E-A913-7C3D48EB74CF}" type="pres">
      <dgm:prSet presAssocID="{F619D7FF-5C89-E34E-AB6A-5FA2E39A7AD3}" presName="level" presStyleLbl="node1" presStyleIdx="0" presStyleCnt="3">
        <dgm:presLayoutVars>
          <dgm:chMax val="1"/>
          <dgm:bulletEnabled val="1"/>
        </dgm:presLayoutVars>
      </dgm:prSet>
      <dgm:spPr/>
    </dgm:pt>
    <dgm:pt modelId="{A9C0DF41-33FF-ED4D-8C18-2D1BD0164A8C}" type="pres">
      <dgm:prSet presAssocID="{F619D7FF-5C89-E34E-AB6A-5FA2E39A7AD3}" presName="levelTx" presStyleLbl="revTx" presStyleIdx="0" presStyleCnt="0">
        <dgm:presLayoutVars>
          <dgm:chMax val="1"/>
          <dgm:bulletEnabled val="1"/>
        </dgm:presLayoutVars>
      </dgm:prSet>
      <dgm:spPr/>
    </dgm:pt>
    <dgm:pt modelId="{160D78C4-4015-204F-8B68-0A0DF8715E06}" type="pres">
      <dgm:prSet presAssocID="{5CE8DD39-C2CF-AB48-944F-7DDF40E0095F}" presName="Name8" presStyleCnt="0"/>
      <dgm:spPr/>
    </dgm:pt>
    <dgm:pt modelId="{169673FA-ED22-1849-96F9-32724178F66B}" type="pres">
      <dgm:prSet presAssocID="{5CE8DD39-C2CF-AB48-944F-7DDF40E0095F}" presName="level" presStyleLbl="node1" presStyleIdx="1" presStyleCnt="3">
        <dgm:presLayoutVars>
          <dgm:chMax val="1"/>
          <dgm:bulletEnabled val="1"/>
        </dgm:presLayoutVars>
      </dgm:prSet>
      <dgm:spPr/>
    </dgm:pt>
    <dgm:pt modelId="{2F275D1A-0F0B-8548-84A3-7F738562189F}" type="pres">
      <dgm:prSet presAssocID="{5CE8DD39-C2CF-AB48-944F-7DDF40E0095F}" presName="levelTx" presStyleLbl="revTx" presStyleIdx="0" presStyleCnt="0">
        <dgm:presLayoutVars>
          <dgm:chMax val="1"/>
          <dgm:bulletEnabled val="1"/>
        </dgm:presLayoutVars>
      </dgm:prSet>
      <dgm:spPr/>
    </dgm:pt>
    <dgm:pt modelId="{824BF390-FBBB-C245-9FC0-7F4DCD030DCB}" type="pres">
      <dgm:prSet presAssocID="{8D729F54-765B-1543-8A9E-EC9A48BAA0F8}" presName="Name8" presStyleCnt="0"/>
      <dgm:spPr/>
    </dgm:pt>
    <dgm:pt modelId="{1D5107DE-1B2D-A94A-B263-4F4354784041}" type="pres">
      <dgm:prSet presAssocID="{8D729F54-765B-1543-8A9E-EC9A48BAA0F8}" presName="level" presStyleLbl="node1" presStyleIdx="2" presStyleCnt="3">
        <dgm:presLayoutVars>
          <dgm:chMax val="1"/>
          <dgm:bulletEnabled val="1"/>
        </dgm:presLayoutVars>
      </dgm:prSet>
      <dgm:spPr/>
    </dgm:pt>
    <dgm:pt modelId="{D5DC7627-7DC4-7E41-B7A6-602E6C2166B5}" type="pres">
      <dgm:prSet presAssocID="{8D729F54-765B-1543-8A9E-EC9A48BAA0F8}" presName="levelTx" presStyleLbl="revTx" presStyleIdx="0" presStyleCnt="0">
        <dgm:presLayoutVars>
          <dgm:chMax val="1"/>
          <dgm:bulletEnabled val="1"/>
        </dgm:presLayoutVars>
      </dgm:prSet>
      <dgm:spPr/>
    </dgm:pt>
  </dgm:ptLst>
  <dgm:cxnLst>
    <dgm:cxn modelId="{1E27300E-EF6E-8841-96E4-B82A87233F64}" type="presOf" srcId="{8D729F54-765B-1543-8A9E-EC9A48BAA0F8}" destId="{D5DC7627-7DC4-7E41-B7A6-602E6C2166B5}" srcOrd="1" destOrd="0" presId="urn:microsoft.com/office/officeart/2005/8/layout/pyramid1"/>
    <dgm:cxn modelId="{2A22E11C-82D3-724B-93CA-6A49BAD21752}" type="presOf" srcId="{5CE8DD39-C2CF-AB48-944F-7DDF40E0095F}" destId="{2F275D1A-0F0B-8548-84A3-7F738562189F}" srcOrd="1" destOrd="0" presId="urn:microsoft.com/office/officeart/2005/8/layout/pyramid1"/>
    <dgm:cxn modelId="{DC5CAC23-A942-484F-AD53-D47BB856E514}" type="presOf" srcId="{F619D7FF-5C89-E34E-AB6A-5FA2E39A7AD3}" destId="{74499E3D-E5DE-784E-A913-7C3D48EB74CF}" srcOrd="0" destOrd="0" presId="urn:microsoft.com/office/officeart/2005/8/layout/pyramid1"/>
    <dgm:cxn modelId="{7970743A-2B0B-8D4B-8472-C6A06A248733}" srcId="{4906FE4D-EE88-354B-AE90-0F3E56F063DD}" destId="{5CE8DD39-C2CF-AB48-944F-7DDF40E0095F}" srcOrd="1" destOrd="0" parTransId="{8D9F189D-AA12-C445-AE11-0CC2DF6E7D31}" sibTransId="{C4001C3F-72A9-1442-900E-B5B450E34FCE}"/>
    <dgm:cxn modelId="{5EB3DD3A-61A5-0143-AB01-8EA87CFD8444}" srcId="{4906FE4D-EE88-354B-AE90-0F3E56F063DD}" destId="{8D729F54-765B-1543-8A9E-EC9A48BAA0F8}" srcOrd="2" destOrd="0" parTransId="{45934FF8-6109-2347-89B7-6458BA95C55B}" sibTransId="{CACD4F9B-19AE-0C4B-938F-7A71BEB72D7E}"/>
    <dgm:cxn modelId="{A301473B-243E-6340-ABC6-F2837E73D8E1}" type="presOf" srcId="{4906FE4D-EE88-354B-AE90-0F3E56F063DD}" destId="{8C086513-0393-5A4A-BADF-B7C0ECF2C43E}" srcOrd="0" destOrd="0" presId="urn:microsoft.com/office/officeart/2005/8/layout/pyramid1"/>
    <dgm:cxn modelId="{20ED7168-3940-9E45-836C-1E2E13C12C1E}" type="presOf" srcId="{5CE8DD39-C2CF-AB48-944F-7DDF40E0095F}" destId="{169673FA-ED22-1849-96F9-32724178F66B}" srcOrd="0" destOrd="0" presId="urn:microsoft.com/office/officeart/2005/8/layout/pyramid1"/>
    <dgm:cxn modelId="{D014A2B3-29EA-2045-BB03-5ECA0DC830DE}" type="presOf" srcId="{F619D7FF-5C89-E34E-AB6A-5FA2E39A7AD3}" destId="{A9C0DF41-33FF-ED4D-8C18-2D1BD0164A8C}" srcOrd="1" destOrd="0" presId="urn:microsoft.com/office/officeart/2005/8/layout/pyramid1"/>
    <dgm:cxn modelId="{E63479EE-4B1B-7F4E-8A03-DC9FC8C27882}" type="presOf" srcId="{8D729F54-765B-1543-8A9E-EC9A48BAA0F8}" destId="{1D5107DE-1B2D-A94A-B263-4F4354784041}" srcOrd="0" destOrd="0" presId="urn:microsoft.com/office/officeart/2005/8/layout/pyramid1"/>
    <dgm:cxn modelId="{D53CF6F3-6E98-A840-A4CB-EF7765513FD3}" srcId="{4906FE4D-EE88-354B-AE90-0F3E56F063DD}" destId="{F619D7FF-5C89-E34E-AB6A-5FA2E39A7AD3}" srcOrd="0" destOrd="0" parTransId="{6A8E8D8F-BD64-DD41-8AA4-D270E1F47CF4}" sibTransId="{CC975F0B-68FF-1D45-9CA9-3AF324C4F4F7}"/>
    <dgm:cxn modelId="{4E6D0CBD-7775-6842-885B-FA512776AEDA}" type="presParOf" srcId="{8C086513-0393-5A4A-BADF-B7C0ECF2C43E}" destId="{3386D2C5-0240-B047-A5AC-9D3D9B711D4F}" srcOrd="0" destOrd="0" presId="urn:microsoft.com/office/officeart/2005/8/layout/pyramid1"/>
    <dgm:cxn modelId="{861FB3ED-76A3-3447-B887-8A08904A34B4}" type="presParOf" srcId="{3386D2C5-0240-B047-A5AC-9D3D9B711D4F}" destId="{74499E3D-E5DE-784E-A913-7C3D48EB74CF}" srcOrd="0" destOrd="0" presId="urn:microsoft.com/office/officeart/2005/8/layout/pyramid1"/>
    <dgm:cxn modelId="{2FEBCEA2-513A-6545-AA5C-0CE04FB35E96}" type="presParOf" srcId="{3386D2C5-0240-B047-A5AC-9D3D9B711D4F}" destId="{A9C0DF41-33FF-ED4D-8C18-2D1BD0164A8C}" srcOrd="1" destOrd="0" presId="urn:microsoft.com/office/officeart/2005/8/layout/pyramid1"/>
    <dgm:cxn modelId="{CE6A707E-0802-8645-8742-E37EA7A9E93B}" type="presParOf" srcId="{8C086513-0393-5A4A-BADF-B7C0ECF2C43E}" destId="{160D78C4-4015-204F-8B68-0A0DF8715E06}" srcOrd="1" destOrd="0" presId="urn:microsoft.com/office/officeart/2005/8/layout/pyramid1"/>
    <dgm:cxn modelId="{6F4BC5B7-BE32-3D48-A014-5B840192455A}" type="presParOf" srcId="{160D78C4-4015-204F-8B68-0A0DF8715E06}" destId="{169673FA-ED22-1849-96F9-32724178F66B}" srcOrd="0" destOrd="0" presId="urn:microsoft.com/office/officeart/2005/8/layout/pyramid1"/>
    <dgm:cxn modelId="{A42AE9DD-39F7-7E4B-8AA4-448389173A29}" type="presParOf" srcId="{160D78C4-4015-204F-8B68-0A0DF8715E06}" destId="{2F275D1A-0F0B-8548-84A3-7F738562189F}" srcOrd="1" destOrd="0" presId="urn:microsoft.com/office/officeart/2005/8/layout/pyramid1"/>
    <dgm:cxn modelId="{89444C6A-2489-5841-A9A3-5E9B70EDBB13}" type="presParOf" srcId="{8C086513-0393-5A4A-BADF-B7C0ECF2C43E}" destId="{824BF390-FBBB-C245-9FC0-7F4DCD030DCB}" srcOrd="2" destOrd="0" presId="urn:microsoft.com/office/officeart/2005/8/layout/pyramid1"/>
    <dgm:cxn modelId="{B871C4B0-B8F9-0749-AC06-B83D69C74733}" type="presParOf" srcId="{824BF390-FBBB-C245-9FC0-7F4DCD030DCB}" destId="{1D5107DE-1B2D-A94A-B263-4F4354784041}" srcOrd="0" destOrd="0" presId="urn:microsoft.com/office/officeart/2005/8/layout/pyramid1"/>
    <dgm:cxn modelId="{0076AB25-B5C1-4D4F-BC8B-25F583F30B56}" type="presParOf" srcId="{824BF390-FBBB-C245-9FC0-7F4DCD030DCB}" destId="{D5DC7627-7DC4-7E41-B7A6-602E6C2166B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AFBE2C-2929-494E-9D4F-5AB36CD0AFB4}" type="doc">
      <dgm:prSet loTypeId="urn:microsoft.com/office/officeart/2005/8/layout/process1" loCatId="" qsTypeId="urn:microsoft.com/office/officeart/2005/8/quickstyle/simple4" qsCatId="simple" csTypeId="urn:microsoft.com/office/officeart/2005/8/colors/accent1_2" csCatId="accent1" phldr="1"/>
      <dgm:spPr/>
    </dgm:pt>
    <dgm:pt modelId="{35574007-6B08-B141-8880-7BB2DC8F92B6}">
      <dgm:prSet phldrT="[Text]"/>
      <dgm:spPr/>
      <dgm:t>
        <a:bodyPr/>
        <a:lstStyle/>
        <a:p>
          <a:r>
            <a:rPr lang="en-US" dirty="0"/>
            <a:t>Socioeconomic status	</a:t>
          </a:r>
        </a:p>
      </dgm:t>
    </dgm:pt>
    <dgm:pt modelId="{0FE61D25-8851-6746-89D0-F02E2B7AA27C}" type="parTrans" cxnId="{54ADA300-DCB7-864E-85D1-C7CC1D08C92E}">
      <dgm:prSet/>
      <dgm:spPr/>
      <dgm:t>
        <a:bodyPr/>
        <a:lstStyle/>
        <a:p>
          <a:endParaRPr lang="en-US"/>
        </a:p>
      </dgm:t>
    </dgm:pt>
    <dgm:pt modelId="{E36A981C-D580-274D-B3D4-CE07806FD9B6}" type="sibTrans" cxnId="{54ADA300-DCB7-864E-85D1-C7CC1D08C92E}">
      <dgm:prSet/>
      <dgm:spPr/>
      <dgm:t>
        <a:bodyPr/>
        <a:lstStyle/>
        <a:p>
          <a:endParaRPr lang="en-US"/>
        </a:p>
      </dgm:t>
    </dgm:pt>
    <dgm:pt modelId="{50000902-9367-5A41-B469-BF68D2964855}">
      <dgm:prSet phldrT="[Text]"/>
      <dgm:spPr/>
      <dgm:t>
        <a:bodyPr/>
        <a:lstStyle/>
        <a:p>
          <a:r>
            <a:rPr lang="en-US" dirty="0"/>
            <a:t>Intermediary variables</a:t>
          </a:r>
        </a:p>
      </dgm:t>
    </dgm:pt>
    <dgm:pt modelId="{3B599A43-EBA5-BD41-BB06-4CCB1F27E7A1}" type="parTrans" cxnId="{D919B7EC-EB28-0C4A-BE83-5633577CE00B}">
      <dgm:prSet/>
      <dgm:spPr/>
      <dgm:t>
        <a:bodyPr/>
        <a:lstStyle/>
        <a:p>
          <a:endParaRPr lang="en-US"/>
        </a:p>
      </dgm:t>
    </dgm:pt>
    <dgm:pt modelId="{7DF96B93-0C61-9743-93AD-9095D91D9E6C}" type="sibTrans" cxnId="{D919B7EC-EB28-0C4A-BE83-5633577CE00B}">
      <dgm:prSet/>
      <dgm:spPr/>
      <dgm:t>
        <a:bodyPr/>
        <a:lstStyle/>
        <a:p>
          <a:endParaRPr lang="en-US"/>
        </a:p>
      </dgm:t>
    </dgm:pt>
    <dgm:pt modelId="{20A84A33-D471-2A44-984E-D065A6C3A85A}">
      <dgm:prSet phldrT="[Text]"/>
      <dgm:spPr/>
      <dgm:t>
        <a:bodyPr/>
        <a:lstStyle/>
        <a:p>
          <a:r>
            <a:rPr lang="en-US" dirty="0"/>
            <a:t>Health</a:t>
          </a:r>
        </a:p>
      </dgm:t>
    </dgm:pt>
    <dgm:pt modelId="{FE8087E2-0BED-8D4C-9033-972185F89733}" type="parTrans" cxnId="{7F7862AD-112D-AA46-93DC-8551F985B98A}">
      <dgm:prSet/>
      <dgm:spPr/>
      <dgm:t>
        <a:bodyPr/>
        <a:lstStyle/>
        <a:p>
          <a:endParaRPr lang="en-US"/>
        </a:p>
      </dgm:t>
    </dgm:pt>
    <dgm:pt modelId="{A25563B8-3BE7-4A46-B2D8-B447BCA5C78B}" type="sibTrans" cxnId="{7F7862AD-112D-AA46-93DC-8551F985B98A}">
      <dgm:prSet/>
      <dgm:spPr/>
      <dgm:t>
        <a:bodyPr/>
        <a:lstStyle/>
        <a:p>
          <a:endParaRPr lang="en-US"/>
        </a:p>
      </dgm:t>
    </dgm:pt>
    <dgm:pt modelId="{AEEA2E19-9ED7-2247-A2FE-CA84934031FC}" type="pres">
      <dgm:prSet presAssocID="{DCAFBE2C-2929-494E-9D4F-5AB36CD0AFB4}" presName="Name0" presStyleCnt="0">
        <dgm:presLayoutVars>
          <dgm:dir/>
          <dgm:resizeHandles val="exact"/>
        </dgm:presLayoutVars>
      </dgm:prSet>
      <dgm:spPr/>
    </dgm:pt>
    <dgm:pt modelId="{8D1C183C-DB08-194B-AD7F-6D7C71A8B292}" type="pres">
      <dgm:prSet presAssocID="{35574007-6B08-B141-8880-7BB2DC8F92B6}" presName="node" presStyleLbl="node1" presStyleIdx="0" presStyleCnt="3">
        <dgm:presLayoutVars>
          <dgm:bulletEnabled val="1"/>
        </dgm:presLayoutVars>
      </dgm:prSet>
      <dgm:spPr/>
    </dgm:pt>
    <dgm:pt modelId="{E8C58815-600E-E647-97AA-5931C5C3A165}" type="pres">
      <dgm:prSet presAssocID="{E36A981C-D580-274D-B3D4-CE07806FD9B6}" presName="sibTrans" presStyleLbl="sibTrans2D1" presStyleIdx="0" presStyleCnt="2"/>
      <dgm:spPr/>
    </dgm:pt>
    <dgm:pt modelId="{4E5A7E10-1D1D-AE45-912F-6115A99B509A}" type="pres">
      <dgm:prSet presAssocID="{E36A981C-D580-274D-B3D4-CE07806FD9B6}" presName="connectorText" presStyleLbl="sibTrans2D1" presStyleIdx="0" presStyleCnt="2"/>
      <dgm:spPr/>
    </dgm:pt>
    <dgm:pt modelId="{A3BC6C74-CA54-5A4F-8ACD-4D90286F7F6D}" type="pres">
      <dgm:prSet presAssocID="{50000902-9367-5A41-B469-BF68D2964855}" presName="node" presStyleLbl="node1" presStyleIdx="1" presStyleCnt="3" custLinFactNeighborY="1283">
        <dgm:presLayoutVars>
          <dgm:bulletEnabled val="1"/>
        </dgm:presLayoutVars>
      </dgm:prSet>
      <dgm:spPr/>
    </dgm:pt>
    <dgm:pt modelId="{BE62759D-3733-9D49-A99A-48160BEF627A}" type="pres">
      <dgm:prSet presAssocID="{7DF96B93-0C61-9743-93AD-9095D91D9E6C}" presName="sibTrans" presStyleLbl="sibTrans2D1" presStyleIdx="1" presStyleCnt="2"/>
      <dgm:spPr/>
    </dgm:pt>
    <dgm:pt modelId="{E0FAF160-DEFF-7D45-9901-73C3379BC78F}" type="pres">
      <dgm:prSet presAssocID="{7DF96B93-0C61-9743-93AD-9095D91D9E6C}" presName="connectorText" presStyleLbl="sibTrans2D1" presStyleIdx="1" presStyleCnt="2"/>
      <dgm:spPr/>
    </dgm:pt>
    <dgm:pt modelId="{5F44E863-A3DB-1145-86D9-DEA2E6A9C625}" type="pres">
      <dgm:prSet presAssocID="{20A84A33-D471-2A44-984E-D065A6C3A85A}" presName="node" presStyleLbl="node1" presStyleIdx="2" presStyleCnt="3">
        <dgm:presLayoutVars>
          <dgm:bulletEnabled val="1"/>
        </dgm:presLayoutVars>
      </dgm:prSet>
      <dgm:spPr/>
    </dgm:pt>
  </dgm:ptLst>
  <dgm:cxnLst>
    <dgm:cxn modelId="{54ADA300-DCB7-864E-85D1-C7CC1D08C92E}" srcId="{DCAFBE2C-2929-494E-9D4F-5AB36CD0AFB4}" destId="{35574007-6B08-B141-8880-7BB2DC8F92B6}" srcOrd="0" destOrd="0" parTransId="{0FE61D25-8851-6746-89D0-F02E2B7AA27C}" sibTransId="{E36A981C-D580-274D-B3D4-CE07806FD9B6}"/>
    <dgm:cxn modelId="{362D0D1F-85E4-C542-9738-EB94732E080A}" type="presOf" srcId="{DCAFBE2C-2929-494E-9D4F-5AB36CD0AFB4}" destId="{AEEA2E19-9ED7-2247-A2FE-CA84934031FC}" srcOrd="0" destOrd="0" presId="urn:microsoft.com/office/officeart/2005/8/layout/process1"/>
    <dgm:cxn modelId="{0321743F-3400-E34A-9211-E33F95AED5B7}" type="presOf" srcId="{E36A981C-D580-274D-B3D4-CE07806FD9B6}" destId="{E8C58815-600E-E647-97AA-5931C5C3A165}" srcOrd="0" destOrd="0" presId="urn:microsoft.com/office/officeart/2005/8/layout/process1"/>
    <dgm:cxn modelId="{2C87E444-2B6A-944A-A205-1DA76BD60214}" type="presOf" srcId="{50000902-9367-5A41-B469-BF68D2964855}" destId="{A3BC6C74-CA54-5A4F-8ACD-4D90286F7F6D}" srcOrd="0" destOrd="0" presId="urn:microsoft.com/office/officeart/2005/8/layout/process1"/>
    <dgm:cxn modelId="{AEFD2C4B-1167-264E-A1A8-91055B239F2A}" type="presOf" srcId="{35574007-6B08-B141-8880-7BB2DC8F92B6}" destId="{8D1C183C-DB08-194B-AD7F-6D7C71A8B292}" srcOrd="0" destOrd="0" presId="urn:microsoft.com/office/officeart/2005/8/layout/process1"/>
    <dgm:cxn modelId="{5220D94E-9B53-BF47-B088-C15D90443A12}" type="presOf" srcId="{7DF96B93-0C61-9743-93AD-9095D91D9E6C}" destId="{BE62759D-3733-9D49-A99A-48160BEF627A}" srcOrd="0" destOrd="0" presId="urn:microsoft.com/office/officeart/2005/8/layout/process1"/>
    <dgm:cxn modelId="{A20CC678-B616-124A-AF0B-CEE7CE0833CD}" type="presOf" srcId="{20A84A33-D471-2A44-984E-D065A6C3A85A}" destId="{5F44E863-A3DB-1145-86D9-DEA2E6A9C625}" srcOrd="0" destOrd="0" presId="urn:microsoft.com/office/officeart/2005/8/layout/process1"/>
    <dgm:cxn modelId="{F7AB2993-FBC9-E54B-B9C5-51B68CC5EDCF}" type="presOf" srcId="{7DF96B93-0C61-9743-93AD-9095D91D9E6C}" destId="{E0FAF160-DEFF-7D45-9901-73C3379BC78F}" srcOrd="1" destOrd="0" presId="urn:microsoft.com/office/officeart/2005/8/layout/process1"/>
    <dgm:cxn modelId="{7F7862AD-112D-AA46-93DC-8551F985B98A}" srcId="{DCAFBE2C-2929-494E-9D4F-5AB36CD0AFB4}" destId="{20A84A33-D471-2A44-984E-D065A6C3A85A}" srcOrd="2" destOrd="0" parTransId="{FE8087E2-0BED-8D4C-9033-972185F89733}" sibTransId="{A25563B8-3BE7-4A46-B2D8-B447BCA5C78B}"/>
    <dgm:cxn modelId="{D919B7EC-EB28-0C4A-BE83-5633577CE00B}" srcId="{DCAFBE2C-2929-494E-9D4F-5AB36CD0AFB4}" destId="{50000902-9367-5A41-B469-BF68D2964855}" srcOrd="1" destOrd="0" parTransId="{3B599A43-EBA5-BD41-BB06-4CCB1F27E7A1}" sibTransId="{7DF96B93-0C61-9743-93AD-9095D91D9E6C}"/>
    <dgm:cxn modelId="{3BDDBAEC-FFE5-1344-8085-D5E96986945C}" type="presOf" srcId="{E36A981C-D580-274D-B3D4-CE07806FD9B6}" destId="{4E5A7E10-1D1D-AE45-912F-6115A99B509A}" srcOrd="1" destOrd="0" presId="urn:microsoft.com/office/officeart/2005/8/layout/process1"/>
    <dgm:cxn modelId="{27F09D10-6E34-EF40-B836-19252D9ADDC7}" type="presParOf" srcId="{AEEA2E19-9ED7-2247-A2FE-CA84934031FC}" destId="{8D1C183C-DB08-194B-AD7F-6D7C71A8B292}" srcOrd="0" destOrd="0" presId="urn:microsoft.com/office/officeart/2005/8/layout/process1"/>
    <dgm:cxn modelId="{0A57E880-8C1B-0345-9D7E-13495FC9A670}" type="presParOf" srcId="{AEEA2E19-9ED7-2247-A2FE-CA84934031FC}" destId="{E8C58815-600E-E647-97AA-5931C5C3A165}" srcOrd="1" destOrd="0" presId="urn:microsoft.com/office/officeart/2005/8/layout/process1"/>
    <dgm:cxn modelId="{CAC55627-E570-A442-991D-4CDC092286E4}" type="presParOf" srcId="{E8C58815-600E-E647-97AA-5931C5C3A165}" destId="{4E5A7E10-1D1D-AE45-912F-6115A99B509A}" srcOrd="0" destOrd="0" presId="urn:microsoft.com/office/officeart/2005/8/layout/process1"/>
    <dgm:cxn modelId="{20EF3CD0-668D-EE48-86F5-33C8D72E8365}" type="presParOf" srcId="{AEEA2E19-9ED7-2247-A2FE-CA84934031FC}" destId="{A3BC6C74-CA54-5A4F-8ACD-4D90286F7F6D}" srcOrd="2" destOrd="0" presId="urn:microsoft.com/office/officeart/2005/8/layout/process1"/>
    <dgm:cxn modelId="{CA739461-51A1-D94E-B99A-66B7BE03EECC}" type="presParOf" srcId="{AEEA2E19-9ED7-2247-A2FE-CA84934031FC}" destId="{BE62759D-3733-9D49-A99A-48160BEF627A}" srcOrd="3" destOrd="0" presId="urn:microsoft.com/office/officeart/2005/8/layout/process1"/>
    <dgm:cxn modelId="{B54E21A8-155F-3C47-9AD9-4D53A0F3CAA1}" type="presParOf" srcId="{BE62759D-3733-9D49-A99A-48160BEF627A}" destId="{E0FAF160-DEFF-7D45-9901-73C3379BC78F}" srcOrd="0" destOrd="0" presId="urn:microsoft.com/office/officeart/2005/8/layout/process1"/>
    <dgm:cxn modelId="{7D4FB53E-E175-BC42-B32C-A0FADA1CB26E}" type="presParOf" srcId="{AEEA2E19-9ED7-2247-A2FE-CA84934031FC}" destId="{5F44E863-A3DB-1145-86D9-DEA2E6A9C625}"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99E3D-E5DE-784E-A913-7C3D48EB74CF}">
      <dsp:nvSpPr>
        <dsp:cNvPr id="0" name=""/>
        <dsp:cNvSpPr/>
      </dsp:nvSpPr>
      <dsp:spPr>
        <a:xfrm>
          <a:off x="2743200" y="0"/>
          <a:ext cx="2743199" cy="1710266"/>
        </a:xfrm>
        <a:prstGeom prst="trapezoid">
          <a:avLst>
            <a:gd name="adj" fmla="val 8019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Individual determinants</a:t>
          </a:r>
        </a:p>
      </dsp:txBody>
      <dsp:txXfrm>
        <a:off x="2743200" y="0"/>
        <a:ext cx="2743199" cy="1710266"/>
      </dsp:txXfrm>
    </dsp:sp>
    <dsp:sp modelId="{169673FA-ED22-1849-96F9-32724178F66B}">
      <dsp:nvSpPr>
        <dsp:cNvPr id="0" name=""/>
        <dsp:cNvSpPr/>
      </dsp:nvSpPr>
      <dsp:spPr>
        <a:xfrm>
          <a:off x="1371600" y="1710266"/>
          <a:ext cx="5486399" cy="1710266"/>
        </a:xfrm>
        <a:prstGeom prst="trapezoid">
          <a:avLst>
            <a:gd name="adj" fmla="val 8019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Social determinants</a:t>
          </a:r>
        </a:p>
      </dsp:txBody>
      <dsp:txXfrm>
        <a:off x="2331720" y="1710266"/>
        <a:ext cx="3566160" cy="1710266"/>
      </dsp:txXfrm>
    </dsp:sp>
    <dsp:sp modelId="{1D5107DE-1B2D-A94A-B263-4F4354784041}">
      <dsp:nvSpPr>
        <dsp:cNvPr id="0" name=""/>
        <dsp:cNvSpPr/>
      </dsp:nvSpPr>
      <dsp:spPr>
        <a:xfrm>
          <a:off x="0" y="3420533"/>
          <a:ext cx="8229599" cy="1710266"/>
        </a:xfrm>
        <a:prstGeom prst="trapezoid">
          <a:avLst>
            <a:gd name="adj" fmla="val 80198"/>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marL="0" lvl="0" indent="0" algn="ctr" defTabSz="1689100">
            <a:lnSpc>
              <a:spcPct val="90000"/>
            </a:lnSpc>
            <a:spcBef>
              <a:spcPct val="0"/>
            </a:spcBef>
            <a:spcAft>
              <a:spcPct val="35000"/>
            </a:spcAft>
            <a:buNone/>
          </a:pPr>
          <a:r>
            <a:rPr lang="en-US" sz="3800" kern="1200" dirty="0"/>
            <a:t>Societal determinants</a:t>
          </a:r>
        </a:p>
      </dsp:txBody>
      <dsp:txXfrm>
        <a:off x="1440179" y="3420533"/>
        <a:ext cx="5349240" cy="1710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1C183C-DB08-194B-AD7F-6D7C71A8B292}">
      <dsp:nvSpPr>
        <dsp:cNvPr id="0" name=""/>
        <dsp:cNvSpPr/>
      </dsp:nvSpPr>
      <dsp:spPr>
        <a:xfrm>
          <a:off x="5357" y="349877"/>
          <a:ext cx="1601390" cy="9608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Socioeconomic status	</a:t>
          </a:r>
        </a:p>
      </dsp:txBody>
      <dsp:txXfrm>
        <a:off x="33499" y="378019"/>
        <a:ext cx="1545106" cy="904550"/>
      </dsp:txXfrm>
    </dsp:sp>
    <dsp:sp modelId="{E8C58815-600E-E647-97AA-5931C5C3A165}">
      <dsp:nvSpPr>
        <dsp:cNvPr id="0" name=""/>
        <dsp:cNvSpPr/>
      </dsp:nvSpPr>
      <dsp:spPr>
        <a:xfrm rot="18903">
          <a:off x="1766884" y="637938"/>
          <a:ext cx="339499" cy="39714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66885" y="717087"/>
        <a:ext cx="237649" cy="238286"/>
      </dsp:txXfrm>
    </dsp:sp>
    <dsp:sp modelId="{A3BC6C74-CA54-5A4F-8ACD-4D90286F7F6D}">
      <dsp:nvSpPr>
        <dsp:cNvPr id="0" name=""/>
        <dsp:cNvSpPr/>
      </dsp:nvSpPr>
      <dsp:spPr>
        <a:xfrm>
          <a:off x="2247304" y="362204"/>
          <a:ext cx="1601390" cy="9608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Intermediary variables</a:t>
          </a:r>
        </a:p>
      </dsp:txBody>
      <dsp:txXfrm>
        <a:off x="2275446" y="390346"/>
        <a:ext cx="1545106" cy="904550"/>
      </dsp:txXfrm>
    </dsp:sp>
    <dsp:sp modelId="{BE62759D-3733-9D49-A99A-48160BEF627A}">
      <dsp:nvSpPr>
        <dsp:cNvPr id="0" name=""/>
        <dsp:cNvSpPr/>
      </dsp:nvSpPr>
      <dsp:spPr>
        <a:xfrm rot="21581097">
          <a:off x="4008831" y="637832"/>
          <a:ext cx="339499" cy="397144"/>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8832" y="717541"/>
        <a:ext cx="237649" cy="238286"/>
      </dsp:txXfrm>
    </dsp:sp>
    <dsp:sp modelId="{5F44E863-A3DB-1145-86D9-DEA2E6A9C625}">
      <dsp:nvSpPr>
        <dsp:cNvPr id="0" name=""/>
        <dsp:cNvSpPr/>
      </dsp:nvSpPr>
      <dsp:spPr>
        <a:xfrm>
          <a:off x="4489251" y="349877"/>
          <a:ext cx="1601390" cy="96083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Health</a:t>
          </a:r>
        </a:p>
      </dsp:txBody>
      <dsp:txXfrm>
        <a:off x="4517393" y="378019"/>
        <a:ext cx="1545106" cy="9045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24AD97-A50E-5043-9400-D0DF471CF1EE}" type="datetimeFigureOut">
              <a:rPr lang="en-US" smtClean="0"/>
              <a:t>7/9/19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8A42FA-B81E-274E-B59E-789535AC95E4}" type="slidenum">
              <a:rPr lang="en-US" smtClean="0"/>
              <a:t>‹#›</a:t>
            </a:fld>
            <a:endParaRPr lang="en-US"/>
          </a:p>
        </p:txBody>
      </p:sp>
    </p:spTree>
    <p:extLst>
      <p:ext uri="{BB962C8B-B14F-4D97-AF65-F5344CB8AC3E}">
        <p14:creationId xmlns:p14="http://schemas.microsoft.com/office/powerpoint/2010/main" val="35829442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www.iom.edu/Activities/SelectPops/HealthDisparities.aspx" TargetMode="External"/><Relationship Id="rId3" Type="http://schemas.openxmlformats.org/officeDocument/2006/relationships/hyperlink" Target="http://www.who.int/social_determinants/thecommission/en/index.html" TargetMode="External"/><Relationship Id="rId7" Type="http://schemas.openxmlformats.org/officeDocument/2006/relationships/hyperlink" Target="http://www.healthyohioprogram.org/ASSETS/AF886060E94E4823A9338F7E68139947/hepanel.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rwjf.org/pr/product.jsp?id=41008" TargetMode="External"/><Relationship Id="rId11" Type="http://schemas.openxmlformats.org/officeDocument/2006/relationships/hyperlink" Target="http://www.policylink.org/site/c.lkIXLbMNJrE/b.6728307/k.58F8/Why_Place___Race_Matter.htm" TargetMode="External"/><Relationship Id="rId5" Type="http://schemas.openxmlformats.org/officeDocument/2006/relationships/hyperlink" Target="http://www.naccho.org/topics/justice/mission.cfm" TargetMode="External"/><Relationship Id="rId10" Type="http://schemas.openxmlformats.org/officeDocument/2006/relationships/hyperlink" Target="http://www.healthypeople.gov/hp2020/advisory/PhaseI/PhaseI.pdf" TargetMode="External"/><Relationship Id="rId4" Type="http://schemas.openxmlformats.org/officeDocument/2006/relationships/hyperlink" Target="http://www.unnaturalcauses.org/" TargetMode="External"/><Relationship Id="rId9" Type="http://schemas.openxmlformats.org/officeDocument/2006/relationships/hyperlink" Target="http://www.iom.edu/Reports/2009/ChildhoodObesityPreventionLocalGovernments.aspx"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a:t>
            </a:r>
            <a:r>
              <a:rPr lang="en-US" baseline="0" dirty="0"/>
              <a:t> term </a:t>
            </a:r>
            <a:r>
              <a:rPr lang="en-US" i="1" baseline="0" dirty="0"/>
              <a:t>social determinants of health </a:t>
            </a:r>
            <a:r>
              <a:rPr lang="en-US" i="0" baseline="0" dirty="0"/>
              <a:t>is often used to refer to </a:t>
            </a:r>
            <a:r>
              <a:rPr lang="en-US" i="1" baseline="0" dirty="0"/>
              <a:t>social determinants of health inequities </a:t>
            </a:r>
            <a:r>
              <a:rPr lang="en-US" i="0" baseline="0" dirty="0"/>
              <a:t>or simply </a:t>
            </a:r>
            <a:r>
              <a:rPr lang="en-US" i="1" baseline="0" dirty="0"/>
              <a:t>health inequities. </a:t>
            </a:r>
            <a:r>
              <a:rPr lang="en-US" i="0" baseline="0" dirty="0"/>
              <a:t>However, the two concepts are distinct. The conditions and processes influencing health as opposed to health inequities may be different. Additionally, social epidemiologist Nancy Krieger (see Krieger, 2008) argues that discussions of social determinants of health as well as figures to convey the concept often do not include make any reference to the actors or the mechanisms (e.g. power and resources) that shape social determinants.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i="0"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i="0" baseline="0" dirty="0"/>
              <a:t>In subsequent slides, we will explore additional terms now commonly used in the literature and will describe why it is important to be explicit and clear about terms one is using and their meaning.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68A42FA-B81E-274E-B59E-789535AC95E4}" type="slidenum">
              <a:rPr lang="en-US" smtClean="0"/>
              <a:t>3</a:t>
            </a:fld>
            <a:endParaRPr lang="en-US"/>
          </a:p>
        </p:txBody>
      </p:sp>
    </p:spTree>
    <p:extLst>
      <p:ext uri="{BB962C8B-B14F-4D97-AF65-F5344CB8AC3E}">
        <p14:creationId xmlns:p14="http://schemas.microsoft.com/office/powerpoint/2010/main" val="4269831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When presented with a difference between two groups or between the same group at two different time points, the first thing to</a:t>
            </a:r>
            <a:r>
              <a:rPr lang="en-US" baseline="0" dirty="0"/>
              <a:t> do is to ask, “How are these groups/observations different?”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effectLst/>
              </a:rPr>
              <a:t>Ask</a:t>
            </a:r>
            <a:r>
              <a:rPr lang="en-US" b="1" u="sng" baseline="0" dirty="0">
                <a:effectLst/>
              </a:rPr>
              <a:t> the Audience</a:t>
            </a:r>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a:effectLst/>
              </a:rPr>
              <a:t>Would you rather know the relative difference or the absolute difference when evaluating a health disparity? Why? </a:t>
            </a:r>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a:effectLst/>
              </a:rPr>
              <a:t>(Answer: Usually, it’s helpful to know both the relative and the absolute difference. These differences convey different information and may yield different conclusions. Thus, it is better to take the information together.)</a:t>
            </a:r>
            <a:endParaRPr lang="en-US" b="0" u="none" dirty="0">
              <a:effectLst/>
            </a:endParaRPr>
          </a:p>
        </p:txBody>
      </p:sp>
      <p:sp>
        <p:nvSpPr>
          <p:cNvPr id="4" name="Slide Number Placeholder 3"/>
          <p:cNvSpPr>
            <a:spLocks noGrp="1"/>
          </p:cNvSpPr>
          <p:nvPr>
            <p:ph type="sldNum" sz="quarter" idx="10"/>
          </p:nvPr>
        </p:nvSpPr>
        <p:spPr/>
        <p:txBody>
          <a:bodyPr/>
          <a:lstStyle/>
          <a:p>
            <a:fld id="{A68A42FA-B81E-274E-B59E-789535AC95E4}" type="slidenum">
              <a:rPr lang="en-US" smtClean="0"/>
              <a:t>12</a:t>
            </a:fld>
            <a:endParaRPr lang="en-US"/>
          </a:p>
        </p:txBody>
      </p:sp>
    </p:spTree>
    <p:extLst>
      <p:ext uri="{BB962C8B-B14F-4D97-AF65-F5344CB8AC3E}">
        <p14:creationId xmlns:p14="http://schemas.microsoft.com/office/powerpoint/2010/main" val="81781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u="none" dirty="0">
                <a:effectLst/>
              </a:rPr>
              <a:t>In</a:t>
            </a:r>
            <a:r>
              <a:rPr lang="en-US" b="0" u="none" baseline="0" dirty="0">
                <a:effectLst/>
              </a:rPr>
              <a:t> Figure 2, we compare the U.S. maternal mortality rate by race/ethnicity from 2005-2007. On the y-axis we have the number of maternal deaths per 100,000 live births. On the x-axis we have racial/ethnic groups.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effectLst/>
              </a:rPr>
              <a:t>Ask the Audience</a:t>
            </a:r>
          </a:p>
          <a:p>
            <a:pPr marL="0" marR="0" indent="0" algn="l" defTabSz="457200" rtl="0" eaLnBrk="1" fontAlgn="auto" latinLnBrk="0" hangingPunct="1">
              <a:lnSpc>
                <a:spcPct val="100000"/>
              </a:lnSpc>
              <a:spcBef>
                <a:spcPts val="0"/>
              </a:spcBef>
              <a:spcAft>
                <a:spcPts val="0"/>
              </a:spcAft>
              <a:buClrTx/>
              <a:buSzTx/>
              <a:buFontTx/>
              <a:buNone/>
              <a:tabLst/>
              <a:defRPr/>
            </a:pPr>
            <a:r>
              <a:rPr lang="en-US" b="0" u="none" dirty="0">
                <a:effectLst/>
              </a:rPr>
              <a:t>Does Figure 2 display an absolute</a:t>
            </a:r>
            <a:r>
              <a:rPr lang="en-US" b="0" u="none" baseline="0" dirty="0">
                <a:effectLst/>
              </a:rPr>
              <a:t> or a relative difference? (Answer: Absolute. It’s possible to calculate relative differences using the numbers provided on the graph, but the display depicts absolute differences.)</a:t>
            </a:r>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a:effectLst/>
              </a:rPr>
              <a:t>Were there racial/ethnic differences in maternal mortality rates during this period? Please describe. (Answer: Yes. Non-Hispanic blacks experienced more maternal deaths than any other racial group. There were 23.6 more maternal deaths during this period among non-Hispanic black mothers than non-Hispanic white mothers. Hispanics had the lowest maternal mortality rate.)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a:effectLst/>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a:effectLst/>
              </a:rPr>
              <a:t>In Figure 1, we compare the U.S. maternal mortality rate by race from 1935 to 2007. This graph displays two y-axes. On the y-axis on the left we have the number of maternal deaths per 100,000 live births. On the y-axis on the right we have the rate ratio (a ratio of one maternal death rate to another maternal death rate). On the x-axis we have time in years, and the lines are color coded to depict the corresponding racial group(s).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effectLst/>
              </a:rPr>
              <a:t>Ask the Audience</a:t>
            </a:r>
          </a:p>
          <a:p>
            <a:pPr marL="0" marR="0" indent="0" algn="l" defTabSz="457200" rtl="0" eaLnBrk="1" fontAlgn="auto" latinLnBrk="0" hangingPunct="1">
              <a:lnSpc>
                <a:spcPct val="100000"/>
              </a:lnSpc>
              <a:spcBef>
                <a:spcPts val="0"/>
              </a:spcBef>
              <a:spcAft>
                <a:spcPts val="0"/>
              </a:spcAft>
              <a:buClrTx/>
              <a:buSzTx/>
              <a:buFontTx/>
              <a:buNone/>
              <a:tabLst/>
              <a:defRPr/>
            </a:pPr>
            <a:r>
              <a:rPr lang="en-US" b="0" u="none" dirty="0">
                <a:effectLst/>
              </a:rPr>
              <a:t>Does Figure 1 display an absolute</a:t>
            </a:r>
            <a:r>
              <a:rPr lang="en-US" b="0" u="none" baseline="0" dirty="0">
                <a:effectLst/>
              </a:rPr>
              <a:t> or a relative difference? Please explain. (Answer: Both. Using the left-hand y-axis, we see absolute differences between whites, blacks, and all races. For example, blacks had ~420 more maternal deaths per 100,000 lives births in 1935 than whites [risk difference = ~950/100,000 </a:t>
            </a:r>
            <a:r>
              <a:rPr lang="mr-IN" b="0" u="none" baseline="0" dirty="0">
                <a:effectLst/>
              </a:rPr>
              <a:t>–</a:t>
            </a:r>
            <a:r>
              <a:rPr lang="en-US" b="0" u="none" baseline="0" dirty="0">
                <a:effectLst/>
              </a:rPr>
              <a:t> ~430/100,000 = 420/100,000]. Using the right-hand y-axis, we see relative differences between blacks and whites. In 1960, blacks had ~4.3 times the rate of maternal death as compared to blacks [rate ratio = (~105/100,000)/(~25/100,000) = 4.2].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a:effectLst/>
              </a:rPr>
              <a:t>Using just the information from the left-hand y-axis, please describe the trends across the racial groups from 1935-2007. Based on this information alone, would you say that maternal mortality rate have improved over time for whites and blacks in the U.S. Why or why not?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a:effectLst/>
              </a:rPr>
              <a:t>Using just the information from the right-hand y-axis, please describe the trends across the racial groups from 1935-2007. Based on this information alone, would you say that maternal mortality rate have improved over time for whites and blacks in the U.S. Why or why not?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a:effectLst/>
              </a:rPr>
              <a:t>Using all of the information in the graph, please describe the trends across the racial groups from 1935-2007. Based on this information alone, would you say that maternal mortality rate have improved over time for whites and blacks in the U.S. Why or why not?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0" u="none" dirty="0">
              <a:effectLst/>
            </a:endParaRPr>
          </a:p>
        </p:txBody>
      </p:sp>
      <p:sp>
        <p:nvSpPr>
          <p:cNvPr id="4" name="Slide Number Placeholder 3"/>
          <p:cNvSpPr>
            <a:spLocks noGrp="1"/>
          </p:cNvSpPr>
          <p:nvPr>
            <p:ph type="sldNum" sz="quarter" idx="10"/>
          </p:nvPr>
        </p:nvSpPr>
        <p:spPr/>
        <p:txBody>
          <a:bodyPr/>
          <a:lstStyle/>
          <a:p>
            <a:fld id="{A68A42FA-B81E-274E-B59E-789535AC95E4}" type="slidenum">
              <a:rPr lang="en-US" smtClean="0"/>
              <a:t>13</a:t>
            </a:fld>
            <a:endParaRPr lang="en-US"/>
          </a:p>
        </p:txBody>
      </p:sp>
    </p:spTree>
    <p:extLst>
      <p:ext uri="{BB962C8B-B14F-4D97-AF65-F5344CB8AC3E}">
        <p14:creationId xmlns:p14="http://schemas.microsoft.com/office/powerpoint/2010/main" val="817812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proposed</a:t>
            </a:r>
            <a:r>
              <a:rPr lang="en-US" baseline="0" dirty="0"/>
              <a:t> mechanisms of the social determinants of health inequities come from the 2007 WHO Commission on Social Determinants of Health paper “</a:t>
            </a:r>
            <a:r>
              <a:rPr lang="en-US" sz="1200" b="0" i="0" u="none" strike="noStrike" kern="1200" baseline="0" dirty="0">
                <a:solidFill>
                  <a:schemeClr val="tx1"/>
                </a:solidFill>
                <a:latin typeface="+mn-lt"/>
                <a:ea typeface="+mn-ea"/>
                <a:cs typeface="+mn-cs"/>
              </a:rPr>
              <a:t>A Conceptual Framework for Action on the Social Determinants of Health: Discussion paper for the Commission on Social Determinants of Health.”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CA381-2A39-6E40-8D1F-A29F7321DC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2391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Additional considerations: </a:t>
            </a:r>
          </a:p>
          <a:p>
            <a:pPr marL="171450" indent="-171450">
              <a:buFont typeface="Arial"/>
              <a:buChar char="•"/>
            </a:pPr>
            <a:r>
              <a:rPr lang="en-US" dirty="0"/>
              <a:t>Does</a:t>
            </a:r>
            <a:r>
              <a:rPr lang="en-US" baseline="0" dirty="0"/>
              <a:t> poor health </a:t>
            </a:r>
            <a:r>
              <a:rPr lang="en-US" u="sng" baseline="0" dirty="0"/>
              <a:t>directly</a:t>
            </a:r>
            <a:r>
              <a:rPr lang="en-US" baseline="0" dirty="0"/>
              <a:t> determine socioeconomic status or does poor health </a:t>
            </a:r>
            <a:r>
              <a:rPr lang="en-US" u="sng" baseline="0" dirty="0"/>
              <a:t>indirectly</a:t>
            </a:r>
            <a:r>
              <a:rPr lang="en-US" u="none" baseline="0" dirty="0"/>
              <a:t> influence socioeconomic status through determinants of health? </a:t>
            </a:r>
          </a:p>
          <a:p>
            <a:pPr marL="171450" indent="-171450">
              <a:buFont typeface="Arial"/>
              <a:buChar char="•"/>
            </a:pPr>
            <a:r>
              <a:rPr lang="en-US" u="none" baseline="0" dirty="0"/>
              <a:t>Does the impact of health on socioeconomic status vary across the life span? Is it more important when individuals are entering the labor force or finishing their education? </a:t>
            </a:r>
          </a:p>
          <a:p>
            <a:pPr marL="171450" indent="-171450">
              <a:buFont typeface="Arial"/>
              <a:buChar char="•"/>
            </a:pPr>
            <a:r>
              <a:rPr lang="en-US" dirty="0"/>
              <a:t>When</a:t>
            </a:r>
            <a:r>
              <a:rPr lang="en-US" baseline="0" dirty="0"/>
              <a:t> considering the impact of health on social mobility, does this refer to inter-generational mobility, intra-generation mobility, or both? </a:t>
            </a:r>
          </a:p>
          <a:p>
            <a:pPr marL="171450" indent="-171450">
              <a:buFont typeface="Arial"/>
              <a:buChar char="•"/>
            </a:pPr>
            <a:endParaRPr lang="en-US" dirty="0"/>
          </a:p>
          <a:p>
            <a:r>
              <a:rPr lang="en-US" dirty="0"/>
              <a:t>Conclusion: There is evidence</a:t>
            </a:r>
            <a:r>
              <a:rPr lang="en-US" baseline="0" dirty="0"/>
              <a:t> to suggest that health can impact socioeconomic attainment as well as social mobility. For example, consider an individual who is unable to work due to a health condition and/or accrues massive debt due to out-of-pocket medical expenses. However, the debate is whether there is sufficient evidence to suggest that social selection is the predominant explanation for health inequities. </a:t>
            </a:r>
            <a:endParaRPr lang="en-US" dirty="0"/>
          </a:p>
        </p:txBody>
      </p:sp>
      <p:sp>
        <p:nvSpPr>
          <p:cNvPr id="4" name="Slide Number Placeholder 3"/>
          <p:cNvSpPr>
            <a:spLocks noGrp="1"/>
          </p:cNvSpPr>
          <p:nvPr>
            <p:ph type="sldNum" sz="quarter" idx="10"/>
          </p:nvPr>
        </p:nvSpPr>
        <p:spPr/>
        <p:txBody>
          <a:bodyPr/>
          <a:lstStyle/>
          <a:p>
            <a:fld id="{A68A42FA-B81E-274E-B59E-789535AC95E4}" type="slidenum">
              <a:rPr lang="en-US" smtClean="0"/>
              <a:t>15</a:t>
            </a:fld>
            <a:endParaRPr lang="en-US"/>
          </a:p>
        </p:txBody>
      </p:sp>
    </p:spTree>
    <p:extLst>
      <p:ext uri="{BB962C8B-B14F-4D97-AF65-F5344CB8AC3E}">
        <p14:creationId xmlns:p14="http://schemas.microsoft.com/office/powerpoint/2010/main" val="3286939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What is</a:t>
            </a:r>
            <a:r>
              <a:rPr lang="en-US" b="1" baseline="0" dirty="0"/>
              <a:t> meant by the phrase “</a:t>
            </a:r>
            <a:r>
              <a:rPr lang="en-US" b="1" dirty="0"/>
              <a:t>unequal distribution of intermediary variables across socioeconomic classes?” </a:t>
            </a:r>
          </a:p>
          <a:p>
            <a:r>
              <a:rPr lang="en-US" dirty="0"/>
              <a:t>For instance, exposure</a:t>
            </a:r>
            <a:r>
              <a:rPr lang="en-US" baseline="0" dirty="0"/>
              <a:t> to air pollution is a risk factor for asthma. Individuals with lower socioeconomic status may have greater exposure to air pollution than their higher socioeconomic status counterparts due to where they live and work (e.g. poor neighborhoods may be closer to highways and contain more factories). Thus, low socioeconomic status increases the risk of asthma through increased exposure to air pollution. </a:t>
            </a:r>
            <a:endParaRPr lang="en-US" dirty="0"/>
          </a:p>
        </p:txBody>
      </p:sp>
      <p:sp>
        <p:nvSpPr>
          <p:cNvPr id="4" name="Slide Number Placeholder 3"/>
          <p:cNvSpPr>
            <a:spLocks noGrp="1"/>
          </p:cNvSpPr>
          <p:nvPr>
            <p:ph type="sldNum" sz="quarter" idx="10"/>
          </p:nvPr>
        </p:nvSpPr>
        <p:spPr/>
        <p:txBody>
          <a:bodyPr/>
          <a:lstStyle/>
          <a:p>
            <a:fld id="{A68A42FA-B81E-274E-B59E-789535AC95E4}" type="slidenum">
              <a:rPr lang="en-US" smtClean="0"/>
              <a:t>16</a:t>
            </a:fld>
            <a:endParaRPr lang="en-US"/>
          </a:p>
        </p:txBody>
      </p:sp>
    </p:spTree>
    <p:extLst>
      <p:ext uri="{BB962C8B-B14F-4D97-AF65-F5344CB8AC3E}">
        <p14:creationId xmlns:p14="http://schemas.microsoft.com/office/powerpoint/2010/main" val="2192162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u="sng" dirty="0"/>
              <a:t>Health inequities are explained by socially patterned exposures across the life course for different socioeconomic classes.</a:t>
            </a:r>
          </a:p>
          <a:p>
            <a:r>
              <a:rPr lang="en-US" dirty="0"/>
              <a:t>For</a:t>
            </a:r>
            <a:r>
              <a:rPr lang="en-US" baseline="0" dirty="0"/>
              <a:t> example, individuals with low socioeconomic status may be more likely to be exposed to risk factors for negative health outcomes in early life and/or later life compared to higher socioeconomic status individuals. </a:t>
            </a:r>
            <a:endParaRPr lang="en-US" dirty="0"/>
          </a:p>
        </p:txBody>
      </p:sp>
      <p:sp>
        <p:nvSpPr>
          <p:cNvPr id="4" name="Slide Number Placeholder 3"/>
          <p:cNvSpPr>
            <a:spLocks noGrp="1"/>
          </p:cNvSpPr>
          <p:nvPr>
            <p:ph type="sldNum" sz="quarter" idx="10"/>
          </p:nvPr>
        </p:nvSpPr>
        <p:spPr/>
        <p:txBody>
          <a:bodyPr/>
          <a:lstStyle/>
          <a:p>
            <a:fld id="{A68A42FA-B81E-274E-B59E-789535AC95E4}" type="slidenum">
              <a:rPr lang="en-US" smtClean="0"/>
              <a:t>17</a:t>
            </a:fld>
            <a:endParaRPr lang="en-US"/>
          </a:p>
        </p:txBody>
      </p:sp>
    </p:spTree>
    <p:extLst>
      <p:ext uri="{BB962C8B-B14F-4D97-AF65-F5344CB8AC3E}">
        <p14:creationId xmlns:p14="http://schemas.microsoft.com/office/powerpoint/2010/main" val="22739393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following strategies are based on recommendations from the following sources: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Adler, N. E., </a:t>
            </a:r>
            <a:r>
              <a:rPr lang="en-US" dirty="0" err="1"/>
              <a:t>Glymour</a:t>
            </a:r>
            <a:r>
              <a:rPr lang="en-US" dirty="0"/>
              <a:t>, M. M., &amp; Fielding, J. (2016). Addressing social determinants of health and health inequalities. </a:t>
            </a:r>
            <a:r>
              <a:rPr lang="en-US" i="1" dirty="0"/>
              <a:t>Jama</a:t>
            </a:r>
            <a:r>
              <a:rPr lang="en-US" dirty="0"/>
              <a:t>, </a:t>
            </a:r>
            <a:r>
              <a:rPr lang="en-US" i="1" dirty="0"/>
              <a:t>316</a:t>
            </a:r>
            <a:r>
              <a:rPr lang="en-US" dirty="0"/>
              <a:t>(16), 1641-1642.</a:t>
            </a:r>
          </a:p>
          <a:p>
            <a:r>
              <a:rPr lang="en-US" dirty="0"/>
              <a:t>Marmot, M., Friel, S., Bell, R., </a:t>
            </a:r>
            <a:r>
              <a:rPr lang="en-US" dirty="0" err="1"/>
              <a:t>Houweling</a:t>
            </a:r>
            <a:r>
              <a:rPr lang="en-US" dirty="0"/>
              <a:t>, T. A., Taylor, S., &amp; Commission on Social Determinants of Health. (2008). Closing the gap in a generation: health equity through action on the social determinants of health. </a:t>
            </a:r>
            <a:r>
              <a:rPr lang="en-US" i="1" dirty="0"/>
              <a:t>The lancet</a:t>
            </a:r>
            <a:r>
              <a:rPr lang="en-US" dirty="0"/>
              <a:t>, </a:t>
            </a:r>
            <a:r>
              <a:rPr lang="en-US" i="1" dirty="0"/>
              <a:t>372</a:t>
            </a:r>
            <a:r>
              <a:rPr lang="en-US" dirty="0"/>
              <a:t>(9650), 1661-1669.</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CA381-2A39-6E40-8D1F-A29F7321DC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322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sng" dirty="0"/>
              <a:t>Improve daily</a:t>
            </a:r>
            <a:r>
              <a:rPr lang="en-US" b="1" u="sng" baseline="0" dirty="0"/>
              <a:t> living conditions</a:t>
            </a:r>
          </a:p>
          <a:p>
            <a:pPr marL="171450" indent="-171450">
              <a:buFont typeface="Wingdings" charset="2"/>
              <a:buChar char="Ø"/>
            </a:pPr>
            <a:r>
              <a:rPr lang="en-US" b="0" u="none" dirty="0"/>
              <a:t>Invest</a:t>
            </a:r>
            <a:r>
              <a:rPr lang="en-US" b="0" u="none" baseline="0" dirty="0"/>
              <a:t> in early childhood to increase survival; improve nutrition; promote social-emotional, language, and cognitive development</a:t>
            </a:r>
          </a:p>
          <a:p>
            <a:pPr marL="171450" indent="-171450">
              <a:buFont typeface="Wingdings" charset="2"/>
              <a:buChar char="Ø"/>
            </a:pPr>
            <a:r>
              <a:rPr lang="en-US" b="0" u="none" baseline="0" dirty="0"/>
              <a:t>Offer high-quality, universal, preschool, primary, and secondary education for all children regardless of ability to pay</a:t>
            </a:r>
          </a:p>
          <a:p>
            <a:pPr marL="171450" indent="-171450">
              <a:buFont typeface="Wingdings" charset="2"/>
              <a:buChar char="Ø"/>
            </a:pPr>
            <a:r>
              <a:rPr lang="en-US" b="0" u="none" baseline="0" dirty="0"/>
              <a:t>Engage in urban planning and build environment solutions to ensure access to clean water and air, sufficient housing, electricity, and sanitation particularly as populations migrate to urban centers </a:t>
            </a:r>
          </a:p>
          <a:p>
            <a:pPr marL="171450" indent="-171450">
              <a:buFont typeface="Wingdings" charset="2"/>
              <a:buChar char="Ø"/>
            </a:pPr>
            <a:r>
              <a:rPr lang="en-US" b="0" u="none" baseline="0" dirty="0"/>
              <a:t>Safe working conditions and employment that provides a livable wage</a:t>
            </a:r>
          </a:p>
          <a:p>
            <a:pPr marL="171450" indent="-171450">
              <a:buFont typeface="Wingdings" charset="2"/>
              <a:buChar char="Ø"/>
            </a:pPr>
            <a:r>
              <a:rPr lang="en-US" b="0" u="none" baseline="0" dirty="0"/>
              <a:t>Universal social protection systems </a:t>
            </a:r>
          </a:p>
          <a:p>
            <a:pPr marL="171450" indent="-171450">
              <a:buFont typeface="Wingdings" charset="2"/>
              <a:buChar char="Ø"/>
            </a:pPr>
            <a:r>
              <a:rPr lang="en-US" b="0" u="none" baseline="0" dirty="0"/>
              <a:t>Universal health care </a:t>
            </a:r>
            <a:endParaRPr lang="en-US" b="0" u="none" dirty="0"/>
          </a:p>
          <a:p>
            <a:pPr marL="0" indent="0">
              <a:buFont typeface="+mj-lt"/>
              <a:buNone/>
            </a:pPr>
            <a:endParaRPr lang="en-US" b="1" u="sng" dirty="0"/>
          </a:p>
          <a:p>
            <a:pPr marL="0" indent="0">
              <a:buFont typeface="+mj-lt"/>
              <a:buNone/>
            </a:pPr>
            <a:r>
              <a:rPr lang="en-US" b="1" u="sng" dirty="0"/>
              <a:t>Tackle the inequitable distribution of power, money, and resources </a:t>
            </a:r>
          </a:p>
          <a:p>
            <a:pPr marL="171450" indent="-171450">
              <a:buFont typeface="Wingdings" charset="2"/>
              <a:buChar char="Ø"/>
            </a:pPr>
            <a:r>
              <a:rPr lang="en-US" b="0" u="none" dirty="0"/>
              <a:t>Coherence</a:t>
            </a:r>
            <a:r>
              <a:rPr lang="en-US" b="0" u="none" baseline="0" dirty="0"/>
              <a:t> across policies not just in the realm of health (e.g. in the area of transportation, aim for safe transportation; e.g. use of seatbelts in cars) that minimizes exposure to pollution (e.g. emissions) and is accessible for the entire population (e.g. ensuring public transportation does not stop before reaching lower-income neighborhoods)</a:t>
            </a:r>
          </a:p>
          <a:p>
            <a:pPr marL="171450" indent="-171450">
              <a:buFont typeface="Wingdings" charset="2"/>
              <a:buChar char="Ø"/>
            </a:pPr>
            <a:r>
              <a:rPr lang="en-US" b="0" u="none" baseline="0" dirty="0"/>
              <a:t>Fair taxation and financing as well as increasing aid to develop public infrastructure for economic growth </a:t>
            </a:r>
          </a:p>
          <a:p>
            <a:pPr marL="171450" indent="-171450">
              <a:buFont typeface="Wingdings" charset="2"/>
              <a:buChar char="Ø"/>
            </a:pPr>
            <a:r>
              <a:rPr lang="en-US" b="0" u="none" dirty="0"/>
              <a:t>Market responsibility </a:t>
            </a:r>
            <a:r>
              <a:rPr lang="mr-IN" b="0" u="none" dirty="0"/>
              <a:t>–</a:t>
            </a:r>
            <a:r>
              <a:rPr lang="en-US" b="0" u="none" dirty="0"/>
              <a:t> public leadership to ensure that resources are protected and the</a:t>
            </a:r>
            <a:r>
              <a:rPr lang="en-US" b="0" u="none" baseline="0" dirty="0"/>
              <a:t> environmental conditions (e.g. air quality, product availability, etc.) are regulated to ensure that markets do not lead to negative impacts on health</a:t>
            </a:r>
          </a:p>
          <a:p>
            <a:pPr marL="171450" indent="-171450">
              <a:buFont typeface="Wingdings" charset="2"/>
              <a:buChar char="Ø"/>
            </a:pPr>
            <a:r>
              <a:rPr lang="en-US" b="0" u="none" baseline="0" dirty="0"/>
              <a:t>Gender equity </a:t>
            </a:r>
            <a:r>
              <a:rPr lang="mr-IN" b="0" u="none" baseline="0" dirty="0"/>
              <a:t>–</a:t>
            </a:r>
            <a:r>
              <a:rPr lang="en-US" b="0" u="none" baseline="0" dirty="0"/>
              <a:t> (e.g. making gender discrimination illegal, programs to support women’s economic participation, increasing sexual and reproductive services, creating commissions for gender equity)</a:t>
            </a:r>
          </a:p>
          <a:p>
            <a:pPr marL="171450" indent="-171450">
              <a:buFont typeface="Wingdings" charset="2"/>
              <a:buChar char="Ø"/>
            </a:pPr>
            <a:r>
              <a:rPr lang="en-US" b="0" u="none" baseline="0" dirty="0"/>
              <a:t>Political empowerment </a:t>
            </a:r>
            <a:r>
              <a:rPr lang="mr-IN" b="0" u="none" baseline="0" dirty="0"/>
              <a:t>–</a:t>
            </a:r>
            <a:r>
              <a:rPr lang="en-US" b="0" u="none" baseline="0" dirty="0"/>
              <a:t> ensuring inclusion and participation in decision-making at all levels</a:t>
            </a:r>
          </a:p>
          <a:p>
            <a:pPr marL="171450" indent="-171450">
              <a:buFont typeface="Wingdings" charset="2"/>
              <a:buChar char="Ø"/>
            </a:pPr>
            <a:r>
              <a:rPr lang="en-US" b="0" u="none" baseline="0" dirty="0"/>
              <a:t>Good global governance </a:t>
            </a:r>
            <a:r>
              <a:rPr lang="mr-IN" b="0" u="none" baseline="0" dirty="0"/>
              <a:t>–</a:t>
            </a:r>
            <a:r>
              <a:rPr lang="en-US" b="0" u="none" baseline="0" dirty="0"/>
              <a:t> making health equity a global development goal </a:t>
            </a:r>
            <a:endParaRPr lang="en-US" b="0" u="none" dirty="0"/>
          </a:p>
          <a:p>
            <a:pPr marL="0" indent="0">
              <a:buFont typeface="+mj-lt"/>
              <a:buNone/>
            </a:pPr>
            <a:endParaRPr lang="en-US" b="1" u="sng" dirty="0"/>
          </a:p>
          <a:p>
            <a:pPr marL="0" indent="0">
              <a:buFont typeface="+mj-lt"/>
              <a:buNone/>
            </a:pPr>
            <a:r>
              <a:rPr lang="en-US" b="1" u="sng" dirty="0"/>
              <a:t>Measure and understand the problem and assess the results of action </a:t>
            </a:r>
          </a:p>
          <a:p>
            <a:pPr marL="171450" indent="-171450">
              <a:buFont typeface="Wingdings" charset="2"/>
              <a:buChar char="Ø"/>
            </a:pPr>
            <a:r>
              <a:rPr lang="en-US" b="0" u="none" dirty="0"/>
              <a:t>Gather</a:t>
            </a:r>
            <a:r>
              <a:rPr lang="en-US" b="0" u="none" baseline="0" dirty="0"/>
              <a:t> data on health inequities and conduct research to identify causes as well as effective solutions</a:t>
            </a:r>
          </a:p>
          <a:p>
            <a:pPr marL="171450" indent="-171450">
              <a:buFont typeface="Wingdings" charset="2"/>
              <a:buChar char="Ø"/>
            </a:pPr>
            <a:r>
              <a:rPr lang="en-US" b="0" u="none" baseline="0" dirty="0"/>
              <a:t>Train workforce to understand and address social determinants of health </a:t>
            </a:r>
          </a:p>
          <a:p>
            <a:pPr marL="171450" indent="-171450">
              <a:buFont typeface="Wingdings" charset="2"/>
              <a:buChar char="Ø"/>
            </a:pPr>
            <a:r>
              <a:rPr lang="en-US" b="0" u="none" baseline="0" dirty="0"/>
              <a:t>Routine monitoring of social determinants of health to inform policy agendas</a:t>
            </a:r>
          </a:p>
          <a:p>
            <a:pPr marL="171450" marR="0"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b="0" u="none" baseline="0" dirty="0"/>
              <a:t>Engagement of politicians to understand and address social determinants of health </a:t>
            </a:r>
          </a:p>
        </p:txBody>
      </p:sp>
      <p:sp>
        <p:nvSpPr>
          <p:cNvPr id="4" name="Slide Number Placeholder 3"/>
          <p:cNvSpPr>
            <a:spLocks noGrp="1"/>
          </p:cNvSpPr>
          <p:nvPr>
            <p:ph type="sldNum" sz="quarter" idx="10"/>
          </p:nvPr>
        </p:nvSpPr>
        <p:spPr/>
        <p:txBody>
          <a:bodyPr/>
          <a:lstStyle/>
          <a:p>
            <a:fld id="{A68A42FA-B81E-274E-B59E-789535AC95E4}" type="slidenum">
              <a:rPr lang="en-US" smtClean="0"/>
              <a:t>19</a:t>
            </a:fld>
            <a:endParaRPr lang="en-US"/>
          </a:p>
        </p:txBody>
      </p:sp>
    </p:spTree>
    <p:extLst>
      <p:ext uri="{BB962C8B-B14F-4D97-AF65-F5344CB8AC3E}">
        <p14:creationId xmlns:p14="http://schemas.microsoft.com/office/powerpoint/2010/main" val="3424540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Theories of disease</a:t>
            </a:r>
            <a:r>
              <a:rPr lang="en-US" baseline="0" dirty="0"/>
              <a:t> distribution range widely in their focus. Some theories focus on determinants, factors, or processes that are most proximal to the individual while others focus on determinants, factors, or processes that occur at the societal level. </a:t>
            </a:r>
          </a:p>
          <a:p>
            <a:endParaRPr lang="en-US" baseline="0" dirty="0"/>
          </a:p>
          <a:p>
            <a:r>
              <a:rPr lang="en-US" baseline="0" dirty="0"/>
              <a:t>Examples of theories focusing on individual determinants are the Biomedical Approach and the Lifestyle Approach. To explain disease and health, the Biomedical Approach focuses solely on biological or physiological elements influencing disease. For example, individuals that have tuberculosis in a population have the disease because they were exposed to the </a:t>
            </a:r>
            <a:r>
              <a:rPr lang="en-US" dirty="0"/>
              <a:t>bacterium Mycobacterium tuberculosis and became infected. The Lifestyle Approach focuses on the health behaviors of the individual. For example, an individual is obese</a:t>
            </a:r>
            <a:r>
              <a:rPr lang="en-US" baseline="0" dirty="0"/>
              <a:t> because s/he consumes more calories than s/he uses. </a:t>
            </a:r>
          </a:p>
          <a:p>
            <a:endParaRPr lang="en-US" baseline="0" dirty="0"/>
          </a:p>
          <a:p>
            <a:r>
              <a:rPr lang="en-US" baseline="0" dirty="0"/>
              <a:t>At the other end of the continuum, there are theories such as the Social Production of Disease and the Political Economy of Health that focus on societal determinants of disease and health. These theories suggest that patterns of disease and health are shaped or produced by the socioeconomic and political environments within which populations live. In this case, the distribution of tuberculosis in the population is determined by policies related to screening and treatment of tuberculosis, funding allocated to educate and treat the population, resources allocated to prevent the spread of the disease including food provisions since malnutrition is a risk factor for tuberculosis, and attention to the built environment which contributes to the spread of the disease. </a:t>
            </a:r>
          </a:p>
          <a:p>
            <a:endParaRPr lang="en-US" baseline="0" dirty="0"/>
          </a:p>
          <a:p>
            <a:r>
              <a:rPr lang="en-US" baseline="0" dirty="0"/>
              <a:t>In the middle of this continuum, there are social determinants of health. In the case of tuberculosis, this might include risk factors such as housing crowding, food insecurity, low socioeconomic status, and lack of access to health care. These factors are the “</a:t>
            </a:r>
            <a:r>
              <a:rPr lang="en-US" i="1" baseline="0" dirty="0"/>
              <a:t>causes of the causes” </a:t>
            </a:r>
            <a:r>
              <a:rPr lang="en-US" i="0" baseline="0" dirty="0"/>
              <a:t>(Krieger, 2011, pg. 185); that is, they explain the individual determinants which explain the distribution of tuberculosis. For example, individuals with low income and food insecurity consume less calories and less nutritious food which increases their risk of tuberculosis infection when exposed to the bacterium. This is different from the </a:t>
            </a:r>
            <a:r>
              <a:rPr lang="en-US" i="1" baseline="0" dirty="0"/>
              <a:t>societal determinants </a:t>
            </a:r>
            <a:r>
              <a:rPr lang="en-US" i="0" baseline="0" dirty="0"/>
              <a:t>which explain the </a:t>
            </a:r>
            <a:r>
              <a:rPr lang="en-US" i="1" baseline="0" dirty="0"/>
              <a:t>“causes of the causes of the causes” </a:t>
            </a:r>
            <a:r>
              <a:rPr lang="en-US" i="0" baseline="0" dirty="0"/>
              <a:t>(Krieger, 2011, pg. 185). Societal determinants explain the social determinants which explain the individual determinants. </a:t>
            </a:r>
          </a:p>
          <a:p>
            <a:endParaRPr lang="en-US" i="0" baseline="0" dirty="0"/>
          </a:p>
          <a:p>
            <a:r>
              <a:rPr lang="en-US" i="0" baseline="0" dirty="0"/>
              <a:t>Social determinants are well situated in the middle of this figure; however, biological factors across the life course are sometimes included in social determinants of health. Additionally, social determinants sometimes enters the realm of societal determinants. Yet, a critique of the social determinants of health concept is that it minimally considers the underlying socioeconomic and political context which shape the distribution of social determinants and subsequently health (Krieger, 2011). </a:t>
            </a:r>
          </a:p>
          <a:p>
            <a:endParaRPr lang="en-US" i="0" baseline="0" dirty="0"/>
          </a:p>
          <a:p>
            <a:r>
              <a:rPr lang="en-US" i="0" baseline="0" dirty="0"/>
              <a:t>Of course, as we saw from the WHO Commission on Social Determinants of Health framework presented earlier, the terminology is sometimes used interchangeably. Consequently, a common theme of this presentation will be to emphasis the need to be explicit and clear when using jargon. </a:t>
            </a:r>
            <a:endParaRPr lang="en-US" dirty="0"/>
          </a:p>
        </p:txBody>
      </p:sp>
      <p:sp>
        <p:nvSpPr>
          <p:cNvPr id="4" name="Slide Number Placeholder 3"/>
          <p:cNvSpPr>
            <a:spLocks noGrp="1"/>
          </p:cNvSpPr>
          <p:nvPr>
            <p:ph type="sldNum" sz="quarter" idx="10"/>
          </p:nvPr>
        </p:nvSpPr>
        <p:spPr/>
        <p:txBody>
          <a:bodyPr/>
          <a:lstStyle/>
          <a:p>
            <a:fld id="{A68A42FA-B81E-274E-B59E-789535AC95E4}" type="slidenum">
              <a:rPr lang="en-US" smtClean="0"/>
              <a:t>20</a:t>
            </a:fld>
            <a:endParaRPr lang="en-US"/>
          </a:p>
        </p:txBody>
      </p:sp>
    </p:spTree>
    <p:extLst>
      <p:ext uri="{BB962C8B-B14F-4D97-AF65-F5344CB8AC3E}">
        <p14:creationId xmlns:p14="http://schemas.microsoft.com/office/powerpoint/2010/main" val="1663471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Earned Income Tax Credit</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a:t>Provides</a:t>
            </a:r>
            <a:r>
              <a:rPr lang="en-US" baseline="0" dirty="0"/>
              <a:t> i</a:t>
            </a:r>
            <a:r>
              <a:rPr lang="en-US" dirty="0"/>
              <a:t>ncome benefits</a:t>
            </a:r>
            <a:r>
              <a:rPr lang="en-US" baseline="0" dirty="0"/>
              <a:t> via tax returns</a:t>
            </a:r>
            <a:r>
              <a:rPr lang="en-US" dirty="0"/>
              <a:t> to ~30 million low-moderate income working families</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1" dirty="0"/>
              <a:t>Health benefits: </a:t>
            </a:r>
            <a:r>
              <a:rPr lang="en-US" dirty="0"/>
              <a:t>improved birth outcomes, adult physical health, adult mental health</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1" dirty="0"/>
              <a:t>Improve enrollment: </a:t>
            </a:r>
            <a:r>
              <a:rPr lang="en-US" dirty="0"/>
              <a:t>~20% of workers are eligible but not enrolled, increasing enrollment could improve health</a:t>
            </a: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1" dirty="0"/>
              <a:t>Increase benefits: </a:t>
            </a:r>
            <a:r>
              <a:rPr lang="en-US" dirty="0"/>
              <a:t>Increasing benefits for childless workers and non-custodial parents increases employment and child support payments</a:t>
            </a:r>
          </a:p>
          <a:p>
            <a:endParaRPr lang="en-US" b="1" dirty="0"/>
          </a:p>
          <a:p>
            <a:r>
              <a:rPr lang="en-US" b="1" dirty="0"/>
              <a:t>Supplemental</a:t>
            </a:r>
            <a:r>
              <a:rPr lang="en-US" b="1" baseline="0" dirty="0"/>
              <a:t> Nutrition Assistance Program (SNAP) </a:t>
            </a:r>
          </a:p>
          <a:p>
            <a:pPr marL="171450" indent="-171450">
              <a:buFont typeface="Arial"/>
              <a:buChar char="•"/>
            </a:pPr>
            <a:r>
              <a:rPr lang="en-US" b="0" baseline="0" dirty="0"/>
              <a:t>Provides ~45 million households with assistance to purchase healthy foods such as breads, fruits and vegetables, cereals, meats, fish and poultry, and dairy products as well as seeds and plants to grow food for the family</a:t>
            </a:r>
          </a:p>
          <a:p>
            <a:pPr marL="171450" indent="-171450">
              <a:buFont typeface="Arial"/>
              <a:buChar char="•"/>
            </a:pPr>
            <a:r>
              <a:rPr lang="en-US" b="1" baseline="0" dirty="0"/>
              <a:t>Health benefits: </a:t>
            </a:r>
            <a:r>
              <a:rPr lang="en-US" b="0" baseline="0" dirty="0"/>
              <a:t>improved dietary intake for enrolled children</a:t>
            </a:r>
            <a:endParaRPr lang="en-US" b="1" baseline="0" dirty="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b="1" baseline="0" dirty="0"/>
              <a:t>Improve enrollment: </a:t>
            </a:r>
            <a:r>
              <a:rPr lang="en-US" dirty="0"/>
              <a:t>~17% of eligible households but not enrolled, increasing enrollment could improve health</a:t>
            </a:r>
            <a:endParaRPr lang="en-US" b="1" baseline="0" dirty="0"/>
          </a:p>
          <a:p>
            <a:pPr marL="171450" indent="-171450">
              <a:buFont typeface="Arial"/>
              <a:buChar char="•"/>
            </a:pPr>
            <a:r>
              <a:rPr lang="en-US" b="1" baseline="0" dirty="0"/>
              <a:t>Expand benefits: </a:t>
            </a:r>
            <a:r>
              <a:rPr lang="en-US" b="0" baseline="0" dirty="0"/>
              <a:t>eligibility varies by state and may factor in household size, citizenship/legal status, household income, and household expenses; when Massachusetts temporarily expanded SNAP benefits, there was a reduction in inpatient Medicaid expenditures which suggests that expanding benefits can improve health</a:t>
            </a:r>
            <a:endParaRPr lang="en-US" b="1" baseline="0" dirty="0"/>
          </a:p>
          <a:p>
            <a:pPr marL="171450" indent="-171450">
              <a:buFont typeface="Arial"/>
              <a:buChar char="•"/>
            </a:pPr>
            <a:endParaRPr lang="en-US" b="1" baseline="0" dirty="0"/>
          </a:p>
          <a:p>
            <a:pPr marL="0" indent="0">
              <a:buFont typeface="Arial"/>
              <a:buNone/>
            </a:pPr>
            <a:r>
              <a:rPr lang="en-US" b="1" baseline="0" dirty="0"/>
              <a:t>Women, Infants, and Children </a:t>
            </a:r>
          </a:p>
          <a:p>
            <a:pPr marL="171450" indent="-171450">
              <a:buFont typeface="Arial"/>
              <a:buChar char="•"/>
            </a:pPr>
            <a:r>
              <a:rPr lang="en-US" b="0" baseline="0" dirty="0"/>
              <a:t>Targets pregnant and postpartum mothers of children aged 0-5 years; provides food vouchers, breastfeeding counseling, nutritional education, and resource referral; in 2017 served 7.3 million women and children (Source: USDA. Women, Infants, and Children. Available at: https://</a:t>
            </a:r>
            <a:r>
              <a:rPr lang="en-US" b="0" baseline="0" dirty="0" err="1"/>
              <a:t>www.fns.usda.gov</a:t>
            </a:r>
            <a:r>
              <a:rPr lang="en-US" b="0" baseline="0" dirty="0"/>
              <a:t>/</a:t>
            </a:r>
            <a:r>
              <a:rPr lang="en-US" b="0" baseline="0" dirty="0" err="1"/>
              <a:t>wic</a:t>
            </a:r>
            <a:r>
              <a:rPr lang="en-US" b="0" baseline="0" dirty="0"/>
              <a:t>/frequently-asked-questions-about-wic#3) </a:t>
            </a:r>
          </a:p>
          <a:p>
            <a:pPr marL="171450" indent="-171450">
              <a:buFont typeface="Arial"/>
              <a:buChar char="•"/>
            </a:pPr>
            <a:r>
              <a:rPr lang="en-US" b="1" baseline="0" dirty="0"/>
              <a:t>Health benefits: </a:t>
            </a:r>
            <a:r>
              <a:rPr lang="en-US" b="0" baseline="0" dirty="0"/>
              <a:t>better birth outcomes, higher child immunization rates</a:t>
            </a:r>
            <a:endParaRPr lang="en-US" b="1" baseline="0" dirty="0"/>
          </a:p>
          <a:p>
            <a:pPr marL="171450" indent="-171450">
              <a:buFont typeface="Arial"/>
              <a:buChar char="•"/>
            </a:pPr>
            <a:r>
              <a:rPr lang="en-US" b="1" baseline="0" dirty="0"/>
              <a:t>Improve enrollment: </a:t>
            </a:r>
            <a:r>
              <a:rPr lang="en-US" b="0" baseline="0" dirty="0"/>
              <a:t>in 2015, ~52.7% of eligible women and children nationwide were not enrolled in WIC; the participation rate varies by state </a:t>
            </a:r>
            <a:r>
              <a:rPr lang="mr-IN" b="0" baseline="0" dirty="0"/>
              <a:t>–</a:t>
            </a:r>
            <a:r>
              <a:rPr lang="en-US" b="0" baseline="0" dirty="0"/>
              <a:t> CA had the highest enrollment at 65% while Utah had the lowest enrollment at 37.1% (Source: USDA. Food and Nutrition Services. </a:t>
            </a:r>
            <a:r>
              <a:rPr lang="en-US" b="0" dirty="0"/>
              <a:t>WIC 2015 Eligibility and Coverage Rates. Available at: https://</a:t>
            </a:r>
            <a:r>
              <a:rPr lang="en-US" b="0" dirty="0" err="1"/>
              <a:t>www.fns.usda.gov</a:t>
            </a:r>
            <a:r>
              <a:rPr lang="en-US" b="0" dirty="0"/>
              <a:t>/</a:t>
            </a:r>
            <a:r>
              <a:rPr lang="en-US" b="0" dirty="0" err="1"/>
              <a:t>wic</a:t>
            </a:r>
            <a:r>
              <a:rPr lang="en-US" b="0" dirty="0"/>
              <a:t>/wic-2015-eligibility-and-coverage-rates#Chart2)</a:t>
            </a:r>
          </a:p>
          <a:p>
            <a:endParaRPr lang="en-US" b="1" baseline="0" dirty="0"/>
          </a:p>
          <a:p>
            <a:pPr marL="0" indent="0">
              <a:buFont typeface="Arial"/>
              <a:buNone/>
            </a:pPr>
            <a:endParaRPr lang="en-US" b="1" baseline="0" dirty="0"/>
          </a:p>
        </p:txBody>
      </p:sp>
      <p:sp>
        <p:nvSpPr>
          <p:cNvPr id="4" name="Slide Number Placeholder 3"/>
          <p:cNvSpPr>
            <a:spLocks noGrp="1"/>
          </p:cNvSpPr>
          <p:nvPr>
            <p:ph type="sldNum" sz="quarter" idx="10"/>
          </p:nvPr>
        </p:nvSpPr>
        <p:spPr/>
        <p:txBody>
          <a:bodyPr/>
          <a:lstStyle/>
          <a:p>
            <a:fld id="{A68A42FA-B81E-274E-B59E-789535AC95E4}" type="slidenum">
              <a:rPr lang="en-US" smtClean="0"/>
              <a:t>21</a:t>
            </a:fld>
            <a:endParaRPr lang="en-US"/>
          </a:p>
        </p:txBody>
      </p:sp>
    </p:spTree>
    <p:extLst>
      <p:ext uri="{BB962C8B-B14F-4D97-AF65-F5344CB8AC3E}">
        <p14:creationId xmlns:p14="http://schemas.microsoft.com/office/powerpoint/2010/main" val="3330502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hangingPunct="1"/>
            <a:r>
              <a:rPr lang="en-US" altLang="en-US" sz="3200" dirty="0">
                <a:solidFill>
                  <a:schemeClr val="tx2"/>
                </a:solidFill>
              </a:rPr>
              <a:t>From: Social Determinants of Health: </a:t>
            </a:r>
          </a:p>
          <a:p>
            <a:pPr algn="ctr" eaLnBrk="1" hangingPunct="1"/>
            <a:r>
              <a:rPr lang="en-US" altLang="en-US" sz="3200" dirty="0">
                <a:solidFill>
                  <a:schemeClr val="tx2"/>
                </a:solidFill>
              </a:rPr>
              <a:t>The Basics</a:t>
            </a:r>
          </a:p>
          <a:p>
            <a:pPr algn="ctr" eaLnBrk="1" hangingPunct="1"/>
            <a:r>
              <a:rPr lang="en-US" altLang="en-US" sz="1200" dirty="0">
                <a:solidFill>
                  <a:schemeClr val="tx2"/>
                </a:solidFill>
              </a:rPr>
              <a:t>Gwendolyn A. Daniels, DNP, RN IPH Healthy Start Director, 2016 </a:t>
            </a:r>
          </a:p>
          <a:p>
            <a:pPr algn="ctr" eaLnBrk="1" hangingPunct="1"/>
            <a:endParaRPr lang="en-US" altLang="en-US" sz="1200" dirty="0">
              <a:solidFill>
                <a:schemeClr val="tx2"/>
              </a:solidFill>
            </a:endParaRPr>
          </a:p>
          <a:p>
            <a:pPr eaLnBrk="1" hangingPunct="1">
              <a:spcBef>
                <a:spcPct val="0"/>
              </a:spcBef>
            </a:pPr>
            <a:r>
              <a:rPr lang="en-US" altLang="en-US" sz="2000" dirty="0"/>
              <a:t>Additional Background materials</a:t>
            </a:r>
          </a:p>
          <a:p>
            <a:pPr eaLnBrk="1" hangingPunct="1">
              <a:spcBef>
                <a:spcPct val="0"/>
              </a:spcBef>
            </a:pPr>
            <a:endParaRPr lang="en-US" altLang="en-US" sz="2000" dirty="0"/>
          </a:p>
          <a:p>
            <a:pPr eaLnBrk="1" hangingPunct="1">
              <a:spcBef>
                <a:spcPct val="0"/>
              </a:spcBef>
            </a:pPr>
            <a:r>
              <a:rPr lang="en-US" altLang="en-US" sz="2000" dirty="0"/>
              <a:t>WHO Commission on SDOH</a:t>
            </a:r>
          </a:p>
          <a:p>
            <a:pPr eaLnBrk="1" hangingPunct="1">
              <a:spcBef>
                <a:spcPct val="0"/>
              </a:spcBef>
              <a:buFont typeface="Wingdings" panose="05000000000000000000" pitchFamily="2" charset="2"/>
              <a:buNone/>
            </a:pPr>
            <a:r>
              <a:rPr lang="en-US" altLang="en-US" sz="1200" dirty="0"/>
              <a:t>		</a:t>
            </a:r>
            <a:r>
              <a:rPr lang="en-US" altLang="en-US" sz="1200" dirty="0">
                <a:hlinkClick r:id="rId3"/>
              </a:rPr>
              <a:t>www.who.int/social_determinants/thecommission/en/index.html</a:t>
            </a:r>
            <a:endParaRPr lang="en-US" altLang="en-US" sz="1200" dirty="0"/>
          </a:p>
          <a:p>
            <a:pPr eaLnBrk="1" hangingPunct="1">
              <a:spcBef>
                <a:spcPct val="0"/>
              </a:spcBef>
            </a:pPr>
            <a:r>
              <a:rPr lang="en-US" altLang="en-US" sz="2000" i="1" dirty="0"/>
              <a:t>Unnatural Causes</a:t>
            </a:r>
            <a:r>
              <a:rPr lang="en-US" altLang="en-US" sz="2000" dirty="0"/>
              <a:t> documentary</a:t>
            </a:r>
          </a:p>
          <a:p>
            <a:pPr eaLnBrk="1" hangingPunct="1">
              <a:spcBef>
                <a:spcPct val="0"/>
              </a:spcBef>
              <a:buFont typeface="Wingdings" panose="05000000000000000000" pitchFamily="2" charset="2"/>
              <a:buNone/>
            </a:pPr>
            <a:r>
              <a:rPr lang="en-US" altLang="en-US" sz="1200" dirty="0"/>
              <a:t>		</a:t>
            </a:r>
            <a:r>
              <a:rPr lang="en-US" altLang="en-US" sz="1200" dirty="0">
                <a:hlinkClick r:id="rId4"/>
              </a:rPr>
              <a:t>www.unnaturalcauses.org/</a:t>
            </a:r>
            <a:endParaRPr lang="en-US" altLang="en-US" sz="1200" dirty="0"/>
          </a:p>
          <a:p>
            <a:pPr eaLnBrk="1" hangingPunct="1">
              <a:spcBef>
                <a:spcPct val="0"/>
              </a:spcBef>
            </a:pPr>
            <a:r>
              <a:rPr lang="en-US" altLang="en-US" sz="2000" dirty="0"/>
              <a:t>NACCHO Health Equity and Social Justice Committee</a:t>
            </a:r>
          </a:p>
          <a:p>
            <a:pPr eaLnBrk="1" hangingPunct="1">
              <a:spcBef>
                <a:spcPct val="0"/>
              </a:spcBef>
              <a:buFont typeface="Wingdings" panose="05000000000000000000" pitchFamily="2" charset="2"/>
              <a:buNone/>
            </a:pPr>
            <a:r>
              <a:rPr lang="en-US" altLang="en-US" sz="1200" dirty="0"/>
              <a:t>		</a:t>
            </a:r>
            <a:r>
              <a:rPr lang="en-US" altLang="en-US" sz="1200" dirty="0">
                <a:hlinkClick r:id="rId5"/>
              </a:rPr>
              <a:t>www.naccho.org/topics/justice/mission.cfm</a:t>
            </a:r>
            <a:endParaRPr lang="en-US" altLang="en-US" sz="1200" dirty="0"/>
          </a:p>
          <a:p>
            <a:pPr eaLnBrk="1" hangingPunct="1">
              <a:spcBef>
                <a:spcPct val="0"/>
              </a:spcBef>
            </a:pPr>
            <a:r>
              <a:rPr lang="en-US" altLang="en-US" sz="2000" dirty="0"/>
              <a:t>RWJ Commission on SDOH</a:t>
            </a:r>
          </a:p>
          <a:p>
            <a:pPr eaLnBrk="1" hangingPunct="1">
              <a:spcBef>
                <a:spcPct val="0"/>
              </a:spcBef>
              <a:buFont typeface="Wingdings" panose="05000000000000000000" pitchFamily="2" charset="2"/>
              <a:buNone/>
            </a:pPr>
            <a:r>
              <a:rPr lang="en-US" altLang="en-US" sz="1200" dirty="0"/>
              <a:t>		</a:t>
            </a:r>
            <a:r>
              <a:rPr lang="en-US" altLang="en-US" sz="1200" dirty="0">
                <a:hlinkClick r:id="rId6"/>
              </a:rPr>
              <a:t>www.rwjf.org/pr/product.jsp?id=41008</a:t>
            </a:r>
            <a:endParaRPr lang="en-US" altLang="en-US" sz="1200" dirty="0"/>
          </a:p>
          <a:p>
            <a:pPr eaLnBrk="1" hangingPunct="1">
              <a:spcBef>
                <a:spcPct val="0"/>
              </a:spcBef>
            </a:pPr>
            <a:r>
              <a:rPr lang="en-US" altLang="en-US" sz="2000" dirty="0"/>
              <a:t>CDC Expert Panel on SDOH </a:t>
            </a:r>
          </a:p>
          <a:p>
            <a:pPr eaLnBrk="1" hangingPunct="1">
              <a:spcBef>
                <a:spcPct val="0"/>
              </a:spcBef>
              <a:buFont typeface="Wingdings" panose="05000000000000000000" pitchFamily="2" charset="2"/>
              <a:buNone/>
            </a:pPr>
            <a:r>
              <a:rPr lang="en-US" altLang="en-US" sz="2000" dirty="0"/>
              <a:t>	</a:t>
            </a:r>
            <a:r>
              <a:rPr lang="en-US" altLang="en-US" sz="1200" dirty="0"/>
              <a:t>	</a:t>
            </a:r>
            <a:r>
              <a:rPr lang="en-US" altLang="en-US" sz="1200" dirty="0">
                <a:hlinkClick r:id="rId7"/>
              </a:rPr>
              <a:t>www.healthyohioprogram.org/ASSETS/AF886060E94E4823A9338F7E68139947/hepanel.pdf</a:t>
            </a:r>
            <a:endParaRPr lang="en-US" altLang="en-US" sz="1200" dirty="0"/>
          </a:p>
          <a:p>
            <a:pPr eaLnBrk="1" hangingPunct="1">
              <a:spcBef>
                <a:spcPct val="0"/>
              </a:spcBef>
            </a:pPr>
            <a:r>
              <a:rPr lang="en-US" altLang="en-US" sz="2000" dirty="0"/>
              <a:t>IOM Committee in SDOH</a:t>
            </a:r>
          </a:p>
          <a:p>
            <a:pPr eaLnBrk="1" hangingPunct="1">
              <a:spcBef>
                <a:spcPct val="0"/>
              </a:spcBef>
              <a:buFont typeface="Wingdings" panose="05000000000000000000" pitchFamily="2" charset="2"/>
              <a:buNone/>
            </a:pPr>
            <a:r>
              <a:rPr lang="en-US" altLang="en-US" sz="1200" dirty="0"/>
              <a:t>		</a:t>
            </a:r>
            <a:r>
              <a:rPr lang="en-US" altLang="en-US" sz="1200" dirty="0">
                <a:hlinkClick r:id="rId8"/>
              </a:rPr>
              <a:t>www.iom.edu/Activities/SelectPops/HealthDisparities.aspx</a:t>
            </a:r>
            <a:endParaRPr lang="en-US" altLang="en-US" sz="1200" dirty="0"/>
          </a:p>
          <a:p>
            <a:pPr eaLnBrk="1" hangingPunct="1">
              <a:spcBef>
                <a:spcPct val="0"/>
              </a:spcBef>
            </a:pPr>
            <a:r>
              <a:rPr lang="en-US" altLang="en-US" sz="2000" dirty="0"/>
              <a:t>IOM Local Government Actions to Prevent Childhood Obesity  Report</a:t>
            </a:r>
          </a:p>
          <a:p>
            <a:pPr eaLnBrk="1" hangingPunct="1">
              <a:spcBef>
                <a:spcPct val="0"/>
              </a:spcBef>
              <a:buFont typeface="Wingdings" panose="05000000000000000000" pitchFamily="2" charset="2"/>
              <a:buNone/>
            </a:pPr>
            <a:r>
              <a:rPr lang="en-US" altLang="en-US" sz="1200" dirty="0">
                <a:solidFill>
                  <a:srgbClr val="FF0000"/>
                </a:solidFill>
              </a:rPr>
              <a:t>		</a:t>
            </a:r>
            <a:r>
              <a:rPr lang="en-US" altLang="en-US" sz="1200" dirty="0">
                <a:hlinkClick r:id="rId9"/>
              </a:rPr>
              <a:t>www.iom.edu/Reports/2009/ChildhoodObesityPreventionLocalGovernments.aspx</a:t>
            </a:r>
            <a:endParaRPr lang="en-US" altLang="en-US" sz="1200" dirty="0"/>
          </a:p>
          <a:p>
            <a:pPr eaLnBrk="1" hangingPunct="1">
              <a:spcBef>
                <a:spcPct val="0"/>
              </a:spcBef>
            </a:pPr>
            <a:r>
              <a:rPr lang="en-US" altLang="en-US" sz="2000" dirty="0"/>
              <a:t>Healthy People 2020 Report</a:t>
            </a:r>
          </a:p>
          <a:p>
            <a:pPr eaLnBrk="1" hangingPunct="1">
              <a:spcBef>
                <a:spcPct val="0"/>
              </a:spcBef>
              <a:buFont typeface="Wingdings" panose="05000000000000000000" pitchFamily="2" charset="2"/>
              <a:buNone/>
            </a:pPr>
            <a:r>
              <a:rPr lang="en-US" altLang="en-US" sz="1200" dirty="0"/>
              <a:t>		</a:t>
            </a:r>
            <a:r>
              <a:rPr lang="en-US" altLang="en-US" sz="1200" dirty="0">
                <a:hlinkClick r:id="rId10"/>
              </a:rPr>
              <a:t>www.healthypeople.gov/hp2020/advisory/PhaseI/PhaseI.pdf</a:t>
            </a:r>
            <a:endParaRPr lang="en-US" altLang="en-US" sz="1200" dirty="0"/>
          </a:p>
          <a:p>
            <a:pPr eaLnBrk="1" hangingPunct="1">
              <a:spcBef>
                <a:spcPct val="0"/>
              </a:spcBef>
            </a:pPr>
            <a:r>
              <a:rPr lang="en-US" altLang="en-US" sz="2000" dirty="0" err="1"/>
              <a:t>PolicyLink</a:t>
            </a:r>
            <a:endParaRPr lang="en-US" altLang="en-US" sz="2000" dirty="0"/>
          </a:p>
          <a:p>
            <a:pPr eaLnBrk="1" hangingPunct="1">
              <a:spcBef>
                <a:spcPct val="0"/>
              </a:spcBef>
              <a:buFontTx/>
              <a:buNone/>
            </a:pPr>
            <a:r>
              <a:rPr lang="en-US" altLang="en-US" sz="2000" dirty="0"/>
              <a:t>		</a:t>
            </a:r>
            <a:r>
              <a:rPr lang="en-US" altLang="en-US" sz="1200" dirty="0">
                <a:hlinkClick r:id="rId11"/>
              </a:rPr>
              <a:t>http://www.policylink.org/site/c.lkIXLbMNJrE/b.6728307/k.58F8/Why_Place___Race_Matter.htm#</a:t>
            </a:r>
            <a:endParaRPr lang="en-US" altLang="en-US" sz="1200" dirty="0"/>
          </a:p>
          <a:p>
            <a:pPr algn="ctr" eaLnBrk="1" hangingPunct="1"/>
            <a:endParaRPr lang="en-US" altLang="en-US" sz="1200" dirty="0">
              <a:solidFill>
                <a:schemeClr val="tx2"/>
              </a:solidFill>
            </a:endParaRPr>
          </a:p>
          <a:p>
            <a:pPr algn="ctr" eaLnBrk="1" hangingPunct="1"/>
            <a:endParaRPr lang="en-US" altLang="en-US" sz="1200" dirty="0">
              <a:solidFill>
                <a:schemeClr val="tx2"/>
              </a:solidFill>
            </a:endParaRPr>
          </a:p>
          <a:p>
            <a:pPr algn="ctr" eaLnBrk="1" hangingPunct="1"/>
            <a:endParaRPr lang="en-US" altLang="en-US" sz="1200" dirty="0">
              <a:solidFill>
                <a:schemeClr val="tx2"/>
              </a:solidFill>
            </a:endParaRPr>
          </a:p>
          <a:p>
            <a:endParaRPr lang="en-US" dirty="0"/>
          </a:p>
        </p:txBody>
      </p:sp>
      <p:sp>
        <p:nvSpPr>
          <p:cNvPr id="4" name="Slide Number Placeholder 3"/>
          <p:cNvSpPr>
            <a:spLocks noGrp="1"/>
          </p:cNvSpPr>
          <p:nvPr>
            <p:ph type="sldNum" sz="quarter" idx="5"/>
          </p:nvPr>
        </p:nvSpPr>
        <p:spPr/>
        <p:txBody>
          <a:bodyPr/>
          <a:lstStyle/>
          <a:p>
            <a:fld id="{A68A42FA-B81E-274E-B59E-789535AC95E4}" type="slidenum">
              <a:rPr lang="en-US" smtClean="0"/>
              <a:t>4</a:t>
            </a:fld>
            <a:endParaRPr lang="en-US"/>
          </a:p>
        </p:txBody>
      </p:sp>
    </p:spTree>
    <p:extLst>
      <p:ext uri="{BB962C8B-B14F-4D97-AF65-F5344CB8AC3E}">
        <p14:creationId xmlns:p14="http://schemas.microsoft.com/office/powerpoint/2010/main" val="9940666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Bullet #1: Individuals with lower income and less education are more likely to smoke cigarettes. However, </a:t>
            </a:r>
          </a:p>
          <a:p>
            <a:pPr lvl="1"/>
            <a:r>
              <a:rPr lang="en-US" dirty="0"/>
              <a:t>reduced-nicotine cigarettes are linked to fewer cigarettes smoked as well as reduced dependency so may help people quit. </a:t>
            </a:r>
          </a:p>
          <a:p>
            <a:endParaRPr lang="en-US" dirty="0"/>
          </a:p>
          <a:p>
            <a:pPr lvl="1"/>
            <a:r>
              <a:rPr lang="en-US" dirty="0"/>
              <a:t>Bullet 2: Vulnerable populations of firearm injury and death: children, adolescents, women, and African Americans</a:t>
            </a:r>
          </a:p>
          <a:p>
            <a:pPr lvl="1"/>
            <a:r>
              <a:rPr lang="en-US" dirty="0"/>
              <a:t>Policy aimed at preventing and treating mental illness could reduce suicide by all methods</a:t>
            </a:r>
          </a:p>
          <a:p>
            <a:pPr lvl="1"/>
            <a:r>
              <a:rPr lang="en-US" dirty="0"/>
              <a:t>Policy to reduce alcohol and drug use could reduce un/intentional injury </a:t>
            </a:r>
          </a:p>
          <a:p>
            <a:pPr lvl="1"/>
            <a:r>
              <a:rPr lang="en-US" dirty="0"/>
              <a:t>Policy to improve firearm safety (e.g. gun will not fire when dropped) </a:t>
            </a:r>
          </a:p>
          <a:p>
            <a:pPr lvl="1"/>
            <a:r>
              <a:rPr lang="en-US" dirty="0"/>
              <a:t>Licensing and registration policies to reduce criminal access </a:t>
            </a:r>
          </a:p>
          <a:p>
            <a:pPr lvl="1"/>
            <a:endParaRPr lang="en-US" dirty="0"/>
          </a:p>
          <a:p>
            <a:pPr lvl="1"/>
            <a:endParaRPr lang="en-US" dirty="0"/>
          </a:p>
          <a:p>
            <a:endParaRPr lang="en-US" dirty="0"/>
          </a:p>
        </p:txBody>
      </p:sp>
      <p:sp>
        <p:nvSpPr>
          <p:cNvPr id="4" name="Slide Number Placeholder 3"/>
          <p:cNvSpPr>
            <a:spLocks noGrp="1"/>
          </p:cNvSpPr>
          <p:nvPr>
            <p:ph type="sldNum" sz="quarter" idx="5"/>
          </p:nvPr>
        </p:nvSpPr>
        <p:spPr/>
        <p:txBody>
          <a:bodyPr/>
          <a:lstStyle/>
          <a:p>
            <a:fld id="{A68A42FA-B81E-274E-B59E-789535AC95E4}" type="slidenum">
              <a:rPr lang="en-US" smtClean="0"/>
              <a:t>22</a:t>
            </a:fld>
            <a:endParaRPr lang="en-US"/>
          </a:p>
        </p:txBody>
      </p:sp>
    </p:spTree>
    <p:extLst>
      <p:ext uri="{BB962C8B-B14F-4D97-AF65-F5344CB8AC3E}">
        <p14:creationId xmlns:p14="http://schemas.microsoft.com/office/powerpoint/2010/main" val="1555587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sng" dirty="0"/>
              <a:t>Payment Models for Healthcare</a:t>
            </a:r>
          </a:p>
          <a:p>
            <a:r>
              <a:rPr lang="en-US" b="0" u="none" dirty="0"/>
              <a:t>How</a:t>
            </a:r>
            <a:r>
              <a:rPr lang="en-US" b="0" u="none" baseline="0" dirty="0"/>
              <a:t> do health insurance companies determine how much they will pay medical providers or health care organizations for the services and care they provide? </a:t>
            </a:r>
          </a:p>
          <a:p>
            <a:endParaRPr lang="en-US" b="0" u="none" baseline="0" dirty="0"/>
          </a:p>
          <a:p>
            <a:r>
              <a:rPr lang="en-US" b="0" u="none" baseline="0" dirty="0"/>
              <a:t>The answer is complex and multifaceted. Here we will discuss a few different payment models and describe how these models influence provider behavior and ultimately patient care. </a:t>
            </a:r>
          </a:p>
          <a:p>
            <a:endParaRPr lang="en-US" b="0" u="none"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u="none" baseline="0" dirty="0"/>
              <a:t>Fee-for-service:</a:t>
            </a:r>
            <a:r>
              <a:rPr lang="en-US" b="0" u="none" baseline="0" dirty="0"/>
              <a:t> this is the typical payment scheme for health services; </a:t>
            </a:r>
            <a:r>
              <a:rPr lang="en-US" dirty="0"/>
              <a:t>providers or health care organizations are paid for the services they provide; reimbursement is influenced by the volume of service provided</a:t>
            </a:r>
            <a:r>
              <a:rPr lang="en-US" baseline="0" dirty="0"/>
              <a:t> as well as the type of service provided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1" baseline="0" dirty="0"/>
              <a:t>Ask the audience: </a:t>
            </a:r>
            <a:r>
              <a:rPr lang="en-US" b="0" baseline="0" dirty="0"/>
              <a:t>How do you think this scheme would influence provider behavior? On average, would providers provide more services or less services? More expensive treatment options or less expensive treatment options? (Answer: On average we would expect providers to provide more services and more expensive treatment options, since they are incentivized by money to do so.) Thinking about reducing health disparities, why might the fee-for-service scheme be problematic? (Answer: This model is designed to incentivize more services and more expensive services, but not patient outcomes. Patients may receive services that they do not need. Additionally, services associated with higher reimbursement might be prioritized over services associated with lower reimbursement despite the impact on patient outcomes. Finally, unless preventive interventions are covered and reimbursed at competitive rates, providers are incentivized to wait and treat rather than intervene early to prevent.)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0"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1" baseline="0" dirty="0"/>
              <a:t>Pay-for-performance: </a:t>
            </a:r>
            <a:r>
              <a:rPr lang="en-US" b="0" baseline="0" dirty="0"/>
              <a:t>in this alternative payment scheme, </a:t>
            </a:r>
            <a:r>
              <a:rPr lang="en-US" dirty="0"/>
              <a:t>payments are influenced by patient outcomes, particularly rates of avoidable adverse outcomes such</a:t>
            </a:r>
            <a:r>
              <a:rPr lang="en-US" baseline="0" dirty="0"/>
              <a:t> as readmission to the hospital after discharge or excessive use of the emergency room department by individual patients</a:t>
            </a:r>
            <a:endParaRPr lang="en-US" dirty="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1" baseline="0" dirty="0"/>
              <a:t>Bundled or global payments: </a:t>
            </a:r>
            <a:r>
              <a:rPr lang="en-US" b="0" baseline="0" dirty="0"/>
              <a:t>in this alternative payment scheme, </a:t>
            </a:r>
            <a:r>
              <a:rPr lang="en-US" dirty="0"/>
              <a:t>providers or health care organizations receive fixed amounts of money for each patient treated or for</a:t>
            </a:r>
            <a:r>
              <a:rPr lang="en-US" baseline="0" dirty="0"/>
              <a:t> treatment of a particular condition and adjustments are made based on severity and diagnosis</a:t>
            </a:r>
            <a:endParaRPr lang="en-US" dirty="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1" baseline="0" dirty="0"/>
              <a:t>Ask the audience: </a:t>
            </a:r>
            <a:r>
              <a:rPr lang="en-US" b="0" baseline="0" dirty="0"/>
              <a:t>How might the alternative payment models, pay-for-performance and bundled or global payments, address health disparities? (Answer: When patient outcomes and population health are the metric, providers are incentivized to prevent illness (or worsening severity) and promote health. Thus, while the outcomes of all individuals might be expected to improve, individuals more likely to experience negative outcomes due to social or other factors are most likely to benefit. Consequently, disparities are reduced.)</a:t>
            </a:r>
            <a:endParaRPr lang="en-US" b="1"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b="0" dirty="0"/>
          </a:p>
          <a:p>
            <a:endParaRPr lang="en-US" b="1" u="none" dirty="0"/>
          </a:p>
        </p:txBody>
      </p:sp>
      <p:sp>
        <p:nvSpPr>
          <p:cNvPr id="4" name="Slide Number Placeholder 3"/>
          <p:cNvSpPr>
            <a:spLocks noGrp="1"/>
          </p:cNvSpPr>
          <p:nvPr>
            <p:ph type="sldNum" sz="quarter" idx="10"/>
          </p:nvPr>
        </p:nvSpPr>
        <p:spPr/>
        <p:txBody>
          <a:bodyPr/>
          <a:lstStyle/>
          <a:p>
            <a:fld id="{A68A42FA-B81E-274E-B59E-789535AC95E4}" type="slidenum">
              <a:rPr lang="en-US" smtClean="0"/>
              <a:t>23</a:t>
            </a:fld>
            <a:endParaRPr lang="en-US"/>
          </a:p>
        </p:txBody>
      </p:sp>
    </p:spTree>
    <p:extLst>
      <p:ext uri="{BB962C8B-B14F-4D97-AF65-F5344CB8AC3E}">
        <p14:creationId xmlns:p14="http://schemas.microsoft.com/office/powerpoint/2010/main" val="4814698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Health insurance exchanges and Medicaid expansion increased coverage (although some states opted out of Medicaid expansion)</a:t>
            </a:r>
          </a:p>
          <a:p>
            <a:pPr lvl="1"/>
            <a:r>
              <a:rPr lang="en-US" dirty="0"/>
              <a:t>Expanded evidence-based home visiting programs for vulnerable families</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Health care plans have greater ability to cover nontraditional services (e.g. in-home prenatal visits) and clinical coordinating with social service and community agencies </a:t>
            </a:r>
            <a:r>
              <a:rPr lang="en-US" sz="800" dirty="0"/>
              <a:t>(</a:t>
            </a:r>
            <a:r>
              <a:rPr lang="en-US" sz="800" dirty="0" err="1"/>
              <a:t>Machledt</a:t>
            </a:r>
            <a:r>
              <a:rPr lang="en-US" sz="800" dirty="0"/>
              <a:t>, 2017)</a:t>
            </a:r>
          </a:p>
          <a:p>
            <a:pPr lvl="1"/>
            <a:endParaRPr lang="en-US" dirty="0"/>
          </a:p>
        </p:txBody>
      </p:sp>
      <p:sp>
        <p:nvSpPr>
          <p:cNvPr id="4" name="Slide Number Placeholder 3"/>
          <p:cNvSpPr>
            <a:spLocks noGrp="1"/>
          </p:cNvSpPr>
          <p:nvPr>
            <p:ph type="sldNum" sz="quarter" idx="5"/>
          </p:nvPr>
        </p:nvSpPr>
        <p:spPr/>
        <p:txBody>
          <a:bodyPr/>
          <a:lstStyle/>
          <a:p>
            <a:fld id="{A68A42FA-B81E-274E-B59E-789535AC95E4}" type="slidenum">
              <a:rPr lang="en-US" smtClean="0"/>
              <a:t>24</a:t>
            </a:fld>
            <a:endParaRPr lang="en-US"/>
          </a:p>
        </p:txBody>
      </p:sp>
    </p:spTree>
    <p:extLst>
      <p:ext uri="{BB962C8B-B14F-4D97-AF65-F5344CB8AC3E}">
        <p14:creationId xmlns:p14="http://schemas.microsoft.com/office/powerpoint/2010/main" val="39748265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many ways to explore the social determinants of health. The 2008 documentary “Unnatural Causes</a:t>
            </a:r>
            <a:r>
              <a:rPr lang="mr-IN" baseline="0" dirty="0"/>
              <a:t>…</a:t>
            </a:r>
            <a:r>
              <a:rPr lang="en-US" baseline="0" dirty="0"/>
              <a:t>is inequality making us sick?” is an educational resource that discusses health inequalities and the causes of these inequalities. If the video is not available to you through an institutional or public library, you can watch many clips on the website: https://unnaturalcauses.org/ </a:t>
            </a:r>
          </a:p>
          <a:p>
            <a:endParaRPr lang="en-US" baseline="0" dirty="0"/>
          </a:p>
          <a:p>
            <a:r>
              <a:rPr lang="en-US" b="1" u="sng" baseline="0" dirty="0"/>
              <a:t>Ask the Audience</a:t>
            </a:r>
          </a:p>
          <a:p>
            <a:r>
              <a:rPr lang="en-US" baseline="0" dirty="0"/>
              <a:t>Play the trailer of the video for the audience. Then ask them the following discussion questions. </a:t>
            </a:r>
          </a:p>
          <a:p>
            <a:pPr marL="171450" indent="-171450">
              <a:buFont typeface="Arial"/>
              <a:buChar char="•"/>
            </a:pPr>
            <a:r>
              <a:rPr lang="en-US" baseline="0" dirty="0"/>
              <a:t>In the video, social epidemiologist Nancy Krieger stated, “We carry our history in our bodies.” What do you think she meant by this? </a:t>
            </a:r>
          </a:p>
          <a:p>
            <a:pPr marL="171450" indent="-171450">
              <a:buFont typeface="Arial"/>
              <a:buChar char="•"/>
            </a:pPr>
            <a:r>
              <a:rPr lang="en-US" baseline="0" dirty="0"/>
              <a:t>The trailer states that nearly half of all health dollars spent in the world are spent in the United States and yet, we are not the healthiest country in the world. In fact, in 2008, the life expectancy in the U.S. was ranked 30</a:t>
            </a:r>
            <a:r>
              <a:rPr lang="en-US" baseline="30000" dirty="0"/>
              <a:t>th</a:t>
            </a:r>
            <a:r>
              <a:rPr lang="en-US" baseline="0" dirty="0"/>
              <a:t>, and our ranking has fallen further in the last decade. </a:t>
            </a:r>
          </a:p>
          <a:p>
            <a:pPr marL="628650" lvl="1" indent="-171450">
              <a:buFont typeface="Arial"/>
              <a:buChar char="•"/>
            </a:pPr>
            <a:r>
              <a:rPr lang="en-US" baseline="0" dirty="0"/>
              <a:t>What evidence is there that genetics cannot entirely explain health outcomes? </a:t>
            </a:r>
          </a:p>
          <a:p>
            <a:pPr marL="628650" lvl="1" indent="-171450">
              <a:buFont typeface="Arial"/>
              <a:buChar char="•"/>
            </a:pPr>
            <a:r>
              <a:rPr lang="en-US" baseline="0" dirty="0"/>
              <a:t>Is the poorer American health entirely attributable to the large numbers of Americans without health insurance? Why or why not? </a:t>
            </a:r>
          </a:p>
          <a:p>
            <a:pPr marL="628650" lvl="1" indent="-171450">
              <a:buFont typeface="Arial"/>
              <a:buChar char="•"/>
            </a:pPr>
            <a:r>
              <a:rPr lang="en-US" baseline="0" dirty="0"/>
              <a:t>Is the poorer American health entirely attributable to health behaviors like eating patterns? </a:t>
            </a:r>
          </a:p>
          <a:p>
            <a:pPr marL="628650" lvl="1" indent="-171450">
              <a:buFont typeface="Arial"/>
              <a:buChar char="•"/>
            </a:pPr>
            <a:r>
              <a:rPr lang="en-US" baseline="0" dirty="0"/>
              <a:t>How do social determinants of health shape the lives of Americans? </a:t>
            </a:r>
          </a:p>
          <a:p>
            <a:pPr marL="628650" lvl="1" indent="-171450">
              <a:buFont typeface="Arial"/>
              <a:buChar char="•"/>
            </a:pPr>
            <a:r>
              <a:rPr lang="en-US" baseline="0" dirty="0"/>
              <a:t>Is the video suggesting that genetics, health behavior, health insurance, or health care don’t matter for health? </a:t>
            </a:r>
          </a:p>
          <a:p>
            <a:pPr marL="628650" lvl="1" indent="-171450">
              <a:buFont typeface="Arial"/>
              <a:buChar char="•"/>
            </a:pPr>
            <a:endParaRPr lang="en-US" baseline="0" dirty="0"/>
          </a:p>
          <a:p>
            <a:pPr marL="171450" indent="-171450">
              <a:buFont typeface="Arial"/>
              <a:buChar char="•"/>
            </a:pPr>
            <a:endParaRPr lang="en-US" baseline="0" dirty="0"/>
          </a:p>
          <a:p>
            <a:r>
              <a:rPr lang="en-US" b="1" u="sng" baseline="0" dirty="0"/>
              <a:t>Extend the Activity</a:t>
            </a:r>
          </a:p>
          <a:p>
            <a:r>
              <a:rPr lang="en-US" baseline="0" dirty="0"/>
              <a:t>The website also provides </a:t>
            </a:r>
            <a:r>
              <a:rPr lang="en-US" u="sng" baseline="0" dirty="0"/>
              <a:t>extensive</a:t>
            </a:r>
            <a:r>
              <a:rPr lang="en-US" baseline="0" dirty="0"/>
              <a:t> educational and teaching resources including discussion guides to accompany the video and video clips, toolkits for taking action to address social determinants of health, articles discussing particular health outcomes and social determinants, podcasts, case studies, interactive activities, and lesson plans for educators using case studies to name a few of the key resources. </a:t>
            </a:r>
          </a:p>
          <a:p>
            <a:endParaRPr lang="en-US" baseline="0" dirty="0"/>
          </a:p>
          <a:p>
            <a:r>
              <a:rPr lang="en-US" baseline="0" dirty="0"/>
              <a:t>Suggestion: Before showing the “Unnatural Causes” trailer administer the Health Equity Quiz as a way to assess the audience’s existing knowledge and perceptions as well as a way to engage them in a discussion of health inequities and their causes. The quiz is available as a </a:t>
            </a:r>
            <a:r>
              <a:rPr lang="en-US" baseline="0" dirty="0" err="1"/>
              <a:t>pdf</a:t>
            </a:r>
            <a:r>
              <a:rPr lang="en-US" baseline="0" dirty="0"/>
              <a:t>, online interactive activity, or as a downloadable PowerPoint presentation from the website: https://</a:t>
            </a:r>
            <a:r>
              <a:rPr lang="en-US" baseline="0" dirty="0" err="1"/>
              <a:t>unnaturalcauses.org</a:t>
            </a:r>
            <a:r>
              <a:rPr lang="en-US" baseline="0" dirty="0"/>
              <a:t>/</a:t>
            </a:r>
            <a:r>
              <a:rPr lang="en-US" baseline="0" dirty="0" err="1"/>
              <a:t>interactivities.php</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A68A42FA-B81E-274E-B59E-789535AC95E4}" type="slidenum">
              <a:rPr lang="en-US" smtClean="0"/>
              <a:t>25</a:t>
            </a:fld>
            <a:endParaRPr lang="en-US"/>
          </a:p>
        </p:txBody>
      </p:sp>
    </p:spTree>
    <p:extLst>
      <p:ext uri="{BB962C8B-B14F-4D97-AF65-F5344CB8AC3E}">
        <p14:creationId xmlns:p14="http://schemas.microsoft.com/office/powerpoint/2010/main" val="4139785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Another resource is the Healthy People initiative. Healthy</a:t>
            </a:r>
            <a:r>
              <a:rPr lang="en-US" baseline="0" dirty="0"/>
              <a:t> People is a federal government initiative that creates 10-year objectives to improve the health of Americans. Healthy People 2020 outlines benchmarks that the nation hopes to reach by the year 2020. Let’s take a look at our progress thus far.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the figure above, we see one of the Healthy People 2020</a:t>
            </a:r>
            <a:r>
              <a:rPr lang="en-US" baseline="0" dirty="0"/>
              <a:t> objectives: </a:t>
            </a:r>
            <a:r>
              <a:rPr lang="en-US" b="0" dirty="0"/>
              <a:t>MHMD-1 Reduce the suicide rate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At the 2007 baseline, there were 11.3 suicides per 100,000 population</a:t>
            </a:r>
            <a:r>
              <a:rPr lang="en-US" baseline="0" dirty="0"/>
              <a:t> </a:t>
            </a:r>
            <a:r>
              <a:rPr lang="en-US" dirty="0"/>
              <a:t>(age adjusted to the year 2000 standard population).</a:t>
            </a:r>
            <a:r>
              <a:rPr lang="en-US" baseline="0" dirty="0"/>
              <a:t> The target is </a:t>
            </a:r>
            <a:r>
              <a:rPr lang="en-US" dirty="0"/>
              <a:t>10.2 suicides per 100,000 population by 2020 which represents</a:t>
            </a:r>
            <a:r>
              <a:rPr lang="en-US" baseline="0" dirty="0"/>
              <a:t> a 10% improvement. (</a:t>
            </a:r>
            <a:r>
              <a:rPr lang="en-US" dirty="0"/>
              <a:t>Data Sources: National Vital Statistics System-Mortality (NVSS-M), CDC/NCHS; Bridged-race Population Estimates, CDC/NCHS and Census). In 2016, there were 13.5 suicides per 100,000 population. This is an increase from the baseline,</a:t>
            </a:r>
            <a:r>
              <a:rPr lang="en-US" baseline="0" dirty="0"/>
              <a:t> and a 24.4% decrease is needed by 2020 in order to reach the goal.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We observe health inequities or disparities in suicides by the following social determinants: sex</a:t>
            </a:r>
            <a:r>
              <a:rPr lang="en-US" dirty="0"/>
              <a:t>, race/ethnicity, age group, </a:t>
            </a:r>
            <a:r>
              <a:rPr lang="en-US" baseline="0" dirty="0"/>
              <a:t>g</a:t>
            </a:r>
            <a:r>
              <a:rPr lang="en-US" dirty="0"/>
              <a:t>eographic region, marital status, and country of birth.</a:t>
            </a:r>
            <a:r>
              <a:rPr lang="en-US" baseline="0" dirty="0"/>
              <a: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Sex: In 2016, the suicide rate for males was 3.5 times the rate for females.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Race/ethnicity: Whites have the highest suicide rate (17 per 100,000) followed by American Indians/Alaskan Natives at 13.5 per 100,000. Asian/Pacific Islanders and Hispanic/Latinos both had rates of 6.7 per 100,000 while Blacks/African Americans had the lowest rate at 6.3 per 100,000.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Age group: Middle age adults (45-64yr) have the highest suicide rates (19.2 per 100,000) followed by older adults (65yr+; 16.7 per 100,000), and young adults (18-44yr; 16.4 per 100,000). Individuals less than 18 years of age have the lowest rates (2.1 per 100,000).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Geographic region: Suicide rates in non-metropolitan areas are higher (18 per 100,000) as compared to metropolitan areas (12.7 per 100,000).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Marital status: Suicide rates are highest among divorced individuals (33.1 per 100,000) and lowest among married individuals (11.7 per 100,000). Suicide rates for widowed and never married individuals are 32.5 and 23.5 per 100,000 respectively.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a:t>Country of birth: Suicide rates are higher among individuals born in the U.S. (14.6 per 100,000) as compared to individuals born outside the U.S. (6.9 per 100,000).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endParaRPr lang="en-US" baseline="0"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1" u="sng" baseline="0" dirty="0"/>
              <a:t>Ask the Audience</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0" u="none" baseline="0" dirty="0"/>
              <a:t>We cannot modify the social characteristics discussed in this slide, so what can we do to address these disparities? How would you use the information on the suicide rate disparities to create interventions designed to prevent suicides? </a:t>
            </a:r>
            <a:endParaRPr lang="en-US" b="0" u="none" dirty="0"/>
          </a:p>
          <a:p>
            <a:endParaRPr lang="en-US" dirty="0"/>
          </a:p>
          <a:p>
            <a:r>
              <a:rPr lang="en-US" b="1" dirty="0"/>
              <a:t>** For</a:t>
            </a:r>
            <a:r>
              <a:rPr lang="en-US" b="1" baseline="0" dirty="0"/>
              <a:t> additional information, graphs, and interactive activities, visit the Healthy People website: </a:t>
            </a:r>
            <a:r>
              <a:rPr lang="en-US" b="1" dirty="0"/>
              <a:t>https://</a:t>
            </a:r>
            <a:r>
              <a:rPr lang="en-US" b="1" dirty="0" err="1"/>
              <a:t>www.healthypeople.gov</a:t>
            </a:r>
            <a:r>
              <a:rPr lang="en-US" b="1" dirty="0"/>
              <a:t>/</a:t>
            </a:r>
          </a:p>
          <a:p>
            <a:endParaRPr lang="en-US" dirty="0"/>
          </a:p>
        </p:txBody>
      </p:sp>
      <p:sp>
        <p:nvSpPr>
          <p:cNvPr id="4" name="Slide Number Placeholder 3"/>
          <p:cNvSpPr>
            <a:spLocks noGrp="1"/>
          </p:cNvSpPr>
          <p:nvPr>
            <p:ph type="sldNum" sz="quarter" idx="10"/>
          </p:nvPr>
        </p:nvSpPr>
        <p:spPr/>
        <p:txBody>
          <a:bodyPr/>
          <a:lstStyle/>
          <a:p>
            <a:fld id="{A68A42FA-B81E-274E-B59E-789535AC95E4}" type="slidenum">
              <a:rPr lang="en-US" smtClean="0"/>
              <a:t>26</a:t>
            </a:fld>
            <a:endParaRPr lang="en-US"/>
          </a:p>
        </p:txBody>
      </p:sp>
    </p:spTree>
    <p:extLst>
      <p:ext uri="{BB962C8B-B14F-4D97-AF65-F5344CB8AC3E}">
        <p14:creationId xmlns:p14="http://schemas.microsoft.com/office/powerpoint/2010/main" val="610668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the figure above, we see another one of the Healthy People 2020</a:t>
            </a:r>
            <a:r>
              <a:rPr lang="en-US" baseline="0" dirty="0"/>
              <a:t> objectives: </a:t>
            </a:r>
            <a:r>
              <a:rPr lang="en-US" dirty="0"/>
              <a:t>AH-5.1 Increase the proportion of students who graduate with a regular diploma 4 years after starting 9th grade LHI</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 the</a:t>
            </a:r>
            <a:r>
              <a:rPr lang="en-US" baseline="0" dirty="0"/>
              <a:t> 2010-2011 academic year </a:t>
            </a:r>
            <a:r>
              <a:rPr lang="en-US" dirty="0">
                <a:effectLst/>
              </a:rPr>
              <a:t>79% of students attending public schools graduated with a regular diploma in 4 years after starting 9th grade. The target is that</a:t>
            </a:r>
            <a:r>
              <a:rPr lang="en-US" baseline="0" dirty="0">
                <a:effectLst/>
              </a:rPr>
              <a:t> 87% of students will graduate within 4 years by 2020. This represents a 10% improvement in 4-year graduation rates. (</a:t>
            </a:r>
            <a:r>
              <a:rPr lang="en-US" dirty="0">
                <a:effectLst/>
              </a:rPr>
              <a:t>Data Sources: Common Core of Data (CCD), ED/NCES) </a:t>
            </a:r>
          </a:p>
          <a:p>
            <a:endParaRPr lang="en-US" dirty="0"/>
          </a:p>
          <a:p>
            <a:r>
              <a:rPr lang="en-US" dirty="0"/>
              <a:t>In the 2015-2016 academic school year, the on-time high school graduation rate was 84%. While this is an improvement from the baseline, an</a:t>
            </a:r>
            <a:r>
              <a:rPr lang="en-US" baseline="0" dirty="0"/>
              <a:t> additional 3.6% increase is needed to reach the 2020 objective. </a:t>
            </a:r>
          </a:p>
          <a:p>
            <a:endParaRPr lang="en-US" baseline="0" dirty="0"/>
          </a:p>
          <a:p>
            <a:r>
              <a:rPr lang="en-US" b="1" u="sng" baseline="0" dirty="0"/>
              <a:t>Ask the Audience</a:t>
            </a:r>
          </a:p>
          <a:p>
            <a:r>
              <a:rPr lang="en-US" b="0" u="none" baseline="0" dirty="0"/>
              <a:t>Reviewing the on-time high school graduation rates by race/ethnicity, describe the disparities you observe in the figure.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0" u="none" baseline="0" dirty="0"/>
              <a:t>What additional information would you want to know in order to select or design strategies that could be used to reduce racial/ethnic disparities and reach the 2020 target? </a:t>
            </a:r>
          </a:p>
          <a:p>
            <a:pPr marL="171450" indent="-171450">
              <a:buFont typeface="Arial"/>
              <a:buChar char="•"/>
            </a:pPr>
            <a:r>
              <a:rPr lang="en-US" b="0" u="none" baseline="0" dirty="0"/>
              <a:t>What do you suppose are the most proximal factors preventing on-time graduation? (e.g. absenteeism, low test scores, etc.)</a:t>
            </a:r>
          </a:p>
          <a:p>
            <a:pPr marL="171450" indent="-171450">
              <a:buFont typeface="Arial"/>
              <a:buChar char="•"/>
            </a:pPr>
            <a:r>
              <a:rPr lang="en-US" b="0" u="none" baseline="0" dirty="0"/>
              <a:t>Why might these factors vary by race/ethnicity? </a:t>
            </a:r>
          </a:p>
        </p:txBody>
      </p:sp>
      <p:sp>
        <p:nvSpPr>
          <p:cNvPr id="4" name="Slide Number Placeholder 3"/>
          <p:cNvSpPr>
            <a:spLocks noGrp="1"/>
          </p:cNvSpPr>
          <p:nvPr>
            <p:ph type="sldNum" sz="quarter" idx="10"/>
          </p:nvPr>
        </p:nvSpPr>
        <p:spPr/>
        <p:txBody>
          <a:bodyPr/>
          <a:lstStyle/>
          <a:p>
            <a:fld id="{A68A42FA-B81E-274E-B59E-789535AC95E4}" type="slidenum">
              <a:rPr lang="en-US" smtClean="0"/>
              <a:t>27</a:t>
            </a:fld>
            <a:endParaRPr lang="en-US"/>
          </a:p>
        </p:txBody>
      </p:sp>
    </p:spTree>
    <p:extLst>
      <p:ext uri="{BB962C8B-B14F-4D97-AF65-F5344CB8AC3E}">
        <p14:creationId xmlns:p14="http://schemas.microsoft.com/office/powerpoint/2010/main" val="610668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3CA381-2A39-6E40-8D1F-A29F7321DC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01533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u="none" baseline="0" dirty="0"/>
          </a:p>
        </p:txBody>
      </p:sp>
      <p:sp>
        <p:nvSpPr>
          <p:cNvPr id="4" name="Slide Number Placeholder 3"/>
          <p:cNvSpPr>
            <a:spLocks noGrp="1"/>
          </p:cNvSpPr>
          <p:nvPr>
            <p:ph type="sldNum" sz="quarter" idx="10"/>
          </p:nvPr>
        </p:nvSpPr>
        <p:spPr/>
        <p:txBody>
          <a:bodyPr/>
          <a:lstStyle/>
          <a:p>
            <a:fld id="{A68A42FA-B81E-274E-B59E-789535AC95E4}" type="slidenum">
              <a:rPr lang="en-US" smtClean="0"/>
              <a:t>29</a:t>
            </a:fld>
            <a:endParaRPr lang="en-US"/>
          </a:p>
        </p:txBody>
      </p:sp>
    </p:spTree>
    <p:extLst>
      <p:ext uri="{BB962C8B-B14F-4D97-AF65-F5344CB8AC3E}">
        <p14:creationId xmlns:p14="http://schemas.microsoft.com/office/powerpoint/2010/main" val="938353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u="none" baseline="0" dirty="0"/>
          </a:p>
        </p:txBody>
      </p:sp>
      <p:sp>
        <p:nvSpPr>
          <p:cNvPr id="4" name="Slide Number Placeholder 3"/>
          <p:cNvSpPr>
            <a:spLocks noGrp="1"/>
          </p:cNvSpPr>
          <p:nvPr>
            <p:ph type="sldNum" sz="quarter" idx="10"/>
          </p:nvPr>
        </p:nvSpPr>
        <p:spPr/>
        <p:txBody>
          <a:bodyPr/>
          <a:lstStyle/>
          <a:p>
            <a:fld id="{A68A42FA-B81E-274E-B59E-789535AC95E4}" type="slidenum">
              <a:rPr lang="en-US" smtClean="0"/>
              <a:t>30</a:t>
            </a:fld>
            <a:endParaRPr lang="en-US"/>
          </a:p>
        </p:txBody>
      </p:sp>
    </p:spTree>
    <p:extLst>
      <p:ext uri="{BB962C8B-B14F-4D97-AF65-F5344CB8AC3E}">
        <p14:creationId xmlns:p14="http://schemas.microsoft.com/office/powerpoint/2010/main" val="2278668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r>
              <a:rPr lang="en-US" baseline="0" dirty="0"/>
              <a:t>The Social Work Health Impact Model illustrates the different ways in which public health social workers are involved in efforts to impact health and social well-being and how they can increase their impact by focusing on the bottom of the pyramid. As the pyramid rises to a point, the lens of the approach narrows from populations to individuals and consequently the impact of the work narrows from populations to individuals. </a:t>
            </a:r>
          </a:p>
          <a:p>
            <a:pPr marL="0" indent="0">
              <a:buFont typeface="+mj-lt"/>
              <a:buNone/>
            </a:pPr>
            <a:endParaRPr lang="en-US" baseline="0" dirty="0"/>
          </a:p>
          <a:p>
            <a:pPr marL="0" indent="0">
              <a:buFont typeface="+mj-lt"/>
              <a:buNone/>
            </a:pPr>
            <a:r>
              <a:rPr lang="en-US" baseline="0" dirty="0"/>
              <a:t>Each level of this pyramid is an essential and valuable function of public health social work. Consequently, it is essential that the field is intervening at each of these levels. Unfortunately, </a:t>
            </a:r>
            <a:r>
              <a:rPr lang="en-US" dirty="0"/>
              <a:t>most social workers are primarily educated at “tip” of the pyramid and acquire limiting abilities from their education and practice to work/collaborate/lead at other levels. Public health social work aims to engage social workers at all levels and work within and across</a:t>
            </a:r>
            <a:r>
              <a:rPr lang="en-US" baseline="0" dirty="0"/>
              <a:t> levels with other health and non-health professionals to improve health and well-being. </a:t>
            </a:r>
            <a:endParaRPr lang="en-US" dirty="0"/>
          </a:p>
          <a:p>
            <a:endParaRPr lang="en-US" dirty="0"/>
          </a:p>
          <a:p>
            <a:r>
              <a:rPr lang="en-US" b="1" u="sng" dirty="0"/>
              <a:t>Ask</a:t>
            </a:r>
            <a:r>
              <a:rPr lang="en-US" b="1" u="sng" baseline="0" dirty="0"/>
              <a:t> the Audience</a:t>
            </a:r>
          </a:p>
          <a:p>
            <a:r>
              <a:rPr lang="en-US" b="0" u="none" baseline="0" dirty="0"/>
              <a:t>Self-reflection exercise: Ask the audience to think about which of the level(s) encompasses the work that they do. Do they interact with individuals, organizations, or institutions that are working at different levels? What would need to happen in order for them to increase their interaction with individuals, organizations, or institutions working at different levels? What additional knowledge or experience would they need to gain to achieve competence in the other levels ? How would they go about obtaining this competence? </a:t>
            </a:r>
            <a:endParaRPr lang="en-US" b="0" u="none" dirty="0"/>
          </a:p>
        </p:txBody>
      </p:sp>
      <p:sp>
        <p:nvSpPr>
          <p:cNvPr id="4" name="Slide Number Placeholder 3"/>
          <p:cNvSpPr>
            <a:spLocks noGrp="1"/>
          </p:cNvSpPr>
          <p:nvPr>
            <p:ph type="sldNum" sz="quarter" idx="10"/>
          </p:nvPr>
        </p:nvSpPr>
        <p:spPr/>
        <p:txBody>
          <a:bodyPr/>
          <a:lstStyle/>
          <a:p>
            <a:fld id="{F63CA381-2A39-6E40-8D1F-A29F7321DCB3}" type="slidenum">
              <a:rPr lang="en-US" smtClean="0"/>
              <a:t>31</a:t>
            </a:fld>
            <a:endParaRPr lang="en-US"/>
          </a:p>
        </p:txBody>
      </p:sp>
    </p:spTree>
    <p:extLst>
      <p:ext uri="{BB962C8B-B14F-4D97-AF65-F5344CB8AC3E}">
        <p14:creationId xmlns:p14="http://schemas.microsoft.com/office/powerpoint/2010/main" val="216070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above</a:t>
            </a:r>
            <a:r>
              <a:rPr lang="en-US" baseline="0" dirty="0"/>
              <a:t> figure is taken from the </a:t>
            </a:r>
            <a:r>
              <a:rPr lang="en-US" i="1" dirty="0"/>
              <a:t>A Conceptual Framework for Action on the Social Determinants of Health. </a:t>
            </a:r>
            <a:r>
              <a:rPr lang="en-US" dirty="0"/>
              <a:t>Discussion paper for the Commission on the Social Determinants of Health, April 2007 written by the World Health Organization Commission on Social Determinants of Health.</a:t>
            </a:r>
            <a:r>
              <a:rPr lang="en-US" baseline="0" dirty="0"/>
              <a:t> </a:t>
            </a:r>
          </a:p>
          <a:p>
            <a:endParaRPr lang="en-US" baseline="0" dirty="0"/>
          </a:p>
          <a:p>
            <a:r>
              <a:rPr lang="en-US" b="1" baseline="0" dirty="0"/>
              <a:t>Key Points to Highlight from the Figure: </a:t>
            </a:r>
          </a:p>
          <a:p>
            <a:pPr marL="171450" indent="-171450">
              <a:buFont typeface="Arial"/>
              <a:buChar char="•"/>
            </a:pPr>
            <a:r>
              <a:rPr lang="en-US" baseline="0" dirty="0"/>
              <a:t>structural determinants define social class divisions </a:t>
            </a:r>
          </a:p>
          <a:p>
            <a:pPr marL="171450" indent="-171450">
              <a:buFont typeface="Arial"/>
              <a:buChar char="•"/>
            </a:pPr>
            <a:r>
              <a:rPr lang="en-US" baseline="0" dirty="0"/>
              <a:t>social class divisions determine the distribution of power, prestige, and access to resources</a:t>
            </a:r>
          </a:p>
          <a:p>
            <a:pPr marL="171450" indent="-171450">
              <a:buFont typeface="Arial"/>
              <a:buChar char="•"/>
            </a:pPr>
            <a:r>
              <a:rPr lang="en-US" baseline="0" dirty="0"/>
              <a:t>the arrows between social divisions and the socioeconomic political context are bidirectional</a:t>
            </a:r>
          </a:p>
          <a:p>
            <a:pPr marL="171450" indent="-171450">
              <a:buFont typeface="Arial"/>
              <a:buChar char="•"/>
            </a:pPr>
            <a:r>
              <a:rPr lang="en-US" baseline="0" dirty="0"/>
              <a:t>the most important social </a:t>
            </a:r>
            <a:r>
              <a:rPr lang="en-US" baseline="0" dirty="0" err="1"/>
              <a:t>stratifiers</a:t>
            </a:r>
            <a:r>
              <a:rPr lang="en-US" baseline="0" dirty="0"/>
              <a:t> per the CSDH are </a:t>
            </a:r>
            <a:r>
              <a:rPr lang="en-US" sz="1200" b="0" i="0" u="none" strike="noStrike" kern="1200" baseline="0" dirty="0">
                <a:solidFill>
                  <a:schemeClr val="tx1"/>
                </a:solidFill>
                <a:latin typeface="+mn-lt"/>
                <a:ea typeface="+mn-ea"/>
                <a:cs typeface="+mn-cs"/>
              </a:rPr>
              <a:t>income, education, occupation, social class, gender, race/ethnicity </a:t>
            </a:r>
          </a:p>
          <a:p>
            <a:pPr marL="171450" indent="-171450">
              <a:buFont typeface="Arial"/>
              <a:buChar char="•"/>
            </a:pPr>
            <a:r>
              <a:rPr lang="en-US" sz="1200" b="0" i="0" u="none" strike="noStrike" kern="1200" baseline="0" dirty="0">
                <a:solidFill>
                  <a:schemeClr val="tx1"/>
                </a:solidFill>
                <a:latin typeface="+mn-lt"/>
                <a:ea typeface="+mn-ea"/>
                <a:cs typeface="+mn-cs"/>
              </a:rPr>
              <a:t>this model explains the formation of social determinants of </a:t>
            </a:r>
            <a:r>
              <a:rPr lang="en-US" sz="1200" b="1" i="0" u="none" strike="noStrike" kern="1200" baseline="0" dirty="0">
                <a:solidFill>
                  <a:schemeClr val="tx1"/>
                </a:solidFill>
                <a:latin typeface="+mn-lt"/>
                <a:ea typeface="+mn-ea"/>
                <a:cs typeface="+mn-cs"/>
              </a:rPr>
              <a:t>health inequities</a:t>
            </a:r>
            <a:r>
              <a:rPr lang="en-US" sz="1200" b="0" i="0" u="none" strike="noStrike" kern="1200" baseline="0" dirty="0">
                <a:solidFill>
                  <a:schemeClr val="tx1"/>
                </a:solidFill>
                <a:latin typeface="+mn-lt"/>
                <a:ea typeface="+mn-ea"/>
                <a:cs typeface="+mn-cs"/>
              </a:rPr>
              <a:t> and the role of social determinants of health in that process</a:t>
            </a:r>
            <a:endParaRPr lang="en-US" sz="1200" b="1" i="0" u="none" strike="noStrike" kern="1200" baseline="0" dirty="0">
              <a:solidFill>
                <a:schemeClr val="tx1"/>
              </a:solidFill>
              <a:latin typeface="+mn-lt"/>
              <a:ea typeface="+mn-ea"/>
              <a:cs typeface="+mn-cs"/>
            </a:endParaRPr>
          </a:p>
          <a:p>
            <a:pPr marL="171450" indent="-171450">
              <a:buFont typeface="Arial"/>
              <a:buChar char="•"/>
            </a:pPr>
            <a:endParaRPr lang="en-US" sz="1200" b="1" i="0" u="none" strike="noStrike" kern="1200" baseline="0" dirty="0">
              <a:solidFill>
                <a:schemeClr val="tx1"/>
              </a:solidFill>
              <a:latin typeface="+mn-lt"/>
              <a:ea typeface="+mn-ea"/>
              <a:cs typeface="+mn-cs"/>
            </a:endParaRPr>
          </a:p>
          <a:p>
            <a:pPr marL="0" indent="0">
              <a:buFont typeface="Arial"/>
              <a:buNone/>
            </a:pPr>
            <a:r>
              <a:rPr lang="en-US" sz="1200" b="1" i="0" u="sng" strike="noStrike" kern="1200" baseline="0" dirty="0">
                <a:solidFill>
                  <a:schemeClr val="tx1"/>
                </a:solidFill>
                <a:latin typeface="+mn-lt"/>
                <a:ea typeface="+mn-ea"/>
                <a:cs typeface="+mn-cs"/>
              </a:rPr>
              <a:t>Ask the Audience</a:t>
            </a:r>
          </a:p>
          <a:p>
            <a:pPr marL="0" indent="0">
              <a:buFont typeface="Arial"/>
              <a:buNone/>
            </a:pPr>
            <a:r>
              <a:rPr lang="en-US" sz="1200" b="0" i="0" u="none" strike="noStrike" kern="1200" baseline="0" dirty="0">
                <a:solidFill>
                  <a:schemeClr val="tx1"/>
                </a:solidFill>
                <a:latin typeface="+mn-lt"/>
                <a:ea typeface="+mn-ea"/>
                <a:cs typeface="+mn-cs"/>
              </a:rPr>
              <a:t>There is abundant evidence to demonstrate that lower incomes are associated with worse health outcomes. </a:t>
            </a:r>
          </a:p>
          <a:p>
            <a:pPr marL="0" indent="0">
              <a:buFont typeface="Arial"/>
              <a:buNone/>
            </a:pPr>
            <a:r>
              <a:rPr lang="en-US" sz="1200" b="0" i="0" u="none" strike="noStrike" kern="1200" baseline="0" dirty="0">
                <a:solidFill>
                  <a:schemeClr val="tx1"/>
                </a:solidFill>
                <a:latin typeface="+mn-lt"/>
                <a:ea typeface="+mn-ea"/>
                <a:cs typeface="+mn-cs"/>
              </a:rPr>
              <a:t>Additionally, research from the Pew Research Center indicates that in 2017, women earned 82% of what men earned (See http://</a:t>
            </a:r>
            <a:r>
              <a:rPr lang="en-US" sz="1200" b="0" i="0" u="none" strike="noStrike" kern="1200" baseline="0" dirty="0" err="1">
                <a:solidFill>
                  <a:schemeClr val="tx1"/>
                </a:solidFill>
                <a:latin typeface="+mn-lt"/>
                <a:ea typeface="+mn-ea"/>
                <a:cs typeface="+mn-cs"/>
              </a:rPr>
              <a:t>www.pewresearch.org</a:t>
            </a:r>
            <a:r>
              <a:rPr lang="en-US" sz="1200" b="0" i="0" u="none" strike="noStrike" kern="1200" baseline="0" dirty="0">
                <a:solidFill>
                  <a:schemeClr val="tx1"/>
                </a:solidFill>
                <a:latin typeface="+mn-lt"/>
                <a:ea typeface="+mn-ea"/>
                <a:cs typeface="+mn-cs"/>
              </a:rPr>
              <a:t>/fact-tank/2018/04/09/gender-pay-gap-facts/). The Pew Research Center identifies several factors that contribute to this difference including educational attainment, work experience, occupational segregation, career interruptions, and discrimination (e.g. </a:t>
            </a:r>
            <a:r>
              <a:rPr lang="en-US" dirty="0"/>
              <a:t>25% of employed women reported earning less than a man doing the same job</a:t>
            </a:r>
            <a:r>
              <a:rPr lang="en-US" baseline="0" dirty="0"/>
              <a:t> while</a:t>
            </a:r>
            <a:r>
              <a:rPr lang="en-US" dirty="0"/>
              <a:t> 5% of men reported earning less than a woman doing the same job). </a:t>
            </a:r>
          </a:p>
          <a:p>
            <a:pPr marL="0" indent="0">
              <a:buFont typeface="Arial"/>
              <a:buNone/>
            </a:pPr>
            <a:endParaRPr lang="en-US" sz="1200" b="0" i="0" u="none" strike="noStrike" kern="1200" baseline="0" dirty="0">
              <a:solidFill>
                <a:schemeClr val="tx1"/>
              </a:solidFill>
              <a:latin typeface="+mn-lt"/>
              <a:ea typeface="+mn-ea"/>
              <a:cs typeface="+mn-cs"/>
            </a:endParaRPr>
          </a:p>
          <a:p>
            <a:pPr marL="0" indent="0">
              <a:buFont typeface="Arial"/>
              <a:buNone/>
            </a:pPr>
            <a:r>
              <a:rPr lang="en-US" sz="1200" b="0" i="0" u="none" strike="noStrike" kern="1200" baseline="0" dirty="0">
                <a:solidFill>
                  <a:schemeClr val="tx1"/>
                </a:solidFill>
                <a:latin typeface="+mn-lt"/>
                <a:ea typeface="+mn-ea"/>
                <a:cs typeface="+mn-cs"/>
              </a:rPr>
              <a:t>Thinking about this information, ask the audience: </a:t>
            </a:r>
          </a:p>
          <a:p>
            <a:pPr marL="228600" indent="-228600">
              <a:buFont typeface="Arial"/>
              <a:buAutoNum type="arabicPeriod"/>
            </a:pPr>
            <a:r>
              <a:rPr lang="en-US" sz="1200" b="0" i="0" u="none" strike="noStrike" kern="1200" baseline="0" dirty="0">
                <a:solidFill>
                  <a:schemeClr val="tx1"/>
                </a:solidFill>
                <a:latin typeface="+mn-lt"/>
                <a:ea typeface="+mn-ea"/>
                <a:cs typeface="+mn-cs"/>
              </a:rPr>
              <a:t>What might be socioeconomic and political factors that are at work in this scenario? </a:t>
            </a:r>
          </a:p>
          <a:p>
            <a:pPr marL="228600" indent="-228600">
              <a:buFont typeface="Arial"/>
              <a:buAutoNum type="arabicPeriod"/>
            </a:pPr>
            <a:r>
              <a:rPr lang="en-US" sz="1200" b="0" i="0" u="none" strike="noStrike" kern="1200" baseline="0" dirty="0">
                <a:solidFill>
                  <a:schemeClr val="tx1"/>
                </a:solidFill>
                <a:latin typeface="+mn-lt"/>
                <a:ea typeface="+mn-ea"/>
                <a:cs typeface="+mn-cs"/>
              </a:rPr>
              <a:t>How might the socioeconomic and political factors shape class, power, prestige, and discrimination? </a:t>
            </a:r>
          </a:p>
          <a:p>
            <a:pPr marL="228600" indent="-228600">
              <a:buFont typeface="Arial"/>
              <a:buAutoNum type="arabicPeriod"/>
            </a:pPr>
            <a:r>
              <a:rPr lang="en-US" sz="1200" b="0" i="0" u="none" strike="noStrike" kern="1200" baseline="0" dirty="0">
                <a:solidFill>
                  <a:schemeClr val="tx1"/>
                </a:solidFill>
                <a:latin typeface="+mn-lt"/>
                <a:ea typeface="+mn-ea"/>
                <a:cs typeface="+mn-cs"/>
              </a:rPr>
              <a:t>How do class, power, prestige, and discrimination influence income, gender, occupation, and education? </a:t>
            </a:r>
          </a:p>
          <a:p>
            <a:pPr marL="228600" indent="-228600">
              <a:buFont typeface="Arial"/>
              <a:buAutoNum type="arabicPeriod"/>
            </a:pPr>
            <a:r>
              <a:rPr lang="en-US" sz="1200" b="0" i="0" u="none" strike="noStrike" kern="1200" baseline="0" dirty="0">
                <a:solidFill>
                  <a:schemeClr val="tx1"/>
                </a:solidFill>
                <a:latin typeface="+mn-lt"/>
                <a:ea typeface="+mn-ea"/>
                <a:cs typeface="+mn-cs"/>
              </a:rPr>
              <a:t>Finally, how could this process shape social determinants of health and create inequities in health outcomes between men and women? </a:t>
            </a:r>
          </a:p>
        </p:txBody>
      </p:sp>
      <p:sp>
        <p:nvSpPr>
          <p:cNvPr id="4" name="Slide Number Placeholder 3"/>
          <p:cNvSpPr>
            <a:spLocks noGrp="1"/>
          </p:cNvSpPr>
          <p:nvPr>
            <p:ph type="sldNum" sz="quarter" idx="10"/>
          </p:nvPr>
        </p:nvSpPr>
        <p:spPr/>
        <p:txBody>
          <a:bodyPr/>
          <a:lstStyle/>
          <a:p>
            <a:fld id="{A68A42FA-B81E-274E-B59E-789535AC95E4}" type="slidenum">
              <a:rPr lang="en-US" smtClean="0"/>
              <a:t>5</a:t>
            </a:fld>
            <a:endParaRPr lang="en-US"/>
          </a:p>
        </p:txBody>
      </p:sp>
    </p:spTree>
    <p:extLst>
      <p:ext uri="{BB962C8B-B14F-4D97-AF65-F5344CB8AC3E}">
        <p14:creationId xmlns:p14="http://schemas.microsoft.com/office/powerpoint/2010/main" val="1234317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figure comes </a:t>
            </a:r>
            <a:r>
              <a:rPr lang="en-US" baseline="0" dirty="0"/>
              <a:t>from “</a:t>
            </a:r>
            <a:r>
              <a:rPr lang="en-US" sz="1200" b="0" i="0" u="none" strike="noStrike" kern="1200" baseline="0" dirty="0">
                <a:solidFill>
                  <a:schemeClr val="tx1"/>
                </a:solidFill>
                <a:latin typeface="+mn-lt"/>
                <a:ea typeface="+mn-ea"/>
                <a:cs typeface="+mn-cs"/>
              </a:rPr>
              <a:t>A Framework for Educating Health Professionals to Address the Social Determinants of Health,” a 2016 publication that was authored by various professional organizations and national academies. The figure describes how health professionals can engage in learning throughout their education and careers that promotes the understanding of social determinants of health as well as creates opportunities for health professionals to address social determinants of health.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Below are the components of each domain as listed by the publication. See the full publication for additional detail. </a:t>
            </a:r>
          </a:p>
          <a:p>
            <a:endParaRPr lang="en-US" sz="1200" b="0"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Education </a:t>
            </a:r>
          </a:p>
          <a:p>
            <a:pPr marL="171450" indent="-171450">
              <a:buFont typeface="Arial"/>
              <a:buChar char="•"/>
            </a:pPr>
            <a:r>
              <a:rPr lang="en-US" sz="1200" b="0" i="0" u="none" strike="noStrike" kern="1200" baseline="0" dirty="0">
                <a:solidFill>
                  <a:schemeClr val="tx1"/>
                </a:solidFill>
                <a:latin typeface="+mn-lt"/>
                <a:ea typeface="+mn-ea"/>
                <a:cs typeface="+mn-cs"/>
              </a:rPr>
              <a:t>Experiential learning: applied learning (includes providing services in a </a:t>
            </a:r>
            <a:r>
              <a:rPr lang="en-US" sz="1200" b="0" i="1" u="none" strike="noStrike" kern="1200" baseline="0" dirty="0">
                <a:solidFill>
                  <a:schemeClr val="tx1"/>
                </a:solidFill>
                <a:latin typeface="+mn-lt"/>
                <a:ea typeface="+mn-ea"/>
                <a:cs typeface="+mn-cs"/>
              </a:rPr>
              <a:t>real world </a:t>
            </a:r>
            <a:r>
              <a:rPr lang="en-US" sz="1200" b="0" i="0" u="none" strike="noStrike" kern="1200" baseline="0" dirty="0">
                <a:solidFill>
                  <a:schemeClr val="tx1"/>
                </a:solidFill>
                <a:latin typeface="+mn-lt"/>
                <a:ea typeface="+mn-ea"/>
                <a:cs typeface="+mn-cs"/>
              </a:rPr>
              <a:t>context and simultaneously engaging in learning through supervision, self-study, and classroom reflection), mutually beneficial community engagement, performance assessment</a:t>
            </a:r>
          </a:p>
          <a:p>
            <a:pPr marL="171450" indent="-171450">
              <a:buFont typeface="Arial"/>
              <a:buChar char="•"/>
            </a:pPr>
            <a:r>
              <a:rPr lang="en-US" sz="1200" b="0" i="0" u="none" strike="noStrike" kern="1200" baseline="0" dirty="0">
                <a:solidFill>
                  <a:schemeClr val="tx1"/>
                </a:solidFill>
                <a:latin typeface="+mn-lt"/>
                <a:ea typeface="+mn-ea"/>
                <a:cs typeface="+mn-cs"/>
              </a:rPr>
              <a:t>Collaborative learning: problem/project-based learning, student engagement (student engage in self-study and practice and are guided by instructors), critical thinking </a:t>
            </a:r>
          </a:p>
          <a:p>
            <a:pPr marL="171450" indent="-171450">
              <a:buFont typeface="Arial"/>
              <a:buChar char="•"/>
            </a:pPr>
            <a:r>
              <a:rPr lang="en-US" sz="1200" b="0" i="0" u="none" strike="noStrike" kern="1200" baseline="0" dirty="0">
                <a:solidFill>
                  <a:schemeClr val="tx1"/>
                </a:solidFill>
                <a:latin typeface="+mn-lt"/>
                <a:ea typeface="+mn-ea"/>
                <a:cs typeface="+mn-cs"/>
              </a:rPr>
              <a:t>Integrated curriculum: </a:t>
            </a:r>
            <a:r>
              <a:rPr lang="en-US" sz="1200" b="0" i="0" u="none" strike="noStrike" kern="1200" baseline="0" dirty="0" err="1">
                <a:solidFill>
                  <a:schemeClr val="tx1"/>
                </a:solidFill>
                <a:latin typeface="+mn-lt"/>
                <a:ea typeface="+mn-ea"/>
                <a:cs typeface="+mn-cs"/>
              </a:rPr>
              <a:t>interprofessional</a:t>
            </a:r>
            <a:r>
              <a:rPr lang="en-US" sz="1200" b="0" i="0" u="none" strike="noStrike" kern="1200" baseline="0" dirty="0">
                <a:solidFill>
                  <a:schemeClr val="tx1"/>
                </a:solidFill>
                <a:latin typeface="+mn-lt"/>
                <a:ea typeface="+mn-ea"/>
                <a:cs typeface="+mn-cs"/>
              </a:rPr>
              <a:t> and cross-</a:t>
            </a:r>
            <a:r>
              <a:rPr lang="en-US" sz="1200" b="0" i="0" u="none" strike="noStrike" kern="1200" baseline="0" dirty="0" err="1">
                <a:solidFill>
                  <a:schemeClr val="tx1"/>
                </a:solidFill>
                <a:latin typeface="+mn-lt"/>
                <a:ea typeface="+mn-ea"/>
                <a:cs typeface="+mn-cs"/>
              </a:rPr>
              <a:t>sectoral</a:t>
            </a:r>
            <a:r>
              <a:rPr lang="en-US" sz="1200" b="0" i="0" u="none" strike="noStrike" kern="1200" baseline="0" dirty="0">
                <a:solidFill>
                  <a:schemeClr val="tx1"/>
                </a:solidFill>
                <a:latin typeface="+mn-lt"/>
                <a:ea typeface="+mn-ea"/>
                <a:cs typeface="+mn-cs"/>
              </a:rPr>
              <a:t>, longitudinally organized (builds in complexity as student advance)</a:t>
            </a:r>
          </a:p>
          <a:p>
            <a:pPr marL="171450" indent="-171450">
              <a:buFont typeface="Arial"/>
              <a:buChar char="•"/>
            </a:pPr>
            <a:r>
              <a:rPr lang="en-US" sz="1200" b="0" i="0" u="none" strike="noStrike" kern="1200" baseline="0" dirty="0">
                <a:solidFill>
                  <a:schemeClr val="tx1"/>
                </a:solidFill>
                <a:latin typeface="+mn-lt"/>
                <a:ea typeface="+mn-ea"/>
                <a:cs typeface="+mn-cs"/>
              </a:rPr>
              <a:t>Continuing profession development: faculty development, </a:t>
            </a:r>
            <a:r>
              <a:rPr lang="en-US" sz="1200" b="0" i="0" u="none" strike="noStrike" kern="1200" baseline="0" dirty="0" err="1">
                <a:solidFill>
                  <a:schemeClr val="tx1"/>
                </a:solidFill>
                <a:latin typeface="+mn-lt"/>
                <a:ea typeface="+mn-ea"/>
                <a:cs typeface="+mn-cs"/>
              </a:rPr>
              <a:t>interprofessional</a:t>
            </a:r>
            <a:r>
              <a:rPr lang="en-US" sz="1200" b="0" i="0" u="none" strike="noStrike" kern="1200" baseline="0" dirty="0">
                <a:solidFill>
                  <a:schemeClr val="tx1"/>
                </a:solidFill>
                <a:latin typeface="+mn-lt"/>
                <a:ea typeface="+mn-ea"/>
                <a:cs typeface="+mn-cs"/>
              </a:rPr>
              <a:t> workplace learning </a:t>
            </a:r>
          </a:p>
          <a:p>
            <a:pPr marL="0" indent="0">
              <a:buFontTx/>
              <a:buNone/>
            </a:pPr>
            <a:endParaRPr lang="en-US" sz="1200" b="0"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Organization </a:t>
            </a:r>
          </a:p>
          <a:p>
            <a:pPr marL="0" indent="0">
              <a:buFont typeface="Arial"/>
              <a:buNone/>
            </a:pPr>
            <a:r>
              <a:rPr lang="en-US" sz="1200" b="0" i="0" u="none" strike="noStrike" kern="1200" baseline="0" dirty="0">
                <a:solidFill>
                  <a:schemeClr val="tx1"/>
                </a:solidFill>
                <a:latin typeface="+mn-lt"/>
                <a:ea typeface="+mn-ea"/>
                <a:cs typeface="+mn-cs"/>
              </a:rPr>
              <a:t>Vision for and commitment to education in the social determinants of health</a:t>
            </a:r>
          </a:p>
          <a:p>
            <a:pPr marL="628650" lvl="1" indent="-171450">
              <a:buFont typeface="Arial"/>
              <a:buChar char="•"/>
            </a:pPr>
            <a:r>
              <a:rPr lang="en-US" sz="1200" b="0" i="0" u="none" strike="noStrike" kern="1200" baseline="0" dirty="0">
                <a:solidFill>
                  <a:schemeClr val="tx1"/>
                </a:solidFill>
                <a:latin typeface="+mn-lt"/>
                <a:ea typeface="+mn-ea"/>
                <a:cs typeface="+mn-cs"/>
              </a:rPr>
              <a:t>Policies, strategies, and program reviews</a:t>
            </a:r>
          </a:p>
          <a:p>
            <a:pPr marL="628650" lvl="1" indent="-171450">
              <a:buFont typeface="Arial"/>
              <a:buChar char="•"/>
            </a:pPr>
            <a:r>
              <a:rPr lang="en-US" sz="1200" b="0" i="0" u="none" strike="noStrike" kern="1200" baseline="0" dirty="0">
                <a:solidFill>
                  <a:schemeClr val="tx1"/>
                </a:solidFill>
                <a:latin typeface="+mn-lt"/>
                <a:ea typeface="+mn-ea"/>
                <a:cs typeface="+mn-cs"/>
              </a:rPr>
              <a:t>Resources (e.g. grant-funded projects that enable academic institutions and community organizations to partner) </a:t>
            </a:r>
          </a:p>
          <a:p>
            <a:pPr marL="628650" lvl="1" indent="-171450">
              <a:buFont typeface="Arial"/>
              <a:buChar char="•"/>
            </a:pPr>
            <a:r>
              <a:rPr lang="en-US" sz="1200" b="0" i="0" u="none" strike="noStrike" kern="1200" baseline="0" dirty="0">
                <a:solidFill>
                  <a:schemeClr val="tx1"/>
                </a:solidFill>
                <a:latin typeface="+mn-lt"/>
                <a:ea typeface="+mn-ea"/>
                <a:cs typeface="+mn-cs"/>
              </a:rPr>
              <a:t>Infrastructure and promotion/career pathways (e.g. leadership of academic institutions reward community-engaged scholarship and allow time for faculty to engage in work in the community)</a:t>
            </a:r>
          </a:p>
          <a:p>
            <a:r>
              <a:rPr lang="en-US" sz="1200" b="0" i="0" u="none" strike="noStrike" kern="1200" baseline="0" dirty="0">
                <a:solidFill>
                  <a:schemeClr val="tx1"/>
                </a:solidFill>
                <a:latin typeface="+mn-lt"/>
                <a:ea typeface="+mn-ea"/>
                <a:cs typeface="+mn-cs"/>
              </a:rPr>
              <a:t>Supportive organizational environment</a:t>
            </a:r>
          </a:p>
          <a:p>
            <a:pPr marL="628650" lvl="1" indent="-171450">
              <a:buFont typeface="Arial"/>
              <a:buChar char="•"/>
            </a:pPr>
            <a:r>
              <a:rPr lang="en-US" sz="1200" b="0" i="0" u="none" strike="noStrike" kern="1200" baseline="0" dirty="0">
                <a:solidFill>
                  <a:schemeClr val="tx1"/>
                </a:solidFill>
                <a:latin typeface="+mn-lt"/>
                <a:ea typeface="+mn-ea"/>
                <a:cs typeface="+mn-cs"/>
              </a:rPr>
              <a:t>Transformative learning and dissemination of pedagogical research (learning that informs how health and communities can be transformed for the benefit of the community population and disseminating this information and putting it into practice) </a:t>
            </a:r>
          </a:p>
          <a:p>
            <a:pPr marL="628650" lvl="1" indent="-171450">
              <a:buFont typeface="Arial"/>
              <a:buChar char="•"/>
            </a:pPr>
            <a:r>
              <a:rPr lang="en-US" sz="1200" b="0" i="0" u="none" strike="noStrike" kern="1200" baseline="0" dirty="0">
                <a:solidFill>
                  <a:schemeClr val="tx1"/>
                </a:solidFill>
                <a:latin typeface="+mn-lt"/>
                <a:ea typeface="+mn-ea"/>
                <a:cs typeface="+mn-cs"/>
              </a:rPr>
              <a:t>Faculty development/continuing professional development </a:t>
            </a:r>
          </a:p>
          <a:p>
            <a:endParaRPr lang="en-US" sz="1200" b="1" i="0" u="sng"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Community </a:t>
            </a:r>
          </a:p>
          <a:p>
            <a:pPr marL="171450" indent="-171450">
              <a:buFont typeface="Arial"/>
              <a:buChar char="•"/>
            </a:pPr>
            <a:r>
              <a:rPr lang="en-US" sz="1200" b="0" i="0" u="none" strike="noStrike" kern="1200" baseline="0" dirty="0">
                <a:solidFill>
                  <a:schemeClr val="tx1"/>
                </a:solidFill>
                <a:latin typeface="+mn-lt"/>
                <a:ea typeface="+mn-ea"/>
                <a:cs typeface="+mn-cs"/>
              </a:rPr>
              <a:t>Reciprocal commitment: community assets (strengths-based approach), willingness to engage (understanding community mistrust and reluctance to engage and addressing this through community-based research and other methods of engagement), networks and resources (using formal and informal networks to channel resources) </a:t>
            </a:r>
          </a:p>
          <a:p>
            <a:pPr marL="171450" indent="-171450">
              <a:buFont typeface="Arial"/>
              <a:buChar char="•"/>
            </a:pPr>
            <a:r>
              <a:rPr lang="en-US" sz="1200" b="0" i="0" u="none" strike="noStrike" kern="1200" baseline="0" dirty="0">
                <a:solidFill>
                  <a:schemeClr val="tx1"/>
                </a:solidFill>
                <a:latin typeface="+mn-lt"/>
                <a:ea typeface="+mn-ea"/>
                <a:cs typeface="+mn-cs"/>
              </a:rPr>
              <a:t>Community priorities: evaluation of health impacts toward equity and well-being</a:t>
            </a:r>
          </a:p>
          <a:p>
            <a:pPr marL="171450" indent="-171450">
              <a:buFont typeface="Arial"/>
              <a:buChar char="•"/>
            </a:pPr>
            <a:r>
              <a:rPr lang="en-US" sz="1200" b="0" i="0" u="none" strike="noStrike" kern="1200" baseline="0" dirty="0">
                <a:solidFill>
                  <a:schemeClr val="tx1"/>
                </a:solidFill>
                <a:latin typeface="+mn-lt"/>
                <a:ea typeface="+mn-ea"/>
                <a:cs typeface="+mn-cs"/>
              </a:rPr>
              <a:t>Community engagement: workforce diversity, recruitment and retention</a:t>
            </a:r>
          </a:p>
          <a:p>
            <a:endParaRPr lang="en-US" b="1" u="sng" dirty="0"/>
          </a:p>
        </p:txBody>
      </p:sp>
      <p:sp>
        <p:nvSpPr>
          <p:cNvPr id="4" name="Slide Number Placeholder 3"/>
          <p:cNvSpPr>
            <a:spLocks noGrp="1"/>
          </p:cNvSpPr>
          <p:nvPr>
            <p:ph type="sldNum" sz="quarter" idx="10"/>
          </p:nvPr>
        </p:nvSpPr>
        <p:spPr/>
        <p:txBody>
          <a:bodyPr/>
          <a:lstStyle/>
          <a:p>
            <a:fld id="{A68A42FA-B81E-274E-B59E-789535AC95E4}" type="slidenum">
              <a:rPr lang="en-US" smtClean="0"/>
              <a:t>32</a:t>
            </a:fld>
            <a:endParaRPr lang="en-US"/>
          </a:p>
        </p:txBody>
      </p:sp>
    </p:spTree>
    <p:extLst>
      <p:ext uri="{BB962C8B-B14F-4D97-AF65-F5344CB8AC3E}">
        <p14:creationId xmlns:p14="http://schemas.microsoft.com/office/powerpoint/2010/main" val="1718005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figure asks us to think about who “gets” to be a health professional in our society and the degree to which social determinants shape access to professional education. This also comes </a:t>
            </a:r>
            <a:r>
              <a:rPr lang="en-US" baseline="0" dirty="0"/>
              <a:t>from “</a:t>
            </a:r>
            <a:r>
              <a:rPr lang="en-US" sz="1200" b="0" i="0" u="none" strike="noStrike" kern="1200" baseline="0" dirty="0">
                <a:solidFill>
                  <a:schemeClr val="tx1"/>
                </a:solidFill>
                <a:latin typeface="+mn-lt"/>
                <a:ea typeface="+mn-ea"/>
                <a:cs typeface="+mn-cs"/>
              </a:rPr>
              <a:t>A Framework for Educating Health Professionals to Address the Social Determinants of Health,” a 2016 publication that was authored by various professional organizations and national academies. You might notice that this figure looks similar to a figure we discussed earlier by the WHO’s Commission on the Social Determinants of Health Inequities.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difference in this figure is that there is an emphasis on the health workforce and in particular the education of the workforce, the organizations within which the workforce is employed, and the relationship between the workforce and the communities within which they work. Here we see that the social, economic, and political context influences the health workforce and the health workforce in turn influences the health of the population. An additional layer of complexity here is that the health workforce is derived from individuals within the population. </a:t>
            </a:r>
          </a:p>
          <a:p>
            <a:endParaRPr lang="en-US" sz="1200" b="0"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Notice at the top of the figure, there are lines showing bidirectional pathways for monitoring and evaluation. This asks, “How does the socioeconomic and political context impact the workforce?” and “How does the workforce influence the socioeconomic and political context?” Additionally, these lines ask us, “How does the population and future health workforce impact the existing workforce?” as well as “How does the existing workforce impact the population and future health workforce?”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1" i="0" u="sng" strike="noStrike" kern="1200" baseline="0" dirty="0">
                <a:solidFill>
                  <a:schemeClr val="tx1"/>
                </a:solidFill>
                <a:latin typeface="+mn-lt"/>
                <a:ea typeface="+mn-ea"/>
                <a:cs typeface="+mn-cs"/>
              </a:rPr>
              <a:t>Ask the Audience</a:t>
            </a:r>
          </a:p>
          <a:p>
            <a:pPr marL="171450" indent="-171450">
              <a:buFont typeface="Arial"/>
              <a:buChar char="•"/>
            </a:pPr>
            <a:r>
              <a:rPr lang="en-US" sz="1200" b="0" i="0" u="none" strike="noStrike" kern="1200" baseline="0" dirty="0">
                <a:solidFill>
                  <a:schemeClr val="tx1"/>
                </a:solidFill>
                <a:latin typeface="+mn-lt"/>
                <a:ea typeface="+mn-ea"/>
                <a:cs typeface="+mn-cs"/>
              </a:rPr>
              <a:t>What are some socioeconomic and political mechanisms that shape the education of public health social workers? (Prompt: Who determines what public health social workers learn and how they learn it? Who influences these actors? What is the process for determining what public health social workers learn through school and continuing education?)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a:solidFill>
                  <a:schemeClr val="tx1"/>
                </a:solidFill>
                <a:latin typeface="+mn-lt"/>
                <a:ea typeface="+mn-ea"/>
                <a:cs typeface="+mn-cs"/>
              </a:rPr>
              <a:t>What are some socioeconomic and political mechanisms that shape the organizations within which public health social workers work? (Prompt: What factors within an organization influence the culture and characteristics of an organization? What factors outside of an organization influence the culture and characteristics of an organization?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a:solidFill>
                  <a:schemeClr val="tx1"/>
                </a:solidFill>
                <a:latin typeface="+mn-lt"/>
                <a:ea typeface="+mn-ea"/>
                <a:cs typeface="+mn-cs"/>
              </a:rPr>
              <a:t>What are some socioeconomic and political mechanisms that shape the relationships and exchange between public health social workers and the communities within which they work? (Prompt: How are relationships between public health social workers and the community established? What characteristics of the workers and of the community help to facilitate this relationship? What factors apart from the  workers and the community themselves shape their relationship? </a:t>
            </a:r>
          </a:p>
        </p:txBody>
      </p:sp>
      <p:sp>
        <p:nvSpPr>
          <p:cNvPr id="4" name="Slide Number Placeholder 3"/>
          <p:cNvSpPr>
            <a:spLocks noGrp="1"/>
          </p:cNvSpPr>
          <p:nvPr>
            <p:ph type="sldNum" sz="quarter" idx="10"/>
          </p:nvPr>
        </p:nvSpPr>
        <p:spPr/>
        <p:txBody>
          <a:bodyPr/>
          <a:lstStyle/>
          <a:p>
            <a:fld id="{A68A42FA-B81E-274E-B59E-789535AC95E4}" type="slidenum">
              <a:rPr lang="en-US" smtClean="0"/>
              <a:t>33</a:t>
            </a:fld>
            <a:endParaRPr lang="en-US"/>
          </a:p>
        </p:txBody>
      </p:sp>
    </p:spTree>
    <p:extLst>
      <p:ext uri="{BB962C8B-B14F-4D97-AF65-F5344CB8AC3E}">
        <p14:creationId xmlns:p14="http://schemas.microsoft.com/office/powerpoint/2010/main" val="764175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0" u="none" baseline="0" dirty="0"/>
          </a:p>
        </p:txBody>
      </p:sp>
      <p:sp>
        <p:nvSpPr>
          <p:cNvPr id="4" name="Slide Number Placeholder 3"/>
          <p:cNvSpPr>
            <a:spLocks noGrp="1"/>
          </p:cNvSpPr>
          <p:nvPr>
            <p:ph type="sldNum" sz="quarter" idx="10"/>
          </p:nvPr>
        </p:nvSpPr>
        <p:spPr/>
        <p:txBody>
          <a:bodyPr/>
          <a:lstStyle/>
          <a:p>
            <a:fld id="{A68A42FA-B81E-274E-B59E-789535AC95E4}" type="slidenum">
              <a:rPr lang="en-US" smtClean="0"/>
              <a:t>34</a:t>
            </a:fld>
            <a:endParaRPr lang="en-US"/>
          </a:p>
        </p:txBody>
      </p:sp>
    </p:spTree>
    <p:extLst>
      <p:ext uri="{BB962C8B-B14F-4D97-AF65-F5344CB8AC3E}">
        <p14:creationId xmlns:p14="http://schemas.microsoft.com/office/powerpoint/2010/main" val="15594002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A42FA-B81E-274E-B59E-789535AC95E4}" type="slidenum">
              <a:rPr lang="en-US" smtClean="0"/>
              <a:t>35</a:t>
            </a:fld>
            <a:endParaRPr lang="en-US"/>
          </a:p>
        </p:txBody>
      </p:sp>
    </p:spTree>
    <p:extLst>
      <p:ext uri="{BB962C8B-B14F-4D97-AF65-F5344CB8AC3E}">
        <p14:creationId xmlns:p14="http://schemas.microsoft.com/office/powerpoint/2010/main" val="1394119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A42FA-B81E-274E-B59E-789535AC95E4}" type="slidenum">
              <a:rPr lang="en-US" smtClean="0"/>
              <a:t>36</a:t>
            </a:fld>
            <a:endParaRPr lang="en-US"/>
          </a:p>
        </p:txBody>
      </p:sp>
    </p:spTree>
    <p:extLst>
      <p:ext uri="{BB962C8B-B14F-4D97-AF65-F5344CB8AC3E}">
        <p14:creationId xmlns:p14="http://schemas.microsoft.com/office/powerpoint/2010/main" val="13941190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3CA381-2A39-6E40-8D1F-A29F7321DCB3}" type="slidenum">
              <a:rPr lang="en-US" smtClean="0"/>
              <a:t>39</a:t>
            </a:fld>
            <a:endParaRPr lang="en-US"/>
          </a:p>
        </p:txBody>
      </p:sp>
    </p:spTree>
    <p:extLst>
      <p:ext uri="{BB962C8B-B14F-4D97-AF65-F5344CB8AC3E}">
        <p14:creationId xmlns:p14="http://schemas.microsoft.com/office/powerpoint/2010/main" val="23588905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sng" dirty="0"/>
              <a:t>Ask</a:t>
            </a:r>
            <a:r>
              <a:rPr lang="en-US" b="1" u="sng" baseline="0" dirty="0"/>
              <a:t> the Audience</a:t>
            </a:r>
          </a:p>
          <a:p>
            <a:endParaRPr lang="en-US" b="1" u="sng" baseline="0" dirty="0"/>
          </a:p>
          <a:p>
            <a:r>
              <a:rPr lang="en-US" b="0" u="none" baseline="0" dirty="0"/>
              <a:t>Are you surprised by any of the findings in the reports/articles listed? Why or why not? </a:t>
            </a:r>
          </a:p>
          <a:p>
            <a:endParaRPr lang="en-US" b="0" u="none" baseline="0" dirty="0"/>
          </a:p>
          <a:p>
            <a:r>
              <a:rPr lang="en-US" b="0" u="none" baseline="0" dirty="0"/>
              <a:t>Prior to these articles, the tendency was to discuss the causes of mortality and morbidity from a biomedical approach. How does attributing a death to lung cancer versus tobacco change the narrative regarding </a:t>
            </a:r>
            <a:r>
              <a:rPr lang="en-US" b="0" i="1" u="none" baseline="0" dirty="0"/>
              <a:t>what caused the death?, who is responsible?, </a:t>
            </a:r>
            <a:r>
              <a:rPr lang="en-US" b="0" i="0" u="none" baseline="0" dirty="0"/>
              <a:t>and </a:t>
            </a:r>
            <a:r>
              <a:rPr lang="en-US" b="0" i="1" u="none" baseline="0" dirty="0"/>
              <a:t>what can be done to prevent further deaths from this causes? </a:t>
            </a:r>
            <a:endParaRPr lang="en-US" b="0" u="none" dirty="0"/>
          </a:p>
        </p:txBody>
      </p:sp>
      <p:sp>
        <p:nvSpPr>
          <p:cNvPr id="4" name="Slide Number Placeholder 3"/>
          <p:cNvSpPr>
            <a:spLocks noGrp="1"/>
          </p:cNvSpPr>
          <p:nvPr>
            <p:ph type="sldNum" sz="quarter" idx="10"/>
          </p:nvPr>
        </p:nvSpPr>
        <p:spPr/>
        <p:txBody>
          <a:bodyPr/>
          <a:lstStyle/>
          <a:p>
            <a:fld id="{A68A42FA-B81E-274E-B59E-789535AC95E4}" type="slidenum">
              <a:rPr lang="en-US" smtClean="0"/>
              <a:t>6</a:t>
            </a:fld>
            <a:endParaRPr lang="en-US"/>
          </a:p>
        </p:txBody>
      </p:sp>
    </p:spTree>
    <p:extLst>
      <p:ext uri="{BB962C8B-B14F-4D97-AF65-F5344CB8AC3E}">
        <p14:creationId xmlns:p14="http://schemas.microsoft.com/office/powerpoint/2010/main" val="3782480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sng" dirty="0"/>
              <a:t>Ask the Audience</a:t>
            </a:r>
          </a:p>
          <a:p>
            <a:r>
              <a:rPr lang="en-US" b="0" u="none" dirty="0" err="1"/>
              <a:t>Jemal</a:t>
            </a:r>
            <a:r>
              <a:rPr lang="en-US" b="0" u="none" baseline="0" dirty="0"/>
              <a:t> et al. (2008) found that nearly half of all deaths among working-age adults are possibly preventable by addressing factors associated with low educational attainment. Does this number seem higher or lower than what you expected? Why? </a:t>
            </a:r>
          </a:p>
          <a:p>
            <a:endParaRPr lang="en-US" b="0" u="none" baseline="0" dirty="0"/>
          </a:p>
          <a:p>
            <a:r>
              <a:rPr lang="en-US" b="0" u="none" baseline="0" dirty="0" err="1"/>
              <a:t>Stringhini</a:t>
            </a:r>
            <a:r>
              <a:rPr lang="en-US" b="0" u="none" baseline="0" dirty="0"/>
              <a:t> et al. (2010) demonstrated that socioeconomic differences in mortality are largely attributable to differences in health behaviors. Why do you think individuals with lower socioeconomic status engage in less healthy behaviors than their higher socioeconomic status counterparts? How much choice do individuals have when selecting their diets and coping behaviors? What factors and/or actors influence these choices? Who do you think has greater capacity to “choose” their health behaviors, individuals with low socioeconomic status or individuals with high socioeconomic status? Why? </a:t>
            </a:r>
            <a:endParaRPr lang="en-US" b="0" u="none" dirty="0"/>
          </a:p>
        </p:txBody>
      </p:sp>
      <p:sp>
        <p:nvSpPr>
          <p:cNvPr id="4" name="Slide Number Placeholder 3"/>
          <p:cNvSpPr>
            <a:spLocks noGrp="1"/>
          </p:cNvSpPr>
          <p:nvPr>
            <p:ph type="sldNum" sz="quarter" idx="10"/>
          </p:nvPr>
        </p:nvSpPr>
        <p:spPr/>
        <p:txBody>
          <a:bodyPr/>
          <a:lstStyle/>
          <a:p>
            <a:fld id="{A68A42FA-B81E-274E-B59E-789535AC95E4}" type="slidenum">
              <a:rPr lang="en-US" smtClean="0"/>
              <a:t>7</a:t>
            </a:fld>
            <a:endParaRPr lang="en-US"/>
          </a:p>
        </p:txBody>
      </p:sp>
    </p:spTree>
    <p:extLst>
      <p:ext uri="{BB962C8B-B14F-4D97-AF65-F5344CB8AC3E}">
        <p14:creationId xmlns:p14="http://schemas.microsoft.com/office/powerpoint/2010/main" val="3782480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8A42FA-B81E-274E-B59E-789535AC95E4}" type="slidenum">
              <a:rPr lang="en-US" smtClean="0"/>
              <a:t>8</a:t>
            </a:fld>
            <a:endParaRPr lang="en-US"/>
          </a:p>
        </p:txBody>
      </p:sp>
    </p:spTree>
    <p:extLst>
      <p:ext uri="{BB962C8B-B14F-4D97-AF65-F5344CB8AC3E}">
        <p14:creationId xmlns:p14="http://schemas.microsoft.com/office/powerpoint/2010/main" val="3482445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Theories of disease</a:t>
            </a:r>
            <a:r>
              <a:rPr lang="en-US" baseline="0" dirty="0"/>
              <a:t> distribution range widely in their focus. Some theories focus on determinants, factors, or processes that are most proximal to the individual while others focus on determinants, factors, or processes that occur at the societal level. </a:t>
            </a:r>
          </a:p>
          <a:p>
            <a:endParaRPr lang="en-US" baseline="0" dirty="0"/>
          </a:p>
          <a:p>
            <a:r>
              <a:rPr lang="en-US" baseline="0" dirty="0"/>
              <a:t>Examples of theories focusing on individual determinants are the Biomedical Approach and the Lifestyle Approach. To explain disease and health, the Biomedical Approach focuses solely on biological or physiological elements influencing disease. For example, individuals that have tuberculosis in a population have the disease because they were exposed to the </a:t>
            </a:r>
            <a:r>
              <a:rPr lang="en-US" dirty="0"/>
              <a:t>bacterium Mycobacterium tuberculosis and became infected. The Lifestyle Approach focuses on the health behaviors of the individual. For example, an individual is obese</a:t>
            </a:r>
            <a:r>
              <a:rPr lang="en-US" baseline="0" dirty="0"/>
              <a:t> because s/he consumes more calories than s/he uses. </a:t>
            </a:r>
          </a:p>
          <a:p>
            <a:endParaRPr lang="en-US" baseline="0" dirty="0"/>
          </a:p>
          <a:p>
            <a:r>
              <a:rPr lang="en-US" baseline="0" dirty="0"/>
              <a:t>At the other end of the continuum, there are theories such as the Social Production of Disease and the Political Economy of Health that focus on societal determinants of disease and health. These theories suggest that patterns of disease and health are shaped or produced by the socioeconomic and political environments within which populations live. In this case, the distribution of tuberculosis in the population is determined by policies related to screening and treatment of tuberculosis, funding allocated to educate and treat the population, resources allocated to prevent the spread of the disease including food provisions since malnutrition is a risk factor for tuberculosis, and attention to the built environment which contributes to the spread of the disease. </a:t>
            </a:r>
          </a:p>
          <a:p>
            <a:endParaRPr lang="en-US" baseline="0" dirty="0"/>
          </a:p>
          <a:p>
            <a:r>
              <a:rPr lang="en-US" baseline="0" dirty="0"/>
              <a:t>In the middle of this continuum, there are social determinants of health. In the case of tuberculosis, this might include risk factors such as housing crowding, food insecurity, low socioeconomic status, and lack of access to health care. These factors are the “</a:t>
            </a:r>
            <a:r>
              <a:rPr lang="en-US" i="1" baseline="0" dirty="0"/>
              <a:t>causes of the causes” </a:t>
            </a:r>
            <a:r>
              <a:rPr lang="en-US" i="0" baseline="0" dirty="0"/>
              <a:t>(Krieger, 2011, pg. 185); that is, they explain the individual determinants which explain the distribution of tuberculosis. For example, individuals with low income and food insecurity consume less calories and less nutritious food which increases their risk of tuberculosis infection when exposed to the bacterium. This is different from the </a:t>
            </a:r>
            <a:r>
              <a:rPr lang="en-US" i="1" baseline="0" dirty="0"/>
              <a:t>societal determinants </a:t>
            </a:r>
            <a:r>
              <a:rPr lang="en-US" i="0" baseline="0" dirty="0"/>
              <a:t>which explain the </a:t>
            </a:r>
            <a:r>
              <a:rPr lang="en-US" i="1" baseline="0" dirty="0"/>
              <a:t>“causes of the causes of the causes” </a:t>
            </a:r>
            <a:r>
              <a:rPr lang="en-US" i="0" baseline="0" dirty="0"/>
              <a:t>(Krieger, 2011, pg. 185). Societal determinants explain the social determinants which explain the individual determinants. </a:t>
            </a:r>
          </a:p>
          <a:p>
            <a:endParaRPr lang="en-US" i="0" baseline="0" dirty="0"/>
          </a:p>
          <a:p>
            <a:r>
              <a:rPr lang="en-US" i="0" baseline="0" dirty="0"/>
              <a:t>Social determinants are well situated in the middle of this figure; however, biological factors across the life course are sometimes included in social determinants of health. Additionally, social determinants sometimes enters the realm of societal determinants. Yet, a critique of the social determinants of health concept is that it minimally considers the underlying socioeconomic and political context which shape the distribution of social determinants and subsequently health (Krieger, 2011). </a:t>
            </a:r>
          </a:p>
          <a:p>
            <a:endParaRPr lang="en-US" i="0" baseline="0" dirty="0"/>
          </a:p>
          <a:p>
            <a:r>
              <a:rPr lang="en-US" i="0" baseline="0" dirty="0"/>
              <a:t>Of course, as we saw from the WHO Commission on Social Determinants of Health framework presented earlier, the terminology is sometimes used interchangeably. Consequently, a common theme of this presentation will be to emphasis the need to be explicit and clear when using jargon. </a:t>
            </a:r>
            <a:endParaRPr lang="en-US" dirty="0"/>
          </a:p>
        </p:txBody>
      </p:sp>
      <p:sp>
        <p:nvSpPr>
          <p:cNvPr id="4" name="Slide Number Placeholder 3"/>
          <p:cNvSpPr>
            <a:spLocks noGrp="1"/>
          </p:cNvSpPr>
          <p:nvPr>
            <p:ph type="sldNum" sz="quarter" idx="10"/>
          </p:nvPr>
        </p:nvSpPr>
        <p:spPr/>
        <p:txBody>
          <a:bodyPr/>
          <a:lstStyle/>
          <a:p>
            <a:fld id="{A68A42FA-B81E-274E-B59E-789535AC95E4}" type="slidenum">
              <a:rPr lang="en-US" smtClean="0"/>
              <a:t>9</a:t>
            </a:fld>
            <a:endParaRPr lang="en-US"/>
          </a:p>
        </p:txBody>
      </p:sp>
    </p:spTree>
    <p:extLst>
      <p:ext uri="{BB962C8B-B14F-4D97-AF65-F5344CB8AC3E}">
        <p14:creationId xmlns:p14="http://schemas.microsoft.com/office/powerpoint/2010/main" val="3482445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u="sng" dirty="0"/>
              <a:t>Ask</a:t>
            </a:r>
            <a:r>
              <a:rPr lang="en-US" b="1" u="sng" baseline="0" dirty="0"/>
              <a:t> the Audience</a:t>
            </a:r>
          </a:p>
          <a:p>
            <a:r>
              <a:rPr lang="en-US" b="0" u="none" baseline="0" dirty="0"/>
              <a:t>In the examples below, ask the audience to state whether the following differences are </a:t>
            </a:r>
            <a:r>
              <a:rPr lang="en-US" b="0" i="1" u="none" baseline="0" dirty="0"/>
              <a:t>health inequalities </a:t>
            </a:r>
            <a:r>
              <a:rPr lang="en-US" b="0" i="0" u="none" baseline="0" dirty="0"/>
              <a:t>or </a:t>
            </a:r>
            <a:r>
              <a:rPr lang="en-US" b="0" i="1" u="none" baseline="0" dirty="0"/>
              <a:t>health inequities </a:t>
            </a:r>
            <a:r>
              <a:rPr lang="en-US" b="0" i="0" u="none" baseline="0" dirty="0"/>
              <a:t>and to explain their choice. </a:t>
            </a:r>
          </a:p>
          <a:p>
            <a:endParaRPr lang="en-US" b="0" i="0" u="none" baseline="0" dirty="0"/>
          </a:p>
          <a:p>
            <a:pPr marL="228600" indent="-228600">
              <a:buFont typeface="+mj-lt"/>
              <a:buAutoNum type="arabicPeriod"/>
            </a:pPr>
            <a:r>
              <a:rPr lang="en-US" b="0" i="0" u="none" baseline="0" dirty="0"/>
              <a:t>Cigarette smokers are more likely to die from lung cancer than non-smokers. Is this an inequity or merely an inequality? (Answer: This example is intentionally tricky. Cigarette smokers have an increased risk of lung cancer death due to their exposure to cigarette smoke and their smoking behavior. However, the question is why do cigarette smokers smoke? Are some individuals more likely to smoke cigarettes? If so, why? Consider the following epidemiologic findings from the CDC (https://</a:t>
            </a:r>
            <a:r>
              <a:rPr lang="en-US" b="0" i="0" u="none" baseline="0" dirty="0" err="1"/>
              <a:t>www.cdc.gov</a:t>
            </a:r>
            <a:r>
              <a:rPr lang="en-US" b="0" i="0" u="none" baseline="0" dirty="0"/>
              <a:t>/tobacco/disparities/</a:t>
            </a:r>
            <a:r>
              <a:rPr lang="en-US" b="0" i="0" u="none" baseline="0" dirty="0" err="1"/>
              <a:t>index.htm</a:t>
            </a:r>
            <a:r>
              <a:rPr lang="en-US" b="0" i="0" u="none" baseline="0" dirty="0"/>
              <a:t>): </a:t>
            </a:r>
          </a:p>
          <a:p>
            <a:pPr marL="685800" lvl="1" indent="-228600">
              <a:buFont typeface="Arial"/>
              <a:buChar char="•"/>
            </a:pPr>
            <a:r>
              <a:rPr lang="en-US" b="0" i="0" u="none" baseline="0" dirty="0"/>
              <a:t>Native Americans are more likely to smoke cigarettes than another other racial/ethnic group. </a:t>
            </a:r>
          </a:p>
          <a:p>
            <a:pPr marL="685800" lvl="1" indent="-228600">
              <a:buFont typeface="Arial"/>
              <a:buChar char="•"/>
            </a:pPr>
            <a:r>
              <a:rPr lang="en-US" b="0" i="0" u="none" baseline="0" dirty="0"/>
              <a:t>LGBT individuals are more likely to smoke than heterosexual individuals.</a:t>
            </a:r>
          </a:p>
          <a:p>
            <a:pPr marL="685800" lvl="1" indent="-228600">
              <a:buFont typeface="Arial"/>
              <a:buChar char="•"/>
            </a:pPr>
            <a:r>
              <a:rPr lang="en-US" b="0" i="0" u="none" baseline="0" dirty="0"/>
              <a:t>Individuals with a mental illness are more likely to smoke than those without a mental illness. </a:t>
            </a:r>
          </a:p>
          <a:p>
            <a:pPr marL="685800" lvl="1" indent="-228600">
              <a:buFont typeface="Arial"/>
              <a:buChar char="•"/>
            </a:pPr>
            <a:r>
              <a:rPr lang="en-US" b="0" i="0" u="none" baseline="0" dirty="0"/>
              <a:t>Individuals living in the West are less likely to smoke than any other part of the U.S.. </a:t>
            </a:r>
          </a:p>
          <a:p>
            <a:pPr marL="685800" lvl="1" indent="-228600">
              <a:buFont typeface="Arial"/>
              <a:buChar char="•"/>
            </a:pPr>
            <a:r>
              <a:rPr lang="en-US" b="0" i="0" u="none" baseline="0" dirty="0"/>
              <a:t>Individuals with low socioeconomic status are more likely to smoke than their higher socioeconomic status counterparts. </a:t>
            </a:r>
          </a:p>
          <a:p>
            <a:pPr marL="457200" lvl="1" indent="0">
              <a:buFont typeface="Arial"/>
              <a:buNone/>
            </a:pPr>
            <a:r>
              <a:rPr lang="en-US" b="0" i="0" u="none" baseline="0" dirty="0"/>
              <a:t>Why do you think the above differences exist? What additional information would you need to know in order to determine if the differences are inequalities or inequities? </a:t>
            </a:r>
          </a:p>
          <a:p>
            <a:pPr marL="228600" indent="-228600">
              <a:buFont typeface="+mj-lt"/>
              <a:buAutoNum type="arabicPeriod"/>
            </a:pPr>
            <a:r>
              <a:rPr lang="en-US" b="0" i="0" u="none" baseline="0" dirty="0"/>
              <a:t>Men are more likely to have prostate cancer than women. Is this an inequity or merely an inequality? (Answer: This example is intentionally absurd. This is of course an inequality since only men have prostates, and therefore, women are not at risk of prostate cancer.) </a:t>
            </a:r>
          </a:p>
          <a:p>
            <a:pPr marL="228600" indent="-228600">
              <a:buFont typeface="+mj-lt"/>
              <a:buAutoNum type="arabicPeriod"/>
            </a:pPr>
            <a:r>
              <a:rPr lang="en-US" b="0" i="0" u="none" baseline="0" dirty="0"/>
              <a:t>White Americans of Northern European descent are more likely to have cystic fibrosis than non-white Americans. Is this an inequity or merely an inequality? (Hint: Cystic fibrosis is caused by a </a:t>
            </a:r>
            <a:r>
              <a:rPr lang="en-US" dirty="0"/>
              <a:t>mutation in a gene). (Answer: Because</a:t>
            </a:r>
            <a:r>
              <a:rPr lang="en-US" baseline="0" dirty="0"/>
              <a:t> cystic fibrosis is a genetically inherited condition differences in the presentation of the disease between genetic carriers and non-genetic carriers are not avoidable. While cystic fibrosis occurs in all races, it is most common among white individuals of Northern European descent. Consequently, this is a health inequality). </a:t>
            </a:r>
            <a:endParaRPr lang="en-US" b="0" i="0" u="none" baseline="0" dirty="0"/>
          </a:p>
          <a:p>
            <a:pPr marL="228600" indent="-228600">
              <a:buFont typeface="+mj-lt"/>
              <a:buAutoNum type="arabicPeriod"/>
            </a:pPr>
            <a:r>
              <a:rPr lang="en-US" b="0" i="0" u="none" baseline="0" dirty="0"/>
              <a:t>Individuals from lower income households are less likely to have access to safe outdoor spaces for recreation. Is this an inequity or merely an inequality? (Answer: This is an inequity. Income influences where an individual lives, works, and plays. Lower income neighborhoods may be less likely to have safe, outdoor green/recreational space and individuals with low incomes have less capacity to access recreational spaces not in their neighborhood.)</a:t>
            </a:r>
          </a:p>
          <a:p>
            <a:r>
              <a:rPr lang="en-US" b="0" u="none" baseline="0" dirty="0"/>
              <a:t> </a:t>
            </a:r>
            <a:endParaRPr lang="en-US" b="0" u="none" dirty="0"/>
          </a:p>
          <a:p>
            <a:r>
              <a:rPr lang="en-US" dirty="0"/>
              <a:t>See </a:t>
            </a:r>
            <a:r>
              <a:rPr lang="en-US" dirty="0" err="1"/>
              <a:t>Braveman</a:t>
            </a:r>
            <a:r>
              <a:rPr lang="en-US" baseline="0" dirty="0"/>
              <a:t> (2014)</a:t>
            </a:r>
            <a:r>
              <a:rPr lang="en-US" dirty="0"/>
              <a:t> for a discussion on the importance</a:t>
            </a:r>
            <a:r>
              <a:rPr lang="en-US" baseline="0" dirty="0"/>
              <a:t> of being explicit regarding </a:t>
            </a:r>
            <a:r>
              <a:rPr lang="en-US" i="1" baseline="0" dirty="0"/>
              <a:t>health inequalities </a:t>
            </a:r>
            <a:r>
              <a:rPr lang="en-US" i="0" baseline="0" dirty="0"/>
              <a:t>and </a:t>
            </a:r>
            <a:r>
              <a:rPr lang="en-US" i="1" baseline="0" dirty="0"/>
              <a:t>health inequities. </a:t>
            </a:r>
            <a:endParaRPr lang="en-US" baseline="0" dirty="0"/>
          </a:p>
        </p:txBody>
      </p:sp>
      <p:sp>
        <p:nvSpPr>
          <p:cNvPr id="4" name="Slide Number Placeholder 3"/>
          <p:cNvSpPr>
            <a:spLocks noGrp="1"/>
          </p:cNvSpPr>
          <p:nvPr>
            <p:ph type="sldNum" sz="quarter" idx="10"/>
          </p:nvPr>
        </p:nvSpPr>
        <p:spPr/>
        <p:txBody>
          <a:bodyPr/>
          <a:lstStyle/>
          <a:p>
            <a:fld id="{A68A42FA-B81E-274E-B59E-789535AC95E4}" type="slidenum">
              <a:rPr lang="en-US" smtClean="0"/>
              <a:t>10</a:t>
            </a:fld>
            <a:endParaRPr lang="en-US"/>
          </a:p>
        </p:txBody>
      </p:sp>
    </p:spTree>
    <p:extLst>
      <p:ext uri="{BB962C8B-B14F-4D97-AF65-F5344CB8AC3E}">
        <p14:creationId xmlns:p14="http://schemas.microsoft.com/office/powerpoint/2010/main" val="80288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eaLnBrk="1" hangingPunct="1"/>
            <a:r>
              <a:rPr lang="en-US" altLang="en-US" sz="3200" dirty="0">
                <a:solidFill>
                  <a:schemeClr val="tx2"/>
                </a:solidFill>
              </a:rPr>
              <a:t>From: Social Determinants of Health: </a:t>
            </a:r>
          </a:p>
          <a:p>
            <a:pPr algn="ctr" eaLnBrk="1" hangingPunct="1"/>
            <a:r>
              <a:rPr lang="en-US" altLang="en-US" sz="3200" dirty="0">
                <a:solidFill>
                  <a:schemeClr val="tx2"/>
                </a:solidFill>
              </a:rPr>
              <a:t>The Basics</a:t>
            </a:r>
          </a:p>
          <a:p>
            <a:pPr algn="ctr" eaLnBrk="1" hangingPunct="1"/>
            <a:r>
              <a:rPr lang="en-US" altLang="en-US" sz="1200" dirty="0">
                <a:solidFill>
                  <a:schemeClr val="tx2"/>
                </a:solidFill>
              </a:rPr>
              <a:t>Gwendolyn A. Daniels, DNP, RN IPH Healthy Start Director, 2016 </a:t>
            </a:r>
          </a:p>
          <a:p>
            <a:endParaRPr lang="en-US" dirty="0"/>
          </a:p>
        </p:txBody>
      </p:sp>
      <p:sp>
        <p:nvSpPr>
          <p:cNvPr id="4" name="Slide Number Placeholder 3"/>
          <p:cNvSpPr>
            <a:spLocks noGrp="1"/>
          </p:cNvSpPr>
          <p:nvPr>
            <p:ph type="sldNum" sz="quarter" idx="5"/>
          </p:nvPr>
        </p:nvSpPr>
        <p:spPr/>
        <p:txBody>
          <a:bodyPr/>
          <a:lstStyle/>
          <a:p>
            <a:fld id="{A68A42FA-B81E-274E-B59E-789535AC95E4}" type="slidenum">
              <a:rPr lang="en-US" smtClean="0"/>
              <a:t>11</a:t>
            </a:fld>
            <a:endParaRPr lang="en-US"/>
          </a:p>
        </p:txBody>
      </p:sp>
    </p:spTree>
    <p:extLst>
      <p:ext uri="{BB962C8B-B14F-4D97-AF65-F5344CB8AC3E}">
        <p14:creationId xmlns:p14="http://schemas.microsoft.com/office/powerpoint/2010/main" val="154212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2653" y="672197"/>
            <a:ext cx="7310510" cy="2394560"/>
          </a:xfrm>
        </p:spPr>
        <p:txBody>
          <a:bodyPr anchor="ctr">
            <a:normAutofit/>
          </a:bodyPr>
          <a:lstStyle>
            <a:lvl1pPr algn="l">
              <a:defRPr sz="5400"/>
            </a:lvl1pPr>
          </a:lstStyle>
          <a:p>
            <a:r>
              <a:rPr lang="en-US"/>
              <a:t>Click to edit Master title style</a:t>
            </a:r>
          </a:p>
        </p:txBody>
      </p:sp>
      <p:sp>
        <p:nvSpPr>
          <p:cNvPr id="3" name="Subtitle 2"/>
          <p:cNvSpPr>
            <a:spLocks noGrp="1"/>
          </p:cNvSpPr>
          <p:nvPr>
            <p:ph type="subTitle" idx="1"/>
          </p:nvPr>
        </p:nvSpPr>
        <p:spPr>
          <a:xfrm>
            <a:off x="412653" y="3391023"/>
            <a:ext cx="7310510" cy="14482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45922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a:xfrm>
            <a:off x="8782048" y="612648"/>
            <a:ext cx="1276352" cy="457200"/>
          </a:xfrm>
          <a:prstGeom prst="rect">
            <a:avLst/>
          </a:prstGeom>
        </p:spPr>
        <p:txBody>
          <a:bodyPr rtlCol="0"/>
          <a:lstStyle/>
          <a:p>
            <a:fld id="{21395DB6-ABC2-4076-988F-D944CD41BFBE}" type="datetimeFigureOut">
              <a:rPr lang="en-US" smtClean="0"/>
              <a:t>7/9/19</a:t>
            </a:fld>
            <a:endParaRPr lang="en-US"/>
          </a:p>
        </p:txBody>
      </p:sp>
      <p:sp>
        <p:nvSpPr>
          <p:cNvPr id="27" name="Slide Number Placeholder 26"/>
          <p:cNvSpPr>
            <a:spLocks noGrp="1"/>
          </p:cNvSpPr>
          <p:nvPr>
            <p:ph type="sldNum" sz="quarter" idx="11"/>
          </p:nvPr>
        </p:nvSpPr>
        <p:spPr>
          <a:xfrm>
            <a:off x="10899648" y="2272"/>
            <a:ext cx="1016000" cy="365760"/>
          </a:xfrm>
          <a:prstGeom prst="rect">
            <a:avLst/>
          </a:prstGeom>
        </p:spPr>
        <p:txBody>
          <a:bodyPr rtlCol="0"/>
          <a:lstStyle/>
          <a:p>
            <a:fld id="{36700C84-5BDA-4178-842E-290D25B2E907}" type="slidenum">
              <a:rPr lang="en-US" smtClean="0"/>
              <a:t>‹#›</a:t>
            </a:fld>
            <a:endParaRPr lang="en-US"/>
          </a:p>
        </p:txBody>
      </p:sp>
      <p:sp>
        <p:nvSpPr>
          <p:cNvPr id="28" name="Footer Placeholder 27"/>
          <p:cNvSpPr>
            <a:spLocks noGrp="1"/>
          </p:cNvSpPr>
          <p:nvPr>
            <p:ph type="ftr" sz="quarter" idx="12"/>
          </p:nvPr>
        </p:nvSpPr>
        <p:spPr>
          <a:xfrm>
            <a:off x="7010400" y="612648"/>
            <a:ext cx="1767840" cy="457200"/>
          </a:xfrm>
          <a:prstGeom prst="rect">
            <a:avLst/>
          </a:prstGeom>
        </p:spPr>
        <p:txBody>
          <a:bodyPr rtlCol="0"/>
          <a:lstStyle/>
          <a:p>
            <a:endParaRPr lang="en-US"/>
          </a:p>
        </p:txBody>
      </p:sp>
    </p:spTree>
    <p:extLst>
      <p:ext uri="{BB962C8B-B14F-4D97-AF65-F5344CB8AC3E}">
        <p14:creationId xmlns:p14="http://schemas.microsoft.com/office/powerpoint/2010/main" val="1180489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8246" y="1544394"/>
            <a:ext cx="8282354" cy="2387600"/>
          </a:xfrm>
        </p:spPr>
        <p:txBody>
          <a:bodyPr anchor="b">
            <a:normAutofit/>
          </a:bodyPr>
          <a:lstStyle>
            <a:lvl1pPr algn="l">
              <a:defRPr sz="5400" b="1"/>
            </a:lvl1pPr>
          </a:lstStyle>
          <a:p>
            <a:r>
              <a:rPr lang="en-US"/>
              <a:t>Click to edit Master title style</a:t>
            </a:r>
          </a:p>
        </p:txBody>
      </p:sp>
      <p:sp>
        <p:nvSpPr>
          <p:cNvPr id="3" name="Subtitle 2"/>
          <p:cNvSpPr>
            <a:spLocks noGrp="1"/>
          </p:cNvSpPr>
          <p:nvPr>
            <p:ph type="subTitle" idx="1"/>
          </p:nvPr>
        </p:nvSpPr>
        <p:spPr>
          <a:xfrm>
            <a:off x="328246" y="4024069"/>
            <a:ext cx="8282354" cy="1655762"/>
          </a:xfrm>
        </p:spPr>
        <p:txBody>
          <a:bodyPr/>
          <a:lstStyle>
            <a:lvl1pPr marL="0" indent="0" algn="l">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spTree>
    <p:extLst>
      <p:ext uri="{BB962C8B-B14F-4D97-AF65-F5344CB8AC3E}">
        <p14:creationId xmlns:p14="http://schemas.microsoft.com/office/powerpoint/2010/main" val="312117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32848" y="1122363"/>
            <a:ext cx="7469946" cy="2387600"/>
          </a:xfrm>
          <a:prstGeom prst="rect">
            <a:avLst/>
          </a:prstGeo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4332848" y="3602038"/>
            <a:ext cx="7469946" cy="1655762"/>
          </a:xfrm>
          <a:prstGeom prst="rect">
            <a:avLst/>
          </a:prstGeo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0661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6068" y="393261"/>
            <a:ext cx="6767732"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86068" y="1825625"/>
            <a:ext cx="6767732"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1241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0134" y="1709738"/>
            <a:ext cx="6747315" cy="2852737"/>
          </a:xfrm>
          <a:prstGeom prst="rect">
            <a:avLst/>
          </a:prstGeom>
        </p:spPr>
        <p:txBody>
          <a:bodyPr anchor="b">
            <a:normAutofit/>
          </a:bodyPr>
          <a:lstStyle>
            <a:lvl1pPr>
              <a:defRPr sz="4800"/>
            </a:lvl1pPr>
          </a:lstStyle>
          <a:p>
            <a:r>
              <a:rPr lang="en-US"/>
              <a:t>Click to edit Master title style</a:t>
            </a:r>
          </a:p>
        </p:txBody>
      </p:sp>
      <p:sp>
        <p:nvSpPr>
          <p:cNvPr id="3" name="Text Placeholder 2"/>
          <p:cNvSpPr>
            <a:spLocks noGrp="1"/>
          </p:cNvSpPr>
          <p:nvPr>
            <p:ph type="body" idx="1"/>
          </p:nvPr>
        </p:nvSpPr>
        <p:spPr>
          <a:xfrm>
            <a:off x="4600134" y="4589463"/>
            <a:ext cx="6747316"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24905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06240" y="393261"/>
            <a:ext cx="7147560" cy="1325563"/>
          </a:xfrm>
          <a:prstGeom prst="rect">
            <a:avLst/>
          </a:prstGeom>
        </p:spPr>
        <p:txBody>
          <a:bodyPr/>
          <a:lstStyle/>
          <a:p>
            <a:r>
              <a:rPr lang="en-US"/>
              <a:t>Click to edit Master title style</a:t>
            </a:r>
          </a:p>
        </p:txBody>
      </p:sp>
      <p:sp>
        <p:nvSpPr>
          <p:cNvPr id="4" name="Content Placeholder 3"/>
          <p:cNvSpPr>
            <a:spLocks noGrp="1"/>
          </p:cNvSpPr>
          <p:nvPr>
            <p:ph sz="half" idx="2"/>
          </p:nvPr>
        </p:nvSpPr>
        <p:spPr>
          <a:xfrm>
            <a:off x="4417255" y="1825625"/>
            <a:ext cx="6936545" cy="435133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19726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0" y="365125"/>
            <a:ext cx="6783388" cy="1325563"/>
          </a:xfrm>
          <a:prstGeom prst="rect">
            <a:avLst/>
          </a:prstGeom>
        </p:spPr>
        <p:txBody>
          <a:bodyPr/>
          <a:lstStyle/>
          <a:p>
            <a:r>
              <a:rPr lang="en-US"/>
              <a:t>Click to edit Master title style</a:t>
            </a:r>
          </a:p>
        </p:txBody>
      </p:sp>
      <p:sp>
        <p:nvSpPr>
          <p:cNvPr id="5" name="Text Placeholder 4"/>
          <p:cNvSpPr>
            <a:spLocks noGrp="1"/>
          </p:cNvSpPr>
          <p:nvPr>
            <p:ph type="body" sz="quarter" idx="3"/>
          </p:nvPr>
        </p:nvSpPr>
        <p:spPr>
          <a:xfrm>
            <a:off x="4572000" y="1681163"/>
            <a:ext cx="67833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505075"/>
            <a:ext cx="67833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8159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92504" y="1674055"/>
            <a:ext cx="6261295" cy="3010487"/>
          </a:xfrm>
          <a:prstGeom prst="rect">
            <a:avLst/>
          </a:prstGeom>
        </p:spPr>
        <p:txBody>
          <a:bodyPr>
            <a:normAutofit/>
          </a:bodyPr>
          <a:lstStyle>
            <a:lvl1pPr algn="ctr">
              <a:defRPr sz="5400" b="0" i="1">
                <a:latin typeface="Calibri" charset="0"/>
                <a:ea typeface="Calibri" charset="0"/>
                <a:cs typeface="Calibri" charset="0"/>
              </a:defRPr>
            </a:lvl1pPr>
          </a:lstStyle>
          <a:p>
            <a:r>
              <a:rPr lang="en-US"/>
              <a:t>Click to edit Master title style</a:t>
            </a:r>
          </a:p>
        </p:txBody>
      </p:sp>
      <p:sp>
        <p:nvSpPr>
          <p:cNvPr id="6" name="Picture Placeholder 7"/>
          <p:cNvSpPr>
            <a:spLocks noGrp="1"/>
          </p:cNvSpPr>
          <p:nvPr>
            <p:ph type="pic" sz="quarter" idx="10"/>
          </p:nvPr>
        </p:nvSpPr>
        <p:spPr>
          <a:xfrm>
            <a:off x="-32605" y="-11660"/>
            <a:ext cx="4388470" cy="6884061"/>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 name="connsiteX0" fmla="*/ 0 w 14732"/>
              <a:gd name="connsiteY0" fmla="*/ 0 h 10017"/>
              <a:gd name="connsiteX1" fmla="*/ 11694 w 14732"/>
              <a:gd name="connsiteY1" fmla="*/ 17 h 10017"/>
              <a:gd name="connsiteX2" fmla="*/ 14732 w 14732"/>
              <a:gd name="connsiteY2" fmla="*/ 10017 h 10017"/>
              <a:gd name="connsiteX3" fmla="*/ 1694 w 14732"/>
              <a:gd name="connsiteY3" fmla="*/ 10017 h 10017"/>
              <a:gd name="connsiteX4" fmla="*/ 0 w 14732"/>
              <a:gd name="connsiteY4" fmla="*/ 0 h 10017"/>
              <a:gd name="connsiteX0" fmla="*/ 0 w 14732"/>
              <a:gd name="connsiteY0" fmla="*/ 2 h 10019"/>
              <a:gd name="connsiteX1" fmla="*/ 14604 w 14732"/>
              <a:gd name="connsiteY1" fmla="*/ 0 h 10019"/>
              <a:gd name="connsiteX2" fmla="*/ 14732 w 14732"/>
              <a:gd name="connsiteY2" fmla="*/ 10019 h 10019"/>
              <a:gd name="connsiteX3" fmla="*/ 1694 w 14732"/>
              <a:gd name="connsiteY3" fmla="*/ 10019 h 10019"/>
              <a:gd name="connsiteX4" fmla="*/ 0 w 14732"/>
              <a:gd name="connsiteY4" fmla="*/ 2 h 10019"/>
              <a:gd name="connsiteX0" fmla="*/ 0 w 14744"/>
              <a:gd name="connsiteY0" fmla="*/ 21 h 10038"/>
              <a:gd name="connsiteX1" fmla="*/ 14732 w 14744"/>
              <a:gd name="connsiteY1" fmla="*/ 0 h 10038"/>
              <a:gd name="connsiteX2" fmla="*/ 14732 w 14744"/>
              <a:gd name="connsiteY2" fmla="*/ 10038 h 10038"/>
              <a:gd name="connsiteX3" fmla="*/ 1694 w 14744"/>
              <a:gd name="connsiteY3" fmla="*/ 10038 h 10038"/>
              <a:gd name="connsiteX4" fmla="*/ 0 w 14744"/>
              <a:gd name="connsiteY4" fmla="*/ 21 h 10038"/>
              <a:gd name="connsiteX0" fmla="*/ 0 w 14744"/>
              <a:gd name="connsiteY0" fmla="*/ 21 h 10038"/>
              <a:gd name="connsiteX1" fmla="*/ 14732 w 14744"/>
              <a:gd name="connsiteY1" fmla="*/ 0 h 10038"/>
              <a:gd name="connsiteX2" fmla="*/ 14732 w 14744"/>
              <a:gd name="connsiteY2" fmla="*/ 10038 h 10038"/>
              <a:gd name="connsiteX3" fmla="*/ 68 w 14744"/>
              <a:gd name="connsiteY3" fmla="*/ 10038 h 10038"/>
              <a:gd name="connsiteX4" fmla="*/ 0 w 14744"/>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32"/>
              <a:gd name="connsiteY0" fmla="*/ 21 h 10038"/>
              <a:gd name="connsiteX1" fmla="*/ 13020 w 14732"/>
              <a:gd name="connsiteY1" fmla="*/ 0 h 10038"/>
              <a:gd name="connsiteX2" fmla="*/ 14732 w 14732"/>
              <a:gd name="connsiteY2" fmla="*/ 10038 h 10038"/>
              <a:gd name="connsiteX3" fmla="*/ 68 w 14732"/>
              <a:gd name="connsiteY3" fmla="*/ 10038 h 10038"/>
              <a:gd name="connsiteX4" fmla="*/ 0 w 14732"/>
              <a:gd name="connsiteY4" fmla="*/ 21 h 10038"/>
              <a:gd name="connsiteX0" fmla="*/ 0 w 14786"/>
              <a:gd name="connsiteY0" fmla="*/ 21 h 10038"/>
              <a:gd name="connsiteX1" fmla="*/ 13020 w 14786"/>
              <a:gd name="connsiteY1" fmla="*/ 0 h 10038"/>
              <a:gd name="connsiteX2" fmla="*/ 14786 w 14786"/>
              <a:gd name="connsiteY2" fmla="*/ 10030 h 10038"/>
              <a:gd name="connsiteX3" fmla="*/ 68 w 14786"/>
              <a:gd name="connsiteY3" fmla="*/ 10038 h 10038"/>
              <a:gd name="connsiteX4" fmla="*/ 0 w 14786"/>
              <a:gd name="connsiteY4" fmla="*/ 21 h 10038"/>
              <a:gd name="connsiteX0" fmla="*/ 0 w 14786"/>
              <a:gd name="connsiteY0" fmla="*/ 21 h 10038"/>
              <a:gd name="connsiteX1" fmla="*/ 13020 w 14786"/>
              <a:gd name="connsiteY1" fmla="*/ 0 h 10038"/>
              <a:gd name="connsiteX2" fmla="*/ 14786 w 14786"/>
              <a:gd name="connsiteY2" fmla="*/ 10030 h 10038"/>
              <a:gd name="connsiteX3" fmla="*/ 68 w 14786"/>
              <a:gd name="connsiteY3" fmla="*/ 10038 h 10038"/>
              <a:gd name="connsiteX4" fmla="*/ 0 w 14786"/>
              <a:gd name="connsiteY4" fmla="*/ 21 h 10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86" h="10038">
                <a:moveTo>
                  <a:pt x="0" y="21"/>
                </a:moveTo>
                <a:lnTo>
                  <a:pt x="13020" y="0"/>
                </a:lnTo>
                <a:cubicBezTo>
                  <a:pt x="13534" y="3377"/>
                  <a:pt x="14200" y="6629"/>
                  <a:pt x="14786" y="10030"/>
                </a:cubicBezTo>
                <a:lnTo>
                  <a:pt x="68" y="10038"/>
                </a:lnTo>
                <a:cubicBezTo>
                  <a:pt x="45" y="6699"/>
                  <a:pt x="23" y="3360"/>
                  <a:pt x="0" y="21"/>
                </a:cubicBezTo>
                <a:close/>
              </a:path>
            </a:pathLst>
          </a:custGeom>
        </p:spPr>
        <p:txBody>
          <a:bodyPr/>
          <a:lstStyle/>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Tree>
    <p:extLst>
      <p:ext uri="{BB962C8B-B14F-4D97-AF65-F5344CB8AC3E}">
        <p14:creationId xmlns:p14="http://schemas.microsoft.com/office/powerpoint/2010/main" val="3476065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rot="10800000">
            <a:off x="-16510" y="-35560"/>
            <a:ext cx="4221480" cy="69049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4210050"/>
              <a:gd name="connsiteY0" fmla="*/ 0 h 6892290"/>
              <a:gd name="connsiteX1" fmla="*/ 502920 w 4210050"/>
              <a:gd name="connsiteY1" fmla="*/ 6892290 h 6892290"/>
              <a:gd name="connsiteX2" fmla="*/ 3497580 w 4210050"/>
              <a:gd name="connsiteY2" fmla="*/ 6892290 h 6892290"/>
              <a:gd name="connsiteX3" fmla="*/ 4210050 w 4210050"/>
              <a:gd name="connsiteY3" fmla="*/ 11430 h 6892290"/>
              <a:gd name="connsiteX4" fmla="*/ 0 w 4210050"/>
              <a:gd name="connsiteY4" fmla="*/ 0 h 6892290"/>
              <a:gd name="connsiteX0" fmla="*/ 0 w 4210050"/>
              <a:gd name="connsiteY0" fmla="*/ 0 h 6892290"/>
              <a:gd name="connsiteX1" fmla="*/ 502920 w 4210050"/>
              <a:gd name="connsiteY1" fmla="*/ 6892290 h 6892290"/>
              <a:gd name="connsiteX2" fmla="*/ 3497580 w 4210050"/>
              <a:gd name="connsiteY2" fmla="*/ 6892290 h 6892290"/>
              <a:gd name="connsiteX3" fmla="*/ 4210050 w 4210050"/>
              <a:gd name="connsiteY3" fmla="*/ 11430 h 6892290"/>
              <a:gd name="connsiteX4" fmla="*/ 0 w 4210050"/>
              <a:gd name="connsiteY4" fmla="*/ 0 h 6892290"/>
              <a:gd name="connsiteX0" fmla="*/ 0 w 4221480"/>
              <a:gd name="connsiteY0" fmla="*/ 0 h 6904990"/>
              <a:gd name="connsiteX1" fmla="*/ 502920 w 4221480"/>
              <a:gd name="connsiteY1" fmla="*/ 6892290 h 6904990"/>
              <a:gd name="connsiteX2" fmla="*/ 4221480 w 4221480"/>
              <a:gd name="connsiteY2" fmla="*/ 6904990 h 6904990"/>
              <a:gd name="connsiteX3" fmla="*/ 4210050 w 4221480"/>
              <a:gd name="connsiteY3" fmla="*/ 11430 h 6904990"/>
              <a:gd name="connsiteX4" fmla="*/ 0 w 4221480"/>
              <a:gd name="connsiteY4" fmla="*/ 0 h 6904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21480" h="6904990">
                <a:moveTo>
                  <a:pt x="0" y="0"/>
                </a:moveTo>
                <a:lnTo>
                  <a:pt x="502920" y="6892290"/>
                </a:lnTo>
                <a:lnTo>
                  <a:pt x="4221480" y="6904990"/>
                </a:lnTo>
                <a:lnTo>
                  <a:pt x="42100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Tree>
    <p:extLst>
      <p:ext uri="{BB962C8B-B14F-4D97-AF65-F5344CB8AC3E}">
        <p14:creationId xmlns:p14="http://schemas.microsoft.com/office/powerpoint/2010/main" val="2389077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819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034488"/>
            <a:ext cx="6595892" cy="2852737"/>
          </a:xfrm>
        </p:spPr>
        <p:txBody>
          <a:bodyPr anchor="b">
            <a:normAutofit/>
          </a:bodyPr>
          <a:lstStyle>
            <a:lvl1pPr>
              <a:defRPr sz="5400"/>
            </a:lvl1pPr>
          </a:lstStyle>
          <a:p>
            <a:r>
              <a:rPr lang="en-US"/>
              <a:t>Click to edit Master title style</a:t>
            </a:r>
          </a:p>
        </p:txBody>
      </p:sp>
      <p:sp>
        <p:nvSpPr>
          <p:cNvPr id="3" name="Text Placeholder 2"/>
          <p:cNvSpPr>
            <a:spLocks noGrp="1"/>
          </p:cNvSpPr>
          <p:nvPr>
            <p:ph type="body" idx="1"/>
          </p:nvPr>
        </p:nvSpPr>
        <p:spPr>
          <a:xfrm>
            <a:off x="831850" y="3914213"/>
            <a:ext cx="659589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419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825625"/>
            <a:ext cx="6969369" cy="39139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8936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6967781"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68130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6813037" cy="31220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726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reeform 7"/>
          <p:cNvSpPr/>
          <p:nvPr userDrawn="1"/>
        </p:nvSpPr>
        <p:spPr>
          <a:xfrm flipV="1">
            <a:off x="10324676" y="-34290"/>
            <a:ext cx="18973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23812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35150 w 3497580"/>
              <a:gd name="connsiteY3" fmla="*/ 368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479550 w 3497580"/>
              <a:gd name="connsiteY3" fmla="*/ 241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3497580"/>
              <a:gd name="connsiteY0" fmla="*/ 0 h 6892290"/>
              <a:gd name="connsiteX1" fmla="*/ 502920 w 3497580"/>
              <a:gd name="connsiteY1" fmla="*/ 6892290 h 6892290"/>
              <a:gd name="connsiteX2" fmla="*/ 3497580 w 3497580"/>
              <a:gd name="connsiteY2" fmla="*/ 6892290 h 6892290"/>
              <a:gd name="connsiteX3" fmla="*/ 1885950 w 3497580"/>
              <a:gd name="connsiteY3" fmla="*/ 11430 h 6892290"/>
              <a:gd name="connsiteX4" fmla="*/ 0 w 3497580"/>
              <a:gd name="connsiteY4" fmla="*/ 0 h 6892290"/>
              <a:gd name="connsiteX0" fmla="*/ 0 w 1885950"/>
              <a:gd name="connsiteY0" fmla="*/ 0 h 6892290"/>
              <a:gd name="connsiteX1" fmla="*/ 502920 w 1885950"/>
              <a:gd name="connsiteY1" fmla="*/ 6892290 h 6892290"/>
              <a:gd name="connsiteX2" fmla="*/ 18211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59280 w 1885950"/>
              <a:gd name="connsiteY2" fmla="*/ 6866890 h 6892290"/>
              <a:gd name="connsiteX3" fmla="*/ 1885950 w 1885950"/>
              <a:gd name="connsiteY3" fmla="*/ 11430 h 6892290"/>
              <a:gd name="connsiteX4" fmla="*/ 0 w 1885950"/>
              <a:gd name="connsiteY4" fmla="*/ 0 h 6892290"/>
              <a:gd name="connsiteX0" fmla="*/ 0 w 1885950"/>
              <a:gd name="connsiteY0" fmla="*/ 0 h 6892290"/>
              <a:gd name="connsiteX1" fmla="*/ 502920 w 1885950"/>
              <a:gd name="connsiteY1" fmla="*/ 6892290 h 6892290"/>
              <a:gd name="connsiteX2" fmla="*/ 1846580 w 1885950"/>
              <a:gd name="connsiteY2" fmla="*/ 6879590 h 6892290"/>
              <a:gd name="connsiteX3" fmla="*/ 1885950 w 1885950"/>
              <a:gd name="connsiteY3" fmla="*/ 11430 h 6892290"/>
              <a:gd name="connsiteX4" fmla="*/ 0 w 1885950"/>
              <a:gd name="connsiteY4" fmla="*/ 0 h 6892290"/>
              <a:gd name="connsiteX0" fmla="*/ 0 w 1897380"/>
              <a:gd name="connsiteY0" fmla="*/ 0 h 6892290"/>
              <a:gd name="connsiteX1" fmla="*/ 502920 w 1897380"/>
              <a:gd name="connsiteY1" fmla="*/ 6892290 h 6892290"/>
              <a:gd name="connsiteX2" fmla="*/ 1897380 w 1897380"/>
              <a:gd name="connsiteY2" fmla="*/ 6866890 h 6892290"/>
              <a:gd name="connsiteX3" fmla="*/ 1885950 w 1897380"/>
              <a:gd name="connsiteY3" fmla="*/ 11430 h 6892290"/>
              <a:gd name="connsiteX4" fmla="*/ 0 w 18973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7380" h="6892290">
                <a:moveTo>
                  <a:pt x="0" y="0"/>
                </a:moveTo>
                <a:lnTo>
                  <a:pt x="502920" y="6892290"/>
                </a:lnTo>
                <a:lnTo>
                  <a:pt x="1897380" y="6866890"/>
                </a:lnTo>
                <a:lnTo>
                  <a:pt x="18859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30056" y="5502442"/>
            <a:ext cx="12192000" cy="1355558"/>
          </a:xfrm>
          <a:prstGeom prst="rect">
            <a:avLst/>
          </a:prstGeom>
          <a:solidFill>
            <a:srgbClr val="53C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2850" y="5972198"/>
            <a:ext cx="1511610" cy="679268"/>
          </a:xfrm>
          <a:prstGeom prst="rect">
            <a:avLst/>
          </a:prstGeom>
        </p:spPr>
      </p:pic>
    </p:spTree>
    <p:extLst>
      <p:ext uri="{BB962C8B-B14F-4D97-AF65-F5344CB8AC3E}">
        <p14:creationId xmlns:p14="http://schemas.microsoft.com/office/powerpoint/2010/main" val="3782011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5994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7377137" cy="1325563"/>
          </a:xfrm>
        </p:spPr>
        <p:txBody>
          <a:bodyPr anchor="b"/>
          <a:lstStyle/>
          <a:p>
            <a:r>
              <a:rPr lang="en-US"/>
              <a:t>Click to edit Master title style</a:t>
            </a:r>
          </a:p>
        </p:txBody>
      </p:sp>
      <p:sp>
        <p:nvSpPr>
          <p:cNvPr id="3" name="Freeform 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5">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7"/>
          <p:cNvSpPr>
            <a:spLocks noGrp="1"/>
          </p:cNvSpPr>
          <p:nvPr>
            <p:ph type="pic" sz="quarter" idx="10"/>
          </p:nvPr>
        </p:nvSpPr>
        <p:spPr>
          <a:xfrm>
            <a:off x="8721232" y="-11660"/>
            <a:ext cx="3470768" cy="6869659"/>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1694"/>
              <a:gd name="connsiteY0" fmla="*/ 0 h 10017"/>
              <a:gd name="connsiteX1" fmla="*/ 11694 w 11694"/>
              <a:gd name="connsiteY1" fmla="*/ 17 h 10017"/>
              <a:gd name="connsiteX2" fmla="*/ 11694 w 11694"/>
              <a:gd name="connsiteY2" fmla="*/ 10017 h 10017"/>
              <a:gd name="connsiteX3" fmla="*/ 1694 w 11694"/>
              <a:gd name="connsiteY3" fmla="*/ 10017 h 10017"/>
              <a:gd name="connsiteX4" fmla="*/ 0 w 11694"/>
              <a:gd name="connsiteY4" fmla="*/ 0 h 10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94" h="10017">
                <a:moveTo>
                  <a:pt x="0" y="0"/>
                </a:moveTo>
                <a:lnTo>
                  <a:pt x="11694" y="17"/>
                </a:lnTo>
                <a:lnTo>
                  <a:pt x="11694" y="10017"/>
                </a:lnTo>
                <a:lnTo>
                  <a:pt x="1694" y="10017"/>
                </a:lnTo>
                <a:lnTo>
                  <a:pt x="0" y="0"/>
                </a:lnTo>
                <a:close/>
              </a:path>
            </a:pathLst>
          </a:custGeom>
        </p:spPr>
        <p:txBody>
          <a:bodyPr/>
          <a:lstStyle/>
          <a:p>
            <a:endParaRPr lang="en-US"/>
          </a:p>
        </p:txBody>
      </p:sp>
      <p:cxnSp>
        <p:nvCxnSpPr>
          <p:cNvPr id="5" name="Straight Connector 4"/>
          <p:cNvCxnSpPr/>
          <p:nvPr userDrawn="1"/>
        </p:nvCxnSpPr>
        <p:spPr>
          <a:xfrm>
            <a:off x="482622" y="1665288"/>
            <a:ext cx="6542962"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8079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p>
            <a:fld id="{5894802A-E210-47F0-ADDA-D11043F2EF18}" type="datetimeFigureOut">
              <a:rPr lang="en-US" smtClean="0"/>
              <a:t>7/9/19</a:t>
            </a:fld>
            <a:endParaRPr lang="en-US"/>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endParaRPr lang="en-US"/>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C29BB42C-B35C-488D-9469-98925DFEAAA8}" type="slidenum">
              <a:rPr lang="en-US" smtClean="0"/>
              <a:t>‹#›</a:t>
            </a:fld>
            <a:endParaRPr lang="en-US"/>
          </a:p>
        </p:txBody>
      </p:sp>
    </p:spTree>
    <p:extLst>
      <p:ext uri="{BB962C8B-B14F-4D97-AF65-F5344CB8AC3E}">
        <p14:creationId xmlns:p14="http://schemas.microsoft.com/office/powerpoint/2010/main" val="237113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11.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2.emf"/><Relationship Id="rId4" Type="http://schemas.openxmlformats.org/officeDocument/2006/relationships/slideLayout" Target="../slideLayouts/slideLayout15.xml"/><Relationship Id="rId9" Type="http://schemas.openxmlformats.org/officeDocument/2006/relationships/image" Target="../media/image4.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2">
            <a:extLst>
              <a:ext uri="{28A0092B-C50C-407E-A947-70E740481C1C}">
                <a14:useLocalDpi xmlns:a14="http://schemas.microsoft.com/office/drawing/2010/main" val="0"/>
              </a:ext>
            </a:extLst>
          </a:blip>
          <a:srcRect r="21677"/>
          <a:stretch/>
        </p:blipFill>
        <p:spPr>
          <a:xfrm>
            <a:off x="2645923" y="0"/>
            <a:ext cx="9546077" cy="6858000"/>
          </a:xfrm>
          <a:prstGeom prst="rect">
            <a:avLst/>
          </a:prstGeom>
        </p:spPr>
      </p:pic>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
        <p:nvSpPr>
          <p:cNvPr id="2" name="Title Placeholder 1"/>
          <p:cNvSpPr>
            <a:spLocks noGrp="1"/>
          </p:cNvSpPr>
          <p:nvPr>
            <p:ph type="title"/>
          </p:nvPr>
        </p:nvSpPr>
        <p:spPr>
          <a:xfrm>
            <a:off x="407963" y="365125"/>
            <a:ext cx="858039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07964" y="1825626"/>
            <a:ext cx="8424751" cy="38014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64911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400" b="1" kern="1200">
          <a:solidFill>
            <a:srgbClr val="C00000"/>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
        <p:nvSpPr>
          <p:cNvPr id="2" name="Title Placeholder 1"/>
          <p:cNvSpPr>
            <a:spLocks noGrp="1"/>
          </p:cNvSpPr>
          <p:nvPr>
            <p:ph type="title"/>
          </p:nvPr>
        </p:nvSpPr>
        <p:spPr>
          <a:xfrm>
            <a:off x="838200" y="365125"/>
            <a:ext cx="770088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7700889" cy="37592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reeform 12"/>
          <p:cNvSpPr/>
          <p:nvPr userDrawn="1"/>
        </p:nvSpPr>
        <p:spPr>
          <a:xfrm>
            <a:off x="8721090" y="-22860"/>
            <a:ext cx="3497580" cy="6892290"/>
          </a:xfrm>
          <a:custGeom>
            <a:avLst/>
            <a:gdLst>
              <a:gd name="connsiteX0" fmla="*/ 0 w 3497580"/>
              <a:gd name="connsiteY0" fmla="*/ 0 h 6892290"/>
              <a:gd name="connsiteX1" fmla="*/ 502920 w 3497580"/>
              <a:gd name="connsiteY1" fmla="*/ 6892290 h 6892290"/>
              <a:gd name="connsiteX2" fmla="*/ 3497580 w 3497580"/>
              <a:gd name="connsiteY2" fmla="*/ 6892290 h 6892290"/>
              <a:gd name="connsiteX3" fmla="*/ 3486150 w 3497580"/>
              <a:gd name="connsiteY3" fmla="*/ 11430 h 6892290"/>
              <a:gd name="connsiteX4" fmla="*/ 0 w 3497580"/>
              <a:gd name="connsiteY4" fmla="*/ 0 h 6892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580" h="6892290">
                <a:moveTo>
                  <a:pt x="0" y="0"/>
                </a:moveTo>
                <a:lnTo>
                  <a:pt x="502920" y="6892290"/>
                </a:lnTo>
                <a:lnTo>
                  <a:pt x="3497580" y="6892290"/>
                </a:lnTo>
                <a:lnTo>
                  <a:pt x="3486150" y="11430"/>
                </a:lnTo>
                <a:lnTo>
                  <a:pt x="0" y="0"/>
                </a:lnTo>
                <a:close/>
              </a:path>
            </a:pathLst>
          </a:custGeom>
          <a:pattFill prst="pct90">
            <a:fgClr>
              <a:srgbClr val="53C2CA"/>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441601"/>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948" y="0"/>
            <a:ext cx="12188052" cy="6858000"/>
          </a:xfrm>
          <a:prstGeom prst="rect">
            <a:avLst/>
          </a:prstGeom>
        </p:spPr>
      </p:pic>
      <p:pic>
        <p:nvPicPr>
          <p:cNvPr id="8" name="Picture 7"/>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
        <p:nvSpPr>
          <p:cNvPr id="10" name="Title Placeholder 1"/>
          <p:cNvSpPr>
            <a:spLocks noGrp="1"/>
          </p:cNvSpPr>
          <p:nvPr>
            <p:ph type="title"/>
          </p:nvPr>
        </p:nvSpPr>
        <p:spPr>
          <a:xfrm>
            <a:off x="4501661" y="548005"/>
            <a:ext cx="7006883" cy="1325563"/>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546911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xStyles>
    <p:titleStyle>
      <a:lvl1pPr algn="l" defTabSz="914400" rtl="0" eaLnBrk="1" latinLnBrk="0" hangingPunct="1">
        <a:lnSpc>
          <a:spcPct val="90000"/>
        </a:lnSpc>
        <a:spcBef>
          <a:spcPct val="0"/>
        </a:spcBef>
        <a:buNone/>
        <a:defRPr sz="4400" b="1"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who.int/social_determinants/resources/csdh_framework_action_05_07.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health.gov/news/blog/2018/08/clinical-prevention-and-population-health-in-health-professions-education-tackling-the-social-determinants-of-health/?source=govdelivery&amp;utm_medium=email&amp;utm_source=govdelivery" TargetMode="External"/><Relationship Id="rId2" Type="http://schemas.openxmlformats.org/officeDocument/2006/relationships/hyperlink" Target="https://www.cdc.gov/socialdeterminants/index.htm" TargetMode="External"/><Relationship Id="rId1" Type="http://schemas.openxmlformats.org/officeDocument/2006/relationships/slideLayout" Target="../slideLayouts/slideLayout2.xml"/><Relationship Id="rId4" Type="http://schemas.openxmlformats.org/officeDocument/2006/relationships/hyperlink" Target="https://www.aptrweb.org/store/default.aspx"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bjruth@bu.edu" TargetMode="External"/><Relationship Id="rId7" Type="http://schemas.openxmlformats.org/officeDocument/2006/relationships/hyperlink" Target="mailto:jamiewyatt1@gmail.com"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mailto:nschoud@bu.edu" TargetMode="External"/><Relationship Id="rId5" Type="http://schemas.openxmlformats.org/officeDocument/2006/relationships/hyperlink" Target="mailto:alexis_marbach@abtassoc.com" TargetMode="External"/><Relationship Id="rId4" Type="http://schemas.openxmlformats.org/officeDocument/2006/relationships/hyperlink" Target="mailto:madi@b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794" y="5972198"/>
            <a:ext cx="1511610" cy="679268"/>
          </a:xfrm>
          <a:prstGeom prst="rect">
            <a:avLst/>
          </a:prstGeom>
        </p:spPr>
      </p:pic>
      <p:sp>
        <p:nvSpPr>
          <p:cNvPr id="6" name="Title 5"/>
          <p:cNvSpPr>
            <a:spLocks noGrp="1"/>
          </p:cNvSpPr>
          <p:nvPr>
            <p:ph type="ctrTitle"/>
          </p:nvPr>
        </p:nvSpPr>
        <p:spPr>
          <a:xfrm>
            <a:off x="328246" y="1344102"/>
            <a:ext cx="7990254" cy="2387600"/>
          </a:xfrm>
        </p:spPr>
        <p:txBody>
          <a:bodyPr>
            <a:normAutofit/>
          </a:bodyPr>
          <a:lstStyle/>
          <a:p>
            <a:r>
              <a:rPr lang="en-US" sz="4800" dirty="0"/>
              <a:t>Social Determinants of Health for Public Health Social Workers	</a:t>
            </a:r>
            <a:endParaRPr lang="en-US" sz="4800" dirty="0">
              <a:latin typeface="+mj-lt"/>
            </a:endParaRPr>
          </a:p>
        </p:txBody>
      </p:sp>
      <p:sp>
        <p:nvSpPr>
          <p:cNvPr id="8" name="Subtitle 7"/>
          <p:cNvSpPr>
            <a:spLocks noGrp="1"/>
          </p:cNvSpPr>
          <p:nvPr>
            <p:ph type="subTitle" idx="1"/>
          </p:nvPr>
        </p:nvSpPr>
        <p:spPr/>
        <p:txBody>
          <a:bodyPr>
            <a:normAutofit/>
          </a:bodyPr>
          <a:lstStyle/>
          <a:p>
            <a:r>
              <a:rPr lang="en-US" dirty="0"/>
              <a:t>Esther </a:t>
            </a:r>
            <a:r>
              <a:rPr lang="en-US" dirty="0" err="1"/>
              <a:t>Velásquez</a:t>
            </a:r>
            <a:r>
              <a:rPr lang="en-US" dirty="0"/>
              <a:t>, ScD, MSW, MPH</a:t>
            </a:r>
          </a:p>
          <a:p>
            <a:r>
              <a:rPr lang="en-US" dirty="0"/>
              <a:t>Social Epidemiologist &amp; Public Health Social Worker</a:t>
            </a:r>
          </a:p>
          <a:p>
            <a:endParaRPr lang="en-US" dirty="0">
              <a:latin typeface="Calibri Light" charset="0"/>
              <a:ea typeface="Calibri Light" charset="0"/>
              <a:cs typeface="Calibri Light" charset="0"/>
            </a:endParaRPr>
          </a:p>
          <a:p>
            <a:endParaRPr lang="en-US" dirty="0">
              <a:latin typeface="Calibri Light" charset="0"/>
              <a:ea typeface="Calibri Light" charset="0"/>
              <a:cs typeface="Calibri Light" charset="0"/>
            </a:endParaRPr>
          </a:p>
        </p:txBody>
      </p:sp>
    </p:spTree>
    <p:extLst>
      <p:ext uri="{BB962C8B-B14F-4D97-AF65-F5344CB8AC3E}">
        <p14:creationId xmlns:p14="http://schemas.microsoft.com/office/powerpoint/2010/main" val="657011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10037299" cy="1325563"/>
          </a:xfrm>
          <a:solidFill>
            <a:srgbClr val="FFFFFF"/>
          </a:solidFill>
        </p:spPr>
        <p:txBody>
          <a:bodyPr>
            <a:normAutofit/>
          </a:bodyPr>
          <a:lstStyle/>
          <a:p>
            <a:r>
              <a:rPr lang="en-US" dirty="0"/>
              <a:t>Health Inequalities versus </a:t>
            </a:r>
            <a:br>
              <a:rPr lang="en-US" dirty="0"/>
            </a:br>
            <a:r>
              <a:rPr lang="en-US" dirty="0"/>
              <a:t>Health Inequities </a:t>
            </a:r>
          </a:p>
        </p:txBody>
      </p:sp>
      <p:sp>
        <p:nvSpPr>
          <p:cNvPr id="3" name="Content Placeholder 2"/>
          <p:cNvSpPr>
            <a:spLocks noGrp="1"/>
          </p:cNvSpPr>
          <p:nvPr>
            <p:ph idx="1"/>
          </p:nvPr>
        </p:nvSpPr>
        <p:spPr>
          <a:xfrm>
            <a:off x="407964" y="1825626"/>
            <a:ext cx="9861451" cy="3801452"/>
          </a:xfrm>
        </p:spPr>
        <p:txBody>
          <a:bodyPr>
            <a:normAutofit fontScale="25000" lnSpcReduction="20000"/>
          </a:bodyPr>
          <a:lstStyle/>
          <a:p>
            <a:pPr marL="0" indent="0">
              <a:buNone/>
            </a:pPr>
            <a:r>
              <a:rPr lang="en-US" sz="9600" b="1" dirty="0"/>
              <a:t>Health inequalities: </a:t>
            </a:r>
            <a:r>
              <a:rPr lang="en-US" sz="9600" dirty="0"/>
              <a:t>differences in the distribution of a health outcome </a:t>
            </a:r>
            <a:endParaRPr lang="en-US" sz="9600" b="1" dirty="0"/>
          </a:p>
          <a:p>
            <a:pPr marL="0" indent="0">
              <a:buNone/>
            </a:pPr>
            <a:r>
              <a:rPr lang="en-US" sz="9600" b="1" dirty="0"/>
              <a:t>Health inequities </a:t>
            </a:r>
            <a:r>
              <a:rPr lang="en-US" sz="9600" dirty="0"/>
              <a:t>are differences in the distribution of a health outcome that are “unfair,” “socially-produced,” and “systematic” </a:t>
            </a:r>
            <a:r>
              <a:rPr lang="en-US" sz="4200" dirty="0"/>
              <a:t>(Dahlgren &amp; Whitehead, 2006)</a:t>
            </a:r>
          </a:p>
          <a:p>
            <a:pPr marL="0" indent="0">
              <a:buNone/>
            </a:pPr>
            <a:r>
              <a:rPr lang="en-US" sz="9600" dirty="0"/>
              <a:t>Thus, not all health inequalities are inequities. Daniels (2015) argues that even if health inequalities are unavoidable, society still has an obligation to treat that condition. </a:t>
            </a:r>
          </a:p>
          <a:p>
            <a:pPr marL="0" indent="0">
              <a:buNone/>
            </a:pPr>
            <a:endParaRPr lang="en-US" sz="9600" dirty="0"/>
          </a:p>
          <a:p>
            <a:pPr marL="0" indent="0">
              <a:buNone/>
            </a:pPr>
            <a:r>
              <a:rPr lang="en-US" sz="9600" dirty="0"/>
              <a:t>The term </a:t>
            </a:r>
            <a:r>
              <a:rPr lang="en-US" sz="9600" i="1" dirty="0"/>
              <a:t>health disparity </a:t>
            </a:r>
            <a:r>
              <a:rPr lang="en-US" sz="9600" dirty="0"/>
              <a:t>is used frequently to describe health inequities. However, the word </a:t>
            </a:r>
            <a:r>
              <a:rPr lang="en-US" sz="9600" i="1" dirty="0"/>
              <a:t>disparity </a:t>
            </a:r>
            <a:r>
              <a:rPr lang="en-US" sz="9600" dirty="0"/>
              <a:t>simply means a “large difference.” Therefore, it is best to be explicit about the intended meaning of </a:t>
            </a:r>
            <a:r>
              <a:rPr lang="en-US" sz="9600" i="1" dirty="0"/>
              <a:t>health disparity </a:t>
            </a:r>
            <a:r>
              <a:rPr lang="en-US" sz="9600" dirty="0"/>
              <a:t>when using this term. </a:t>
            </a:r>
          </a:p>
          <a:p>
            <a:pPr marL="0" indent="0">
              <a:buNone/>
            </a:pPr>
            <a:endParaRPr lang="en-US" dirty="0">
              <a:effectLst/>
            </a:endParaRPr>
          </a:p>
        </p:txBody>
      </p:sp>
    </p:spTree>
    <p:extLst>
      <p:ext uri="{BB962C8B-B14F-4D97-AF65-F5344CB8AC3E}">
        <p14:creationId xmlns:p14="http://schemas.microsoft.com/office/powerpoint/2010/main" val="2292501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C7580840-0103-4820-8383-675A05D8B760}"/>
              </a:ext>
            </a:extLst>
          </p:cNvPr>
          <p:cNvSpPr>
            <a:spLocks noGrp="1"/>
          </p:cNvSpPr>
          <p:nvPr>
            <p:ph type="title"/>
          </p:nvPr>
        </p:nvSpPr>
        <p:spPr>
          <a:xfrm>
            <a:off x="1981200" y="304800"/>
            <a:ext cx="8229600" cy="609600"/>
          </a:xfrm>
        </p:spPr>
        <p:txBody>
          <a:bodyPr/>
          <a:lstStyle/>
          <a:p>
            <a:r>
              <a:rPr lang="en-US" altLang="en-US" sz="3200"/>
              <a:t>Comparison of Definitions</a:t>
            </a:r>
          </a:p>
        </p:txBody>
      </p:sp>
      <p:graphicFrame>
        <p:nvGraphicFramePr>
          <p:cNvPr id="36893" name="Group 29">
            <a:extLst>
              <a:ext uri="{FF2B5EF4-FFF2-40B4-BE49-F238E27FC236}">
                <a16:creationId xmlns:a16="http://schemas.microsoft.com/office/drawing/2014/main" id="{E47643B4-303E-4847-ABCE-A783CDB46C64}"/>
              </a:ext>
            </a:extLst>
          </p:cNvPr>
          <p:cNvGraphicFramePr>
            <a:graphicFrameLocks noGrp="1"/>
          </p:cNvGraphicFramePr>
          <p:nvPr>
            <p:ph idx="1"/>
          </p:nvPr>
        </p:nvGraphicFramePr>
        <p:xfrm>
          <a:off x="1981200" y="863601"/>
          <a:ext cx="8229600" cy="5796225"/>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43175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rPr>
                        <a:t>Health Disparities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rPr>
                        <a:t>Health Inequities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rPr>
                        <a:t>Health Equity</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charset="0"/>
                          <a:ea typeface="ＭＳ Ｐゴシック" charset="-128"/>
                        </a:rPr>
                        <a:t>SDOH</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3642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128"/>
                        </a:rPr>
                        <a:t>Differences in the incidence and prevalence of health conditions and health status between groups based 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a:ln>
                            <a:noFill/>
                          </a:ln>
                          <a:solidFill>
                            <a:srgbClr val="000000"/>
                          </a:solidFill>
                          <a:effectLst/>
                          <a:latin typeface="Arial" charset="0"/>
                          <a:ea typeface="ＭＳ Ｐゴシック" charset="-128"/>
                        </a:rPr>
                        <a:t>Race/ethnicity</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a:ln>
                            <a:noFill/>
                          </a:ln>
                          <a:solidFill>
                            <a:srgbClr val="000000"/>
                          </a:solidFill>
                          <a:effectLst/>
                          <a:latin typeface="Arial" charset="0"/>
                          <a:ea typeface="ＭＳ Ｐゴシック" charset="-128"/>
                        </a:rPr>
                        <a:t>Socioeconomic status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a:ln>
                            <a:noFill/>
                          </a:ln>
                          <a:solidFill>
                            <a:srgbClr val="000000"/>
                          </a:solidFill>
                          <a:effectLst/>
                          <a:latin typeface="Arial" charset="0"/>
                          <a:ea typeface="ＭＳ Ｐゴシック" charset="-128"/>
                        </a:rPr>
                        <a:t>Sexual orientation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a:ln>
                            <a:noFill/>
                          </a:ln>
                          <a:solidFill>
                            <a:srgbClr val="000000"/>
                          </a:solidFill>
                          <a:effectLst/>
                          <a:latin typeface="Arial" charset="0"/>
                          <a:ea typeface="ＭＳ Ｐゴシック" charset="-128"/>
                        </a:rPr>
                        <a:t>Gender</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a:ln>
                            <a:noFill/>
                          </a:ln>
                          <a:solidFill>
                            <a:srgbClr val="000000"/>
                          </a:solidFill>
                          <a:effectLst/>
                          <a:latin typeface="Arial" charset="0"/>
                          <a:ea typeface="ＭＳ Ｐゴシック" charset="-128"/>
                        </a:rPr>
                        <a:t>Disability status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a:ln>
                            <a:noFill/>
                          </a:ln>
                          <a:solidFill>
                            <a:srgbClr val="000000"/>
                          </a:solidFill>
                          <a:effectLst/>
                          <a:latin typeface="Arial" charset="0"/>
                          <a:ea typeface="ＭＳ Ｐゴシック" charset="-128"/>
                        </a:rPr>
                        <a:t>Geographic location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a:ln>
                            <a:noFill/>
                          </a:ln>
                          <a:solidFill>
                            <a:srgbClr val="000000"/>
                          </a:solidFill>
                          <a:effectLst/>
                          <a:latin typeface="Arial" charset="0"/>
                          <a:ea typeface="ＭＳ Ｐゴシック" charset="-128"/>
                        </a:rPr>
                        <a:t>Combination of these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128"/>
                      </a:endParaRP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128"/>
                        </a:rPr>
                        <a:t>Systematic and unjust distribution of social, economic, and environmental conditions needed for health.</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800" b="0" i="0" u="none" strike="noStrike" cap="none" normalizeH="0" baseline="0" dirty="0">
                        <a:ln>
                          <a:noFill/>
                        </a:ln>
                        <a:solidFill>
                          <a:srgbClr val="000000"/>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Unequal access to quality education, healthcare, housing, transportation, other resources (e.g., grocery stores, car seats)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Unequal employment opportunities and pay/income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Discrimination based upon social status/other factors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600" b="0" i="0" u="none" strike="noStrike" cap="none" normalizeH="0" baseline="0" dirty="0">
                          <a:ln>
                            <a:noFill/>
                          </a:ln>
                          <a:solidFill>
                            <a:srgbClr val="000000"/>
                          </a:solidFill>
                          <a:effectLst/>
                          <a:latin typeface="Arial" charset="0"/>
                          <a:ea typeface="ＭＳ Ｐゴシック" charset="-128"/>
                        </a:rPr>
                        <a:t>The opportunity for everyone to attain his or her full health potential.</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800" b="0" i="0" u="none" strike="noStrike" cap="none" normalizeH="0" baseline="0" dirty="0">
                        <a:ln>
                          <a:noFill/>
                        </a:ln>
                        <a:solidFill>
                          <a:srgbClr val="000000"/>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400" b="0" i="0" u="none" strike="noStrike" cap="none" normalizeH="0" baseline="0" dirty="0">
                          <a:ln>
                            <a:noFill/>
                          </a:ln>
                          <a:solidFill>
                            <a:srgbClr val="000000"/>
                          </a:solidFill>
                          <a:effectLst/>
                          <a:latin typeface="Arial" charset="0"/>
                          <a:ea typeface="ＭＳ Ｐゴシック" charset="-128"/>
                        </a:rPr>
                        <a:t>No one is disadvantaged from achieving this potential because of his or her social position or other socially determined circumstance.</a:t>
                      </a:r>
                    </a:p>
                    <a:p>
                      <a:pPr marL="0" marR="0" lvl="0" indent="0" algn="l" defTabSz="914400" rtl="0" eaLnBrk="1" fontAlgn="base" latinLnBrk="0" hangingPunct="1">
                        <a:lnSpc>
                          <a:spcPct val="100000"/>
                        </a:lnSpc>
                        <a:spcBef>
                          <a:spcPct val="0"/>
                        </a:spcBef>
                        <a:spcAft>
                          <a:spcPct val="0"/>
                        </a:spcAft>
                        <a:buClrTx/>
                        <a:buSzTx/>
                        <a:buFont typeface="Arial" charset="0"/>
                        <a:buNone/>
                        <a:tabLst/>
                      </a:pPr>
                      <a:endParaRPr kumimoji="0" lang="en-US" sz="800" b="0" i="0" u="none" strike="noStrike" cap="none" normalizeH="0" baseline="0" dirty="0">
                        <a:ln>
                          <a:noFill/>
                        </a:ln>
                        <a:solidFill>
                          <a:srgbClr val="000000"/>
                        </a:solidFill>
                        <a:effectLst/>
                        <a:latin typeface="Arial"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Equal access to quality education, healthcare, housing, transportation, other resources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Equitable pay/income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Equal opportunity for employment</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Absence of discrimination based upon social status/other factors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 typeface="Arial" charset="0"/>
                        <a:buNone/>
                        <a:tabLst/>
                      </a:pPr>
                      <a:r>
                        <a:rPr kumimoji="0" lang="en-US" sz="1600" b="0" i="0" u="none" strike="noStrike" cap="none" normalizeH="0" baseline="0" dirty="0">
                          <a:ln>
                            <a:noFill/>
                          </a:ln>
                          <a:solidFill>
                            <a:srgbClr val="000000"/>
                          </a:solidFill>
                          <a:effectLst/>
                          <a:latin typeface="Arial" charset="0"/>
                          <a:ea typeface="ＭＳ Ｐゴシック" charset="-128"/>
                        </a:rPr>
                        <a:t>Life-enhancing resources whose distribution across populations effectively determines length and quality of life.</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Food supply</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Housing</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Economic relationships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Social relationships</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Transportation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Education</a:t>
                      </a:r>
                    </a:p>
                    <a:p>
                      <a:pPr marL="0" marR="0" lvl="0" indent="0" algn="l" defTabSz="914400" rtl="0" eaLnBrk="1" fontAlgn="base" latinLnBrk="0" hangingPunct="1">
                        <a:lnSpc>
                          <a:spcPct val="100000"/>
                        </a:lnSpc>
                        <a:spcBef>
                          <a:spcPct val="0"/>
                        </a:spcBef>
                        <a:spcAft>
                          <a:spcPct val="0"/>
                        </a:spcAft>
                        <a:buClrTx/>
                        <a:buSzTx/>
                        <a:buFont typeface="Arial" charset="0"/>
                        <a:buChar char="•"/>
                        <a:tabLst/>
                      </a:pPr>
                      <a:r>
                        <a:rPr kumimoji="0" lang="en-US" sz="1400" b="0" i="0" u="none" strike="noStrike" cap="none" normalizeH="0" baseline="0" dirty="0">
                          <a:ln>
                            <a:noFill/>
                          </a:ln>
                          <a:solidFill>
                            <a:srgbClr val="000000"/>
                          </a:solidFill>
                          <a:effectLst/>
                          <a:latin typeface="Arial" charset="0"/>
                          <a:ea typeface="ＭＳ Ｐゴシック" charset="-128"/>
                        </a:rPr>
                        <a:t>Health Care</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fontScale="90000"/>
          </a:bodyPr>
          <a:lstStyle/>
          <a:p>
            <a:r>
              <a:rPr lang="en-US" dirty="0"/>
              <a:t>Understanding Disparities:</a:t>
            </a:r>
            <a:br>
              <a:rPr lang="en-US" dirty="0"/>
            </a:br>
            <a:r>
              <a:rPr lang="en-US" dirty="0"/>
              <a:t>Relative versus Absolute Differences</a:t>
            </a:r>
          </a:p>
        </p:txBody>
      </p:sp>
      <p:sp>
        <p:nvSpPr>
          <p:cNvPr id="3" name="Content Placeholder 2"/>
          <p:cNvSpPr>
            <a:spLocks noGrp="1"/>
          </p:cNvSpPr>
          <p:nvPr>
            <p:ph idx="1"/>
          </p:nvPr>
        </p:nvSpPr>
        <p:spPr>
          <a:xfrm>
            <a:off x="1981200" y="1600200"/>
            <a:ext cx="8229600" cy="5257800"/>
          </a:xfrm>
        </p:spPr>
        <p:txBody>
          <a:bodyPr>
            <a:normAutofit/>
          </a:bodyPr>
          <a:lstStyle/>
          <a:p>
            <a:pPr marL="0" indent="0" algn="ctr">
              <a:buNone/>
            </a:pPr>
            <a:r>
              <a:rPr lang="en-US" sz="1800" b="1" dirty="0"/>
              <a:t>How are the groups or observations different? </a:t>
            </a:r>
          </a:p>
          <a:p>
            <a:pPr marL="0" indent="0">
              <a:buNone/>
            </a:pPr>
            <a:r>
              <a:rPr lang="en-US" sz="1800" dirty="0"/>
              <a:t>Consider the quotation from the </a:t>
            </a:r>
            <a:r>
              <a:rPr lang="en-US" sz="1800" i="1" dirty="0"/>
              <a:t>Boston Globe</a:t>
            </a:r>
            <a:r>
              <a:rPr lang="en-US" sz="1800" dirty="0"/>
              <a:t>:  </a:t>
            </a:r>
          </a:p>
          <a:p>
            <a:pPr marL="0" indent="0">
              <a:buNone/>
            </a:pPr>
            <a:r>
              <a:rPr lang="en-US" sz="1800" dirty="0"/>
              <a:t>"Massachusetts experienced a 35 percent increase in suicides from 1999 to 2016, but its suicide rate remains comparatively low: 10 per 100,000 people in 2014-2016, compared with 15.4 per 100,000 for the nation as a whole.” (</a:t>
            </a:r>
            <a:r>
              <a:rPr lang="en-US" sz="1800" dirty="0" err="1"/>
              <a:t>Freyer</a:t>
            </a:r>
            <a:r>
              <a:rPr lang="en-US" sz="1800" dirty="0"/>
              <a:t>, 2018)</a:t>
            </a:r>
          </a:p>
          <a:p>
            <a:pPr marL="0" indent="0">
              <a:buNone/>
            </a:pPr>
            <a:endParaRPr lang="en-US" sz="1800" dirty="0"/>
          </a:p>
          <a:p>
            <a:pPr marL="0" indent="0">
              <a:buNone/>
            </a:pPr>
            <a:r>
              <a:rPr lang="en-US" sz="1800" b="1" dirty="0"/>
              <a:t>Relative Difference: </a:t>
            </a:r>
            <a:r>
              <a:rPr lang="en-US" sz="1800" dirty="0"/>
              <a:t>“Massachusetts experienced a 35 percent increase in suicides from 1999 to 2016” This difference reports the 2016 suicide rate relative to the 1999 suicide rate. </a:t>
            </a:r>
          </a:p>
          <a:p>
            <a:pPr marL="0" indent="0">
              <a:buNone/>
            </a:pPr>
            <a:r>
              <a:rPr lang="en-US" sz="1800" b="1" dirty="0"/>
              <a:t>Absolute Difference: </a:t>
            </a:r>
            <a:r>
              <a:rPr lang="en-US" sz="1800" dirty="0"/>
              <a:t>“[The Massachusetts] suicide rate remains comparatively low: 10 per 100,000 people in 2014-2016, compared with 15.4 per 100,000 for the nation as a whole.” There was an absolute difference of 5.4 people per 100,000 between the United States and Massachusetts. 5.4 fewer people per 100,000 committed suicide in Massachusetts from 2014-2016 as compared to the nation at large. </a:t>
            </a:r>
          </a:p>
        </p:txBody>
      </p:sp>
    </p:spTree>
    <p:extLst>
      <p:ext uri="{BB962C8B-B14F-4D97-AF65-F5344CB8AC3E}">
        <p14:creationId xmlns:p14="http://schemas.microsoft.com/office/powerpoint/2010/main" val="376466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524923"/>
          </a:xfrm>
          <a:solidFill>
            <a:srgbClr val="FFFFFF"/>
          </a:solidFill>
        </p:spPr>
        <p:txBody>
          <a:bodyPr>
            <a:normAutofit fontScale="90000"/>
          </a:bodyPr>
          <a:lstStyle/>
          <a:p>
            <a:r>
              <a:rPr lang="en-US" dirty="0"/>
              <a:t>Relative versus Absolute Differences</a:t>
            </a:r>
          </a:p>
        </p:txBody>
      </p:sp>
      <p:pic>
        <p:nvPicPr>
          <p:cNvPr id="4" name="Picture 3"/>
          <p:cNvPicPr>
            <a:picLocks noChangeAspect="1"/>
          </p:cNvPicPr>
          <p:nvPr/>
        </p:nvPicPr>
        <p:blipFill rotWithShape="1">
          <a:blip r:embed="rId3"/>
          <a:srcRect l="5481" r="6330" b="6216"/>
          <a:stretch/>
        </p:blipFill>
        <p:spPr>
          <a:xfrm>
            <a:off x="1223876" y="983284"/>
            <a:ext cx="4551870" cy="4891432"/>
          </a:xfrm>
          <a:prstGeom prst="rect">
            <a:avLst/>
          </a:prstGeom>
        </p:spPr>
      </p:pic>
      <p:sp>
        <p:nvSpPr>
          <p:cNvPr id="5" name="TextBox 4"/>
          <p:cNvSpPr txBox="1"/>
          <p:nvPr/>
        </p:nvSpPr>
        <p:spPr>
          <a:xfrm>
            <a:off x="1737867" y="6119336"/>
            <a:ext cx="9002893" cy="738664"/>
          </a:xfrm>
          <a:prstGeom prst="rect">
            <a:avLst/>
          </a:prstGeom>
          <a:noFill/>
        </p:spPr>
        <p:txBody>
          <a:bodyPr wrap="square" rtlCol="0">
            <a:spAutoFit/>
          </a:bodyPr>
          <a:lstStyle/>
          <a:p>
            <a:r>
              <a:rPr lang="en-US" sz="1400" dirty="0"/>
              <a:t>Source: Singh, G. K. (2010). </a:t>
            </a:r>
            <a:r>
              <a:rPr lang="en-US" sz="1400" i="1" dirty="0"/>
              <a:t>Maternal mortality in the United States, 1935-2007: Substantial racial/ethnic, socioeconomic, and geographic disparities persist</a:t>
            </a:r>
            <a:r>
              <a:rPr lang="en-US" sz="1400" dirty="0"/>
              <a:t>. US Department of Health and Human Services, Health Resources and Services Administration.</a:t>
            </a:r>
          </a:p>
        </p:txBody>
      </p:sp>
      <p:pic>
        <p:nvPicPr>
          <p:cNvPr id="6" name="Picture 5"/>
          <p:cNvPicPr>
            <a:picLocks noChangeAspect="1"/>
          </p:cNvPicPr>
          <p:nvPr/>
        </p:nvPicPr>
        <p:blipFill>
          <a:blip r:embed="rId4"/>
          <a:stretch>
            <a:fillRect/>
          </a:stretch>
        </p:blipFill>
        <p:spPr>
          <a:xfrm>
            <a:off x="5782114" y="983284"/>
            <a:ext cx="4428686" cy="5229156"/>
          </a:xfrm>
          <a:prstGeom prst="rect">
            <a:avLst/>
          </a:prstGeom>
        </p:spPr>
      </p:pic>
    </p:spTree>
    <p:extLst>
      <p:ext uri="{BB962C8B-B14F-4D97-AF65-F5344CB8AC3E}">
        <p14:creationId xmlns:p14="http://schemas.microsoft.com/office/powerpoint/2010/main" val="251223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16DC-4712-4BB0-9881-ED5C52EF1F93}"/>
              </a:ext>
            </a:extLst>
          </p:cNvPr>
          <p:cNvSpPr>
            <a:spLocks noGrp="1"/>
          </p:cNvSpPr>
          <p:nvPr>
            <p:ph type="title"/>
          </p:nvPr>
        </p:nvSpPr>
        <p:spPr/>
        <p:txBody>
          <a:bodyPr/>
          <a:lstStyle/>
          <a:p>
            <a:r>
              <a:rPr lang="en-US" dirty="0"/>
              <a:t>Mechanisms: How Do Social Determinants Lead to Health Inequities? </a:t>
            </a:r>
          </a:p>
        </p:txBody>
      </p:sp>
      <p:sp>
        <p:nvSpPr>
          <p:cNvPr id="3" name="Text Placeholder 2">
            <a:extLst>
              <a:ext uri="{FF2B5EF4-FFF2-40B4-BE49-F238E27FC236}">
                <a16:creationId xmlns:a16="http://schemas.microsoft.com/office/drawing/2014/main" id="{BEDC8ADD-A18E-47CA-8AA4-4E1F349A7A74}"/>
              </a:ext>
            </a:extLst>
          </p:cNvPr>
          <p:cNvSpPr>
            <a:spLocks noGrp="1"/>
          </p:cNvSpPr>
          <p:nvPr>
            <p:ph type="body" idx="1"/>
          </p:nvPr>
        </p:nvSpPr>
        <p:spPr/>
        <p:txBody>
          <a:bodyPr/>
          <a:lstStyle/>
          <a:p>
            <a:r>
              <a:rPr lang="en-US" dirty="0"/>
              <a:t>Various Models </a:t>
            </a:r>
          </a:p>
        </p:txBody>
      </p:sp>
    </p:spTree>
    <p:extLst>
      <p:ext uri="{BB962C8B-B14F-4D97-AF65-F5344CB8AC3E}">
        <p14:creationId xmlns:p14="http://schemas.microsoft.com/office/powerpoint/2010/main" val="3491667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i="1" dirty="0"/>
              <a:t>Social Selection: </a:t>
            </a:r>
            <a:r>
              <a:rPr lang="en-US" dirty="0"/>
              <a:t>Does Health Determines Socioeconomic Status?</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Premise of the </a:t>
            </a:r>
            <a:r>
              <a:rPr lang="en-US" i="1" dirty="0"/>
              <a:t>Social Selection </a:t>
            </a:r>
            <a:r>
              <a:rPr lang="en-US" dirty="0"/>
              <a:t>perspective: </a:t>
            </a:r>
          </a:p>
          <a:p>
            <a:pPr>
              <a:buFontTx/>
              <a:buChar char="-"/>
            </a:pPr>
            <a:r>
              <a:rPr lang="en-US" dirty="0"/>
              <a:t>health influences attainment of socioeconomic status</a:t>
            </a:r>
          </a:p>
          <a:p>
            <a:pPr>
              <a:buFontTx/>
              <a:buChar char="-"/>
            </a:pPr>
            <a:r>
              <a:rPr lang="en-US" dirty="0"/>
              <a:t>poor health leads to lower socioeconomic status</a:t>
            </a:r>
          </a:p>
          <a:p>
            <a:pPr>
              <a:buFontTx/>
              <a:buChar char="-"/>
            </a:pPr>
            <a:r>
              <a:rPr lang="en-US" dirty="0"/>
              <a:t>excellent health enables social mobility</a:t>
            </a:r>
          </a:p>
          <a:p>
            <a:pPr marL="0" indent="0">
              <a:buNone/>
            </a:pPr>
            <a:endParaRPr lang="en-US" dirty="0"/>
          </a:p>
          <a:p>
            <a:pPr marL="0" indent="0">
              <a:buNone/>
            </a:pPr>
            <a:r>
              <a:rPr lang="en-US" dirty="0"/>
              <a:t>Evidence for the perspective: </a:t>
            </a:r>
          </a:p>
          <a:p>
            <a:pPr>
              <a:buFontTx/>
              <a:buChar char="-"/>
            </a:pPr>
            <a:r>
              <a:rPr lang="en-US" dirty="0"/>
              <a:t>evidence for </a:t>
            </a:r>
            <a:r>
              <a:rPr lang="en-US" i="1" dirty="0"/>
              <a:t>Social Selection </a:t>
            </a:r>
            <a:r>
              <a:rPr lang="en-US" dirty="0"/>
              <a:t>is mixed</a:t>
            </a:r>
          </a:p>
          <a:p>
            <a:pPr>
              <a:buFontTx/>
              <a:buChar char="-"/>
            </a:pPr>
            <a:r>
              <a:rPr lang="en-US" dirty="0"/>
              <a:t>one argument suggested that as individuals move upward in social position, their health is worse than the class they are joining while downwardly moving individuals have better health than the class they join. Thus, health disparities would narrow. </a:t>
            </a:r>
          </a:p>
          <a:p>
            <a:pPr marL="0" indent="0">
              <a:buNone/>
            </a:pPr>
            <a:endParaRPr lang="en-US" dirty="0"/>
          </a:p>
        </p:txBody>
      </p:sp>
      <p:sp>
        <p:nvSpPr>
          <p:cNvPr id="5" name="TextBox 4"/>
          <p:cNvSpPr txBox="1"/>
          <p:nvPr/>
        </p:nvSpPr>
        <p:spPr>
          <a:xfrm>
            <a:off x="1974538" y="6185098"/>
            <a:ext cx="8575833" cy="307777"/>
          </a:xfrm>
          <a:prstGeom prst="rect">
            <a:avLst/>
          </a:prstGeom>
          <a:noFill/>
        </p:spPr>
        <p:txBody>
          <a:bodyPr wrap="square" rtlCol="0">
            <a:spAutoFit/>
          </a:bodyPr>
          <a:lstStyle/>
          <a:p>
            <a:r>
              <a:rPr lang="en-US" sz="1400" dirty="0"/>
              <a:t>Source: World Health Organization Commission on Social Determinants of Health, 2007</a:t>
            </a:r>
          </a:p>
        </p:txBody>
      </p:sp>
    </p:spTree>
    <p:extLst>
      <p:ext uri="{BB962C8B-B14F-4D97-AF65-F5344CB8AC3E}">
        <p14:creationId xmlns:p14="http://schemas.microsoft.com/office/powerpoint/2010/main" val="4220962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09" y="242033"/>
            <a:ext cx="8580393" cy="1325563"/>
          </a:xfrm>
          <a:solidFill>
            <a:srgbClr val="FFFFFF"/>
          </a:solidFill>
        </p:spPr>
        <p:txBody>
          <a:bodyPr>
            <a:normAutofit/>
          </a:bodyPr>
          <a:lstStyle/>
          <a:p>
            <a:r>
              <a:rPr lang="en-US" i="1" dirty="0"/>
              <a:t>Social Causation: </a:t>
            </a:r>
            <a:r>
              <a:rPr lang="en-US" dirty="0"/>
              <a:t>Social Status Determines Health </a:t>
            </a:r>
          </a:p>
        </p:txBody>
      </p:sp>
      <p:sp>
        <p:nvSpPr>
          <p:cNvPr id="3" name="Content Placeholder 2"/>
          <p:cNvSpPr>
            <a:spLocks noGrp="1"/>
          </p:cNvSpPr>
          <p:nvPr>
            <p:ph idx="1"/>
          </p:nvPr>
        </p:nvSpPr>
        <p:spPr>
          <a:xfrm>
            <a:off x="1981200" y="2897313"/>
            <a:ext cx="8229600" cy="3228851"/>
          </a:xfrm>
        </p:spPr>
        <p:txBody>
          <a:bodyPr>
            <a:normAutofit fontScale="92500" lnSpcReduction="10000"/>
          </a:bodyPr>
          <a:lstStyle/>
          <a:p>
            <a:r>
              <a:rPr lang="en-US" dirty="0"/>
              <a:t>Premise: Health inequities are due to unequal distribution of intermediary variables across socioeconomic classes. </a:t>
            </a:r>
          </a:p>
          <a:p>
            <a:r>
              <a:rPr lang="en-US" dirty="0"/>
              <a:t>Examples of intermediary variables include health behaviors, housing, working conditions, environmental exposures, the health care system, and stress. </a:t>
            </a:r>
          </a:p>
          <a:p>
            <a:r>
              <a:rPr lang="en-US" dirty="0"/>
              <a:t>Evidence from longitudinal studies in which socioeconomic status is measured before health problems shows that individuals of lower socioeconomic status are at great risk of developing health problems. </a:t>
            </a:r>
          </a:p>
          <a:p>
            <a:endParaRPr lang="en-US" dirty="0"/>
          </a:p>
        </p:txBody>
      </p:sp>
      <p:sp>
        <p:nvSpPr>
          <p:cNvPr id="4" name="TextBox 3"/>
          <p:cNvSpPr txBox="1"/>
          <p:nvPr/>
        </p:nvSpPr>
        <p:spPr>
          <a:xfrm>
            <a:off x="2238307" y="6462078"/>
            <a:ext cx="8575833" cy="307777"/>
          </a:xfrm>
          <a:prstGeom prst="rect">
            <a:avLst/>
          </a:prstGeom>
          <a:noFill/>
        </p:spPr>
        <p:txBody>
          <a:bodyPr wrap="square" rtlCol="0">
            <a:spAutoFit/>
          </a:bodyPr>
          <a:lstStyle/>
          <a:p>
            <a:r>
              <a:rPr lang="en-US" sz="1400" dirty="0"/>
              <a:t>Source: World Health Organization Commission on Social Determinants of Health, 2007</a:t>
            </a:r>
          </a:p>
        </p:txBody>
      </p:sp>
      <p:graphicFrame>
        <p:nvGraphicFramePr>
          <p:cNvPr id="5" name="Diagram 4"/>
          <p:cNvGraphicFramePr/>
          <p:nvPr>
            <p:extLst>
              <p:ext uri="{D42A27DB-BD31-4B8C-83A1-F6EECF244321}">
                <p14:modId xmlns:p14="http://schemas.microsoft.com/office/powerpoint/2010/main" val="2325993510"/>
              </p:ext>
            </p:extLst>
          </p:nvPr>
        </p:nvGraphicFramePr>
        <p:xfrm>
          <a:off x="3048000" y="1249053"/>
          <a:ext cx="6096000" cy="1660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21757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i="1" dirty="0"/>
              <a:t>Lifecourse Perspective: </a:t>
            </a:r>
            <a:r>
              <a:rPr lang="en-US" dirty="0"/>
              <a:t>SDOH have an impact across the Life Span</a:t>
            </a:r>
          </a:p>
        </p:txBody>
      </p:sp>
      <p:sp>
        <p:nvSpPr>
          <p:cNvPr id="3" name="Content Placeholder 2"/>
          <p:cNvSpPr>
            <a:spLocks noGrp="1"/>
          </p:cNvSpPr>
          <p:nvPr>
            <p:ph idx="1"/>
          </p:nvPr>
        </p:nvSpPr>
        <p:spPr>
          <a:xfrm>
            <a:off x="407964" y="1825626"/>
            <a:ext cx="9913807" cy="3801452"/>
          </a:xfrm>
        </p:spPr>
        <p:txBody>
          <a:bodyPr>
            <a:normAutofit lnSpcReduction="10000"/>
          </a:bodyPr>
          <a:lstStyle/>
          <a:p>
            <a:r>
              <a:rPr lang="en-US" dirty="0"/>
              <a:t>Premise: the timing of exposure to risk factors and protective factors for health outcomes across the life course is key to understanding health</a:t>
            </a:r>
          </a:p>
          <a:p>
            <a:r>
              <a:rPr lang="en-US" dirty="0"/>
              <a:t>Health inequities are explained by socially patterned exposures across the life course for different socioeconomic classes</a:t>
            </a:r>
          </a:p>
          <a:p>
            <a:r>
              <a:rPr lang="en-US" dirty="0"/>
              <a:t>Different possible pathways of exposure</a:t>
            </a:r>
          </a:p>
          <a:p>
            <a:pPr lvl="1"/>
            <a:r>
              <a:rPr lang="en-US" dirty="0"/>
              <a:t>Sensitive period model </a:t>
            </a:r>
          </a:p>
          <a:p>
            <a:pPr lvl="1"/>
            <a:r>
              <a:rPr lang="en-US" dirty="0"/>
              <a:t>Accumulation model</a:t>
            </a:r>
          </a:p>
          <a:p>
            <a:pPr lvl="1"/>
            <a:r>
              <a:rPr lang="en-US" dirty="0"/>
              <a:t>Social trajectory model </a:t>
            </a:r>
          </a:p>
          <a:p>
            <a:pPr lvl="1"/>
            <a:endParaRPr lang="en-US" dirty="0"/>
          </a:p>
        </p:txBody>
      </p:sp>
      <p:sp>
        <p:nvSpPr>
          <p:cNvPr id="4" name="TextBox 3"/>
          <p:cNvSpPr txBox="1"/>
          <p:nvPr/>
        </p:nvSpPr>
        <p:spPr>
          <a:xfrm>
            <a:off x="2027292" y="6185098"/>
            <a:ext cx="8575833" cy="307777"/>
          </a:xfrm>
          <a:prstGeom prst="rect">
            <a:avLst/>
          </a:prstGeom>
          <a:noFill/>
        </p:spPr>
        <p:txBody>
          <a:bodyPr wrap="square" rtlCol="0">
            <a:spAutoFit/>
          </a:bodyPr>
          <a:lstStyle/>
          <a:p>
            <a:r>
              <a:rPr lang="en-US" sz="1400" dirty="0"/>
              <a:t>Source: World Health Organization Commission on Social Determinants of Health, 2007</a:t>
            </a:r>
          </a:p>
        </p:txBody>
      </p:sp>
    </p:spTree>
    <p:extLst>
      <p:ext uri="{BB962C8B-B14F-4D97-AF65-F5344CB8AC3E}">
        <p14:creationId xmlns:p14="http://schemas.microsoft.com/office/powerpoint/2010/main" val="765267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16DC-4712-4BB0-9881-ED5C52EF1F93}"/>
              </a:ext>
            </a:extLst>
          </p:cNvPr>
          <p:cNvSpPr>
            <a:spLocks noGrp="1"/>
          </p:cNvSpPr>
          <p:nvPr>
            <p:ph type="title"/>
          </p:nvPr>
        </p:nvSpPr>
        <p:spPr/>
        <p:txBody>
          <a:bodyPr/>
          <a:lstStyle/>
          <a:p>
            <a:r>
              <a:rPr lang="en-US" dirty="0"/>
              <a:t>Strategies for Addressing SDOH and Reducing Health Inequities</a:t>
            </a:r>
          </a:p>
        </p:txBody>
      </p:sp>
    </p:spTree>
    <p:extLst>
      <p:ext uri="{BB962C8B-B14F-4D97-AF65-F5344CB8AC3E}">
        <p14:creationId xmlns:p14="http://schemas.microsoft.com/office/powerpoint/2010/main" val="1024693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Actions Recommended by World Health Organization Commission on SDOH</a:t>
            </a:r>
          </a:p>
        </p:txBody>
      </p:sp>
      <p:sp>
        <p:nvSpPr>
          <p:cNvPr id="3" name="Content Placeholder 2"/>
          <p:cNvSpPr>
            <a:spLocks noGrp="1"/>
          </p:cNvSpPr>
          <p:nvPr>
            <p:ph idx="1"/>
          </p:nvPr>
        </p:nvSpPr>
        <p:spPr/>
        <p:txBody>
          <a:bodyPr/>
          <a:lstStyle/>
          <a:p>
            <a:pPr marL="514350" indent="-514350">
              <a:buFont typeface="+mj-lt"/>
              <a:buAutoNum type="arabicPeriod"/>
            </a:pPr>
            <a:r>
              <a:rPr lang="en-US" dirty="0"/>
              <a:t>Improve daily living conditions</a:t>
            </a:r>
          </a:p>
          <a:p>
            <a:pPr marL="514350" indent="-514350">
              <a:buFont typeface="+mj-lt"/>
              <a:buAutoNum type="arabicPeriod"/>
            </a:pPr>
            <a:r>
              <a:rPr lang="en-US" dirty="0"/>
              <a:t>Tackle inequitable distribution of power, money, and resources </a:t>
            </a:r>
          </a:p>
          <a:p>
            <a:pPr marL="514350" indent="-514350">
              <a:buFont typeface="+mj-lt"/>
              <a:buAutoNum type="arabicPeriod"/>
            </a:pPr>
            <a:r>
              <a:rPr lang="en-US" dirty="0"/>
              <a:t>Measure and understand the  health/social problems and assess the results of actions to improve them </a:t>
            </a:r>
          </a:p>
          <a:p>
            <a:pPr marL="514350" indent="-514350">
              <a:buFont typeface="+mj-lt"/>
              <a:buAutoNum type="arabicPeriod"/>
            </a:pPr>
            <a:endParaRPr lang="en-US" dirty="0"/>
          </a:p>
          <a:p>
            <a:pPr marL="0" indent="0">
              <a:buNone/>
            </a:pPr>
            <a:r>
              <a:rPr lang="en-US" dirty="0"/>
              <a:t>In the next slides, multiple strategies for improving US SDOH are suggested. </a:t>
            </a:r>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780906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7779" y="170752"/>
            <a:ext cx="5617406" cy="1325563"/>
          </a:xfrm>
          <a:noFill/>
        </p:spPr>
        <p:txBody>
          <a:bodyPr>
            <a:normAutofit/>
          </a:bodyPr>
          <a:lstStyle/>
          <a:p>
            <a:r>
              <a:rPr lang="en-US" sz="3600" dirty="0">
                <a:solidFill>
                  <a:srgbClr val="C00000"/>
                </a:solidFill>
                <a:latin typeface="Trajan Pro" charset="0"/>
                <a:ea typeface="Trajan Pro" charset="0"/>
                <a:cs typeface="Trajan Pro" charset="0"/>
              </a:rPr>
              <a:t>Identify Learning </a:t>
            </a:r>
            <a:br>
              <a:rPr lang="en-US" sz="3600" dirty="0">
                <a:solidFill>
                  <a:srgbClr val="C00000"/>
                </a:solidFill>
                <a:latin typeface="Trajan Pro" charset="0"/>
                <a:ea typeface="Trajan Pro" charset="0"/>
                <a:cs typeface="Trajan Pro" charset="0"/>
              </a:rPr>
            </a:br>
            <a:r>
              <a:rPr lang="en-US" sz="3600" dirty="0">
                <a:solidFill>
                  <a:srgbClr val="C00000"/>
                </a:solidFill>
                <a:latin typeface="Trajan Pro" charset="0"/>
                <a:ea typeface="Trajan Pro" charset="0"/>
                <a:cs typeface="Trajan Pro" charset="0"/>
              </a:rPr>
              <a:t>Objectives</a:t>
            </a:r>
          </a:p>
        </p:txBody>
      </p:sp>
      <p:sp>
        <p:nvSpPr>
          <p:cNvPr id="3" name="Content Placeholder 2"/>
          <p:cNvSpPr>
            <a:spLocks noGrp="1"/>
          </p:cNvSpPr>
          <p:nvPr>
            <p:ph idx="1"/>
          </p:nvPr>
        </p:nvSpPr>
        <p:spPr>
          <a:xfrm>
            <a:off x="1991564" y="1726504"/>
            <a:ext cx="8041436" cy="4955808"/>
          </a:xfrm>
        </p:spPr>
        <p:txBody>
          <a:bodyPr>
            <a:normAutofit/>
          </a:bodyPr>
          <a:lstStyle/>
          <a:p>
            <a:pPr marL="0" indent="0">
              <a:buNone/>
            </a:pPr>
            <a:r>
              <a:rPr lang="en-US" sz="2000" b="1" dirty="0">
                <a:solidFill>
                  <a:srgbClr val="53C2CA"/>
                </a:solidFill>
              </a:rPr>
              <a:t>At the end of this presentation, the students will be able to </a:t>
            </a:r>
            <a:endParaRPr lang="en-US" sz="1700" dirty="0">
              <a:solidFill>
                <a:srgbClr val="53C2CA"/>
              </a:solidFill>
            </a:endParaRPr>
          </a:p>
          <a:p>
            <a:pPr>
              <a:buFont typeface="+mj-lt"/>
              <a:buAutoNum type="arabicPeriod"/>
            </a:pPr>
            <a:r>
              <a:rPr lang="en-US" sz="1800" dirty="0">
                <a:latin typeface="+mj-lt"/>
              </a:rPr>
              <a:t>Define and identify social determinants of health and health inequities</a:t>
            </a:r>
          </a:p>
          <a:p>
            <a:pPr>
              <a:buFont typeface="+mj-lt"/>
              <a:buAutoNum type="arabicPeriod"/>
            </a:pPr>
            <a:r>
              <a:rPr lang="en-US" sz="1800" dirty="0">
                <a:latin typeface="+mj-lt"/>
              </a:rPr>
              <a:t>Describe the difference between inequalities and inequities</a:t>
            </a:r>
          </a:p>
          <a:p>
            <a:pPr>
              <a:buFont typeface="+mj-lt"/>
              <a:buAutoNum type="arabicPeriod"/>
            </a:pPr>
            <a:r>
              <a:rPr lang="en-US" sz="1800" dirty="0">
                <a:latin typeface="+mj-lt"/>
              </a:rPr>
              <a:t>Understand the difference between absolute and relative differences</a:t>
            </a:r>
          </a:p>
          <a:p>
            <a:pPr>
              <a:buFont typeface="+mj-lt"/>
              <a:buAutoNum type="arabicPeriod"/>
            </a:pPr>
            <a:r>
              <a:rPr lang="en-US" sz="1800" dirty="0">
                <a:latin typeface="+mj-lt"/>
              </a:rPr>
              <a:t>Discuss possible mechanisms for how social determinants shape health</a:t>
            </a:r>
          </a:p>
          <a:p>
            <a:pPr>
              <a:buFont typeface="+mj-lt"/>
              <a:buAutoNum type="arabicPeriod"/>
            </a:pPr>
            <a:r>
              <a:rPr lang="en-US" sz="1800" dirty="0">
                <a:latin typeface="+mj-lt"/>
              </a:rPr>
              <a:t>Offer possible strategies for addressing social determinants of health</a:t>
            </a:r>
          </a:p>
          <a:p>
            <a:pPr>
              <a:buFont typeface="+mj-lt"/>
              <a:buAutoNum type="arabicPeriod"/>
            </a:pPr>
            <a:r>
              <a:rPr lang="en-US" sz="1800" dirty="0">
                <a:latin typeface="+mj-lt"/>
              </a:rPr>
              <a:t>Discuss the role of health professional training in relation to social determinants of health</a:t>
            </a:r>
          </a:p>
          <a:p>
            <a:pPr>
              <a:buFont typeface="+mj-lt"/>
              <a:buAutoNum type="arabicPeriod"/>
            </a:pPr>
            <a:r>
              <a:rPr lang="en-US" sz="1800" dirty="0">
                <a:latin typeface="+mj-lt"/>
              </a:rPr>
              <a:t>Envision a plan for educating (non-health and health professionals) to address social determinants of health</a:t>
            </a:r>
          </a:p>
          <a:p>
            <a:pPr>
              <a:buFont typeface="+mj-lt"/>
              <a:buAutoNum type="arabicPeriod"/>
            </a:pPr>
            <a:r>
              <a:rPr lang="en-US" sz="1800" dirty="0">
                <a:latin typeface="+mj-lt"/>
              </a:rPr>
              <a:t>Connect public health social work to ongoing work on social determinants of health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26847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Addressing SDOH: More Than an Uber Ride?</a:t>
            </a:r>
          </a:p>
        </p:txBody>
      </p:sp>
      <p:pic>
        <p:nvPicPr>
          <p:cNvPr id="9" name="Picture 8"/>
          <p:cNvPicPr>
            <a:picLocks noChangeAspect="1"/>
          </p:cNvPicPr>
          <p:nvPr/>
        </p:nvPicPr>
        <p:blipFill>
          <a:blip r:embed="rId3"/>
          <a:stretch>
            <a:fillRect/>
          </a:stretch>
        </p:blipFill>
        <p:spPr>
          <a:xfrm>
            <a:off x="10792570" y="5594943"/>
            <a:ext cx="1142914" cy="1136057"/>
          </a:xfrm>
          <a:prstGeom prst="rect">
            <a:avLst/>
          </a:prstGeom>
        </p:spPr>
      </p:pic>
      <p:sp>
        <p:nvSpPr>
          <p:cNvPr id="3" name="Content Placeholder 2">
            <a:extLst>
              <a:ext uri="{FF2B5EF4-FFF2-40B4-BE49-F238E27FC236}">
                <a16:creationId xmlns:a16="http://schemas.microsoft.com/office/drawing/2014/main" id="{A8367018-1319-4D84-8CC3-D28DEBABEC88}"/>
              </a:ext>
            </a:extLst>
          </p:cNvPr>
          <p:cNvSpPr>
            <a:spLocks noGrp="1"/>
          </p:cNvSpPr>
          <p:nvPr>
            <p:ph idx="1"/>
          </p:nvPr>
        </p:nvSpPr>
        <p:spPr>
          <a:xfrm>
            <a:off x="407964" y="1690688"/>
            <a:ext cx="9904436" cy="4532312"/>
          </a:xfrm>
        </p:spPr>
        <p:txBody>
          <a:bodyPr>
            <a:normAutofit lnSpcReduction="10000"/>
          </a:bodyPr>
          <a:lstStyle/>
          <a:p>
            <a:pPr marL="0" indent="0">
              <a:buNone/>
            </a:pPr>
            <a:r>
              <a:rPr lang="en-US" dirty="0"/>
              <a:t>“Hospitals and health care systems have started to address these social determinants of health through initiatives that buy food, offer temporary housing, or cover transportation costs for high-risk patients. The prevalence and initial success of these efforts are clear…But when you take a closer look, these…aren’t about improving underlying social &amp; economic conditions in communities to foster improved health for all – they’re about mediating patients’ individual social needs.</a:t>
            </a:r>
          </a:p>
          <a:p>
            <a:pPr marL="0" indent="0">
              <a:buNone/>
            </a:pPr>
            <a:r>
              <a:rPr lang="en-US" i="1" dirty="0"/>
              <a:t>If this is what addressing the social determinants of health has come to mean, not only has the definition changed, but it has changed in ways that may impede efforts to address those conditions that impact the overall health of our country.” </a:t>
            </a:r>
            <a:r>
              <a:rPr lang="en-US" sz="1100" i="1" dirty="0"/>
              <a:t>(</a:t>
            </a:r>
            <a:r>
              <a:rPr lang="en-US" sz="1100" dirty="0" err="1"/>
              <a:t>Castrucci</a:t>
            </a:r>
            <a:r>
              <a:rPr lang="en-US" sz="1100" dirty="0"/>
              <a:t> &amp; Auerbach, 2019)</a:t>
            </a:r>
            <a:endParaRPr lang="en-US" sz="1100" i="1" dirty="0"/>
          </a:p>
        </p:txBody>
      </p:sp>
    </p:spTree>
    <p:extLst>
      <p:ext uri="{BB962C8B-B14F-4D97-AF65-F5344CB8AC3E}">
        <p14:creationId xmlns:p14="http://schemas.microsoft.com/office/powerpoint/2010/main" val="405374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8580393" cy="1616075"/>
          </a:xfrm>
        </p:spPr>
        <p:txBody>
          <a:bodyPr>
            <a:normAutofit fontScale="90000"/>
          </a:bodyPr>
          <a:lstStyle/>
          <a:p>
            <a:r>
              <a:rPr lang="en-US" dirty="0"/>
              <a:t>Strategies: Expand health/social welfare programs that are known to improve health</a:t>
            </a:r>
          </a:p>
        </p:txBody>
      </p:sp>
      <p:sp>
        <p:nvSpPr>
          <p:cNvPr id="3" name="Content Placeholder 2"/>
          <p:cNvSpPr>
            <a:spLocks noGrp="1"/>
          </p:cNvSpPr>
          <p:nvPr>
            <p:ph idx="1"/>
          </p:nvPr>
        </p:nvSpPr>
        <p:spPr>
          <a:xfrm>
            <a:off x="407964" y="1981200"/>
            <a:ext cx="9457005" cy="3873500"/>
          </a:xfrm>
        </p:spPr>
        <p:txBody>
          <a:bodyPr>
            <a:normAutofit fontScale="92500"/>
          </a:bodyPr>
          <a:lstStyle/>
          <a:p>
            <a:pPr marL="0" indent="0">
              <a:buNone/>
            </a:pPr>
            <a:r>
              <a:rPr lang="en-US" dirty="0"/>
              <a:t>Earned Income Tax Credit (Improves overall health) </a:t>
            </a:r>
          </a:p>
          <a:p>
            <a:pPr lvl="1"/>
            <a:r>
              <a:rPr lang="en-US" dirty="0"/>
              <a:t>Improve/expand enrollment: ~20% of eligible workers are NOT enrolled </a:t>
            </a:r>
          </a:p>
          <a:p>
            <a:pPr lvl="1"/>
            <a:r>
              <a:rPr lang="en-US" dirty="0"/>
              <a:t>Increase benefits: increase benefits for participants currently receiving low benefits (e.g. non-custodial parents, childless workers) </a:t>
            </a:r>
          </a:p>
          <a:p>
            <a:pPr marL="0" indent="0">
              <a:buNone/>
            </a:pPr>
            <a:r>
              <a:rPr lang="en-US" dirty="0"/>
              <a:t>Supplemental Nutrition Assistance Program (Improves diet) </a:t>
            </a:r>
          </a:p>
          <a:p>
            <a:pPr lvl="1"/>
            <a:r>
              <a:rPr lang="en-US" dirty="0"/>
              <a:t>Improve/expand enrollment: ~17% of eligible households are NOT enrolled </a:t>
            </a:r>
          </a:p>
          <a:p>
            <a:pPr lvl="1"/>
            <a:r>
              <a:rPr lang="en-US" dirty="0"/>
              <a:t>Expand benefits: adjust eligibility parameters to increase coverage</a:t>
            </a:r>
          </a:p>
          <a:p>
            <a:pPr marL="0" indent="0">
              <a:buNone/>
            </a:pPr>
            <a:r>
              <a:rPr lang="en-US" dirty="0"/>
              <a:t>Women, Infants, and Children (Improves birth outcomes) </a:t>
            </a:r>
          </a:p>
          <a:p>
            <a:pPr lvl="1"/>
            <a:r>
              <a:rPr lang="en-US" dirty="0"/>
              <a:t>Improve enrollment:  ~47% of eligible women and children are NOT enrolled </a:t>
            </a:r>
          </a:p>
        </p:txBody>
      </p:sp>
      <p:sp>
        <p:nvSpPr>
          <p:cNvPr id="4" name="TextBox 3"/>
          <p:cNvSpPr txBox="1"/>
          <p:nvPr/>
        </p:nvSpPr>
        <p:spPr>
          <a:xfrm>
            <a:off x="1665107" y="6384730"/>
            <a:ext cx="4433098" cy="369332"/>
          </a:xfrm>
          <a:prstGeom prst="rect">
            <a:avLst/>
          </a:prstGeom>
          <a:noFill/>
        </p:spPr>
        <p:txBody>
          <a:bodyPr wrap="square" rtlCol="0">
            <a:spAutoFit/>
          </a:bodyPr>
          <a:lstStyle/>
          <a:p>
            <a:r>
              <a:rPr lang="en-US" dirty="0"/>
              <a:t>Source: Alder, </a:t>
            </a:r>
            <a:r>
              <a:rPr lang="en-US" dirty="0" err="1"/>
              <a:t>Glymour</a:t>
            </a:r>
            <a:r>
              <a:rPr lang="en-US" dirty="0"/>
              <a:t>, Fielding; 2016</a:t>
            </a:r>
          </a:p>
        </p:txBody>
      </p:sp>
    </p:spTree>
    <p:extLst>
      <p:ext uri="{BB962C8B-B14F-4D97-AF65-F5344CB8AC3E}">
        <p14:creationId xmlns:p14="http://schemas.microsoft.com/office/powerpoint/2010/main" val="3609472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a:t>Strategies: Expand policies known to promote and facilitate healthy behaviors </a:t>
            </a:r>
          </a:p>
        </p:txBody>
      </p:sp>
      <p:sp>
        <p:nvSpPr>
          <p:cNvPr id="3" name="Content Placeholder 2"/>
          <p:cNvSpPr>
            <a:spLocks noGrp="1"/>
          </p:cNvSpPr>
          <p:nvPr>
            <p:ph idx="1"/>
          </p:nvPr>
        </p:nvSpPr>
        <p:spPr>
          <a:xfrm>
            <a:off x="407963" y="1841500"/>
            <a:ext cx="9802837" cy="5016500"/>
          </a:xfrm>
        </p:spPr>
        <p:txBody>
          <a:bodyPr>
            <a:normAutofit/>
          </a:bodyPr>
          <a:lstStyle/>
          <a:p>
            <a:r>
              <a:rPr lang="en-US" sz="3200" dirty="0"/>
              <a:t>Lower permissible nicotine levels in cigarettes via FDA regulation to enable smoking cessation</a:t>
            </a:r>
          </a:p>
          <a:p>
            <a:r>
              <a:rPr lang="en-US" sz="3200" dirty="0"/>
              <a:t>Promote firearm safety and reduce intentional and unintentional firearm injury </a:t>
            </a:r>
            <a:r>
              <a:rPr lang="en-US" sz="1050" dirty="0"/>
              <a:t>(Hemenway; 2017) </a:t>
            </a:r>
          </a:p>
          <a:p>
            <a:r>
              <a:rPr lang="en-US" sz="3200" dirty="0"/>
              <a:t>Expand poverty reduction through policies to increase minimum wage, which are associated with improved health </a:t>
            </a:r>
          </a:p>
          <a:p>
            <a:r>
              <a:rPr lang="en-US" sz="3200" dirty="0"/>
              <a:t>Build green areas in communities </a:t>
            </a:r>
          </a:p>
        </p:txBody>
      </p:sp>
      <p:sp>
        <p:nvSpPr>
          <p:cNvPr id="4" name="TextBox 3"/>
          <p:cNvSpPr txBox="1"/>
          <p:nvPr/>
        </p:nvSpPr>
        <p:spPr>
          <a:xfrm>
            <a:off x="2315738" y="6123543"/>
            <a:ext cx="4433098" cy="369332"/>
          </a:xfrm>
          <a:prstGeom prst="rect">
            <a:avLst/>
          </a:prstGeom>
          <a:noFill/>
        </p:spPr>
        <p:txBody>
          <a:bodyPr wrap="square" rtlCol="0">
            <a:spAutoFit/>
          </a:bodyPr>
          <a:lstStyle/>
          <a:p>
            <a:r>
              <a:rPr lang="en-US" dirty="0"/>
              <a:t>Source: Alder, </a:t>
            </a:r>
            <a:r>
              <a:rPr lang="en-US" dirty="0" err="1"/>
              <a:t>Glymour</a:t>
            </a:r>
            <a:r>
              <a:rPr lang="en-US" dirty="0"/>
              <a:t>, Fielding; 2016</a:t>
            </a:r>
          </a:p>
        </p:txBody>
      </p:sp>
    </p:spTree>
    <p:extLst>
      <p:ext uri="{BB962C8B-B14F-4D97-AF65-F5344CB8AC3E}">
        <p14:creationId xmlns:p14="http://schemas.microsoft.com/office/powerpoint/2010/main" val="1435991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Strategies: Adopt Health Care Financing Schemes that Promote Health</a:t>
            </a:r>
          </a:p>
        </p:txBody>
      </p:sp>
      <p:sp>
        <p:nvSpPr>
          <p:cNvPr id="3" name="Content Placeholder 2"/>
          <p:cNvSpPr>
            <a:spLocks noGrp="1"/>
          </p:cNvSpPr>
          <p:nvPr>
            <p:ph idx="1"/>
          </p:nvPr>
        </p:nvSpPr>
        <p:spPr/>
        <p:txBody>
          <a:bodyPr>
            <a:normAutofit/>
          </a:bodyPr>
          <a:lstStyle/>
          <a:p>
            <a:pPr marL="0" indent="0">
              <a:buNone/>
            </a:pPr>
            <a:r>
              <a:rPr lang="en-US" dirty="0"/>
              <a:t>Payment Models for Healthcare </a:t>
            </a:r>
            <a:r>
              <a:rPr lang="en-US" sz="2400" dirty="0"/>
              <a:t>(Adler et al., 2016)</a:t>
            </a:r>
          </a:p>
          <a:p>
            <a:r>
              <a:rPr lang="en-US" dirty="0"/>
              <a:t>Fee-for-service</a:t>
            </a:r>
          </a:p>
          <a:p>
            <a:pPr lvl="1"/>
            <a:r>
              <a:rPr lang="en-US" dirty="0"/>
              <a:t>Status quo </a:t>
            </a:r>
          </a:p>
          <a:p>
            <a:r>
              <a:rPr lang="en-US" dirty="0"/>
              <a:t>Pay-for-performance</a:t>
            </a:r>
          </a:p>
          <a:p>
            <a:pPr lvl="1"/>
            <a:r>
              <a:rPr lang="en-US" dirty="0"/>
              <a:t>Associated with increased care quality</a:t>
            </a:r>
          </a:p>
          <a:p>
            <a:r>
              <a:rPr lang="en-US" dirty="0"/>
              <a:t>Bundled or global payments</a:t>
            </a:r>
          </a:p>
          <a:p>
            <a:pPr lvl="1"/>
            <a:r>
              <a:rPr lang="en-US" dirty="0"/>
              <a:t>Associated with quality improvement and cost savings</a:t>
            </a:r>
          </a:p>
        </p:txBody>
      </p:sp>
      <p:sp>
        <p:nvSpPr>
          <p:cNvPr id="4" name="TextBox 3"/>
          <p:cNvSpPr txBox="1"/>
          <p:nvPr/>
        </p:nvSpPr>
        <p:spPr>
          <a:xfrm>
            <a:off x="2403790" y="6123543"/>
            <a:ext cx="4433098" cy="369332"/>
          </a:xfrm>
          <a:prstGeom prst="rect">
            <a:avLst/>
          </a:prstGeom>
          <a:noFill/>
        </p:spPr>
        <p:txBody>
          <a:bodyPr wrap="square" rtlCol="0">
            <a:spAutoFit/>
          </a:bodyPr>
          <a:lstStyle/>
          <a:p>
            <a:r>
              <a:rPr lang="en-US" dirty="0"/>
              <a:t>Source: Alder, </a:t>
            </a:r>
            <a:r>
              <a:rPr lang="en-US" dirty="0" err="1"/>
              <a:t>Glymour</a:t>
            </a:r>
            <a:r>
              <a:rPr lang="en-US" dirty="0"/>
              <a:t>, Fielding; 2016</a:t>
            </a:r>
          </a:p>
        </p:txBody>
      </p:sp>
    </p:spTree>
    <p:extLst>
      <p:ext uri="{BB962C8B-B14F-4D97-AF65-F5344CB8AC3E}">
        <p14:creationId xmlns:p14="http://schemas.microsoft.com/office/powerpoint/2010/main" val="3954744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Strategies: Increase Health Access and Improve Coverage</a:t>
            </a:r>
          </a:p>
        </p:txBody>
      </p:sp>
      <p:sp>
        <p:nvSpPr>
          <p:cNvPr id="3" name="Content Placeholder 2"/>
          <p:cNvSpPr>
            <a:spLocks noGrp="1"/>
          </p:cNvSpPr>
          <p:nvPr>
            <p:ph idx="1"/>
          </p:nvPr>
        </p:nvSpPr>
        <p:spPr/>
        <p:txBody>
          <a:bodyPr>
            <a:normAutofit/>
          </a:bodyPr>
          <a:lstStyle/>
          <a:p>
            <a:r>
              <a:rPr lang="en-US" dirty="0"/>
              <a:t>Some progress has been made through the Patient Protection and Affordable Care Act of 2010 (ACA). Going forward: </a:t>
            </a:r>
          </a:p>
          <a:p>
            <a:pPr lvl="1"/>
            <a:r>
              <a:rPr lang="en-US" dirty="0"/>
              <a:t>Get more states to opt in</a:t>
            </a:r>
          </a:p>
          <a:p>
            <a:pPr lvl="1"/>
            <a:r>
              <a:rPr lang="en-US" dirty="0"/>
              <a:t>Expand minimum coverage to include oral health, vision services, and preventive care can improve health </a:t>
            </a:r>
          </a:p>
          <a:p>
            <a:pPr lvl="1"/>
            <a:r>
              <a:rPr lang="en-US" dirty="0"/>
              <a:t>Stabilize the marketplace, lower premiums and deductibles</a:t>
            </a:r>
          </a:p>
          <a:p>
            <a:pPr lvl="1"/>
            <a:r>
              <a:rPr lang="en-US" dirty="0"/>
              <a:t>Ensure all are covered through more expansive mechanisms: e.g. Medicare for All </a:t>
            </a:r>
          </a:p>
          <a:p>
            <a:pPr lvl="1"/>
            <a:endParaRPr lang="en-US" dirty="0"/>
          </a:p>
        </p:txBody>
      </p:sp>
      <p:sp>
        <p:nvSpPr>
          <p:cNvPr id="4" name="TextBox 3"/>
          <p:cNvSpPr txBox="1"/>
          <p:nvPr/>
        </p:nvSpPr>
        <p:spPr>
          <a:xfrm>
            <a:off x="2122307" y="6233203"/>
            <a:ext cx="4433098" cy="369332"/>
          </a:xfrm>
          <a:prstGeom prst="rect">
            <a:avLst/>
          </a:prstGeom>
          <a:noFill/>
        </p:spPr>
        <p:txBody>
          <a:bodyPr wrap="square" rtlCol="0">
            <a:spAutoFit/>
          </a:bodyPr>
          <a:lstStyle/>
          <a:p>
            <a:r>
              <a:rPr lang="en-US" dirty="0"/>
              <a:t>Source: Alder, </a:t>
            </a:r>
            <a:r>
              <a:rPr lang="en-US" dirty="0" err="1"/>
              <a:t>Glymour</a:t>
            </a:r>
            <a:r>
              <a:rPr lang="en-US" dirty="0"/>
              <a:t>, Fielding; 2016</a:t>
            </a:r>
          </a:p>
        </p:txBody>
      </p:sp>
    </p:spTree>
    <p:extLst>
      <p:ext uri="{BB962C8B-B14F-4D97-AF65-F5344CB8AC3E}">
        <p14:creationId xmlns:p14="http://schemas.microsoft.com/office/powerpoint/2010/main" val="1985023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Exploring the Social Determinants of Health and Health Inequities</a:t>
            </a:r>
          </a:p>
        </p:txBody>
      </p:sp>
      <p:pic>
        <p:nvPicPr>
          <p:cNvPr id="6" name="Content Placeholder 5" descr="Screen Shot 2018-08-01 at 11.09.58 AM.png"/>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1578769" y="1825625"/>
            <a:ext cx="6510154" cy="4068847"/>
          </a:xfrm>
        </p:spPr>
      </p:pic>
    </p:spTree>
    <p:extLst>
      <p:ext uri="{BB962C8B-B14F-4D97-AF65-F5344CB8AC3E}">
        <p14:creationId xmlns:p14="http://schemas.microsoft.com/office/powerpoint/2010/main" val="14046699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8-08-01 at 1.20.02 PM.png"/>
          <p:cNvPicPr>
            <a:picLocks noChangeAspect="1"/>
          </p:cNvPicPr>
          <p:nvPr/>
        </p:nvPicPr>
        <p:blipFill rotWithShape="1">
          <a:blip r:embed="rId3">
            <a:extLst>
              <a:ext uri="{28A0092B-C50C-407E-A947-70E740481C1C}">
                <a14:useLocalDpi xmlns:a14="http://schemas.microsoft.com/office/drawing/2010/main" val="0"/>
              </a:ext>
            </a:extLst>
          </a:blip>
          <a:srcRect l="29063" t="16540" r="28886" b="34493"/>
          <a:stretch/>
        </p:blipFill>
        <p:spPr>
          <a:xfrm>
            <a:off x="1981201" y="1353385"/>
            <a:ext cx="4446253" cy="4865239"/>
          </a:xfrm>
          <a:prstGeom prst="rect">
            <a:avLst/>
          </a:prstGeom>
          <a:ln>
            <a:solidFill>
              <a:srgbClr val="4F81BD"/>
            </a:solidFill>
          </a:ln>
        </p:spPr>
      </p:pic>
      <p:sp>
        <p:nvSpPr>
          <p:cNvPr id="2" name="Title 1"/>
          <p:cNvSpPr>
            <a:spLocks noGrp="1"/>
          </p:cNvSpPr>
          <p:nvPr>
            <p:ph type="title"/>
          </p:nvPr>
        </p:nvSpPr>
        <p:spPr>
          <a:xfrm>
            <a:off x="407963" y="27822"/>
            <a:ext cx="10052788" cy="1461092"/>
          </a:xfrm>
          <a:solidFill>
            <a:srgbClr val="FFFFFF"/>
          </a:solidFill>
        </p:spPr>
        <p:txBody>
          <a:bodyPr>
            <a:normAutofit/>
          </a:bodyPr>
          <a:lstStyle/>
          <a:p>
            <a:r>
              <a:rPr lang="en-US" sz="3800" dirty="0"/>
              <a:t>Healthy People 2020: Assessing Progress on Suicide  </a:t>
            </a:r>
          </a:p>
        </p:txBody>
      </p:sp>
      <p:sp>
        <p:nvSpPr>
          <p:cNvPr id="7" name="TextBox 6"/>
          <p:cNvSpPr txBox="1"/>
          <p:nvPr/>
        </p:nvSpPr>
        <p:spPr>
          <a:xfrm>
            <a:off x="6874292" y="3633301"/>
            <a:ext cx="3621735" cy="2585323"/>
          </a:xfrm>
          <a:prstGeom prst="rect">
            <a:avLst/>
          </a:prstGeom>
          <a:noFill/>
          <a:ln>
            <a:solidFill>
              <a:srgbClr val="4F81BD"/>
            </a:solidFill>
          </a:ln>
        </p:spPr>
        <p:txBody>
          <a:bodyPr wrap="square" rtlCol="0">
            <a:spAutoFit/>
          </a:bodyPr>
          <a:lstStyle/>
          <a:p>
            <a:r>
              <a:rPr lang="en-US" b="1" dirty="0"/>
              <a:t>Health disparities exist for suicide use by the following indicators: </a:t>
            </a:r>
          </a:p>
          <a:p>
            <a:endParaRPr lang="en-US" dirty="0"/>
          </a:p>
          <a:p>
            <a:pPr marL="285750" indent="-285750">
              <a:buFont typeface="Arial"/>
              <a:buChar char="•"/>
            </a:pPr>
            <a:r>
              <a:rPr lang="en-US" dirty="0"/>
              <a:t>Geographic region</a:t>
            </a:r>
          </a:p>
          <a:p>
            <a:pPr marL="285750" indent="-285750">
              <a:buFont typeface="Arial"/>
              <a:buChar char="•"/>
            </a:pPr>
            <a:r>
              <a:rPr lang="en-US" dirty="0"/>
              <a:t>Race/ethnicity</a:t>
            </a:r>
          </a:p>
          <a:p>
            <a:pPr marL="285750" indent="-285750">
              <a:buFont typeface="Arial"/>
              <a:buChar char="•"/>
            </a:pPr>
            <a:r>
              <a:rPr lang="en-US" dirty="0"/>
              <a:t>Sex</a:t>
            </a:r>
          </a:p>
          <a:p>
            <a:pPr marL="285750" indent="-285750">
              <a:buFont typeface="Arial"/>
              <a:buChar char="•"/>
            </a:pPr>
            <a:r>
              <a:rPr lang="en-US" dirty="0"/>
              <a:t>Marital status</a:t>
            </a:r>
          </a:p>
          <a:p>
            <a:pPr marL="285750" indent="-285750">
              <a:buFont typeface="Arial"/>
              <a:buChar char="•"/>
            </a:pPr>
            <a:r>
              <a:rPr lang="en-US" dirty="0"/>
              <a:t>Country of birth</a:t>
            </a:r>
          </a:p>
          <a:p>
            <a:pPr marL="285750" indent="-285750">
              <a:buFont typeface="Arial"/>
              <a:buChar char="•"/>
            </a:pPr>
            <a:r>
              <a:rPr lang="en-US" dirty="0"/>
              <a:t>Age group</a:t>
            </a:r>
          </a:p>
        </p:txBody>
      </p:sp>
      <p:pic>
        <p:nvPicPr>
          <p:cNvPr id="14" name="Picture 13" descr="Screen Shot 2018-08-01 at 2.29.05 PM.png">
            <a:extLst>
              <a:ext uri="{FF2B5EF4-FFF2-40B4-BE49-F238E27FC236}">
                <a16:creationId xmlns:a16="http://schemas.microsoft.com/office/drawing/2014/main" id="{D1F1A449-1C3D-427C-969D-A25EEE63D0F9}"/>
              </a:ext>
            </a:extLst>
          </p:cNvPr>
          <p:cNvPicPr>
            <a:picLocks noChangeAspect="1"/>
          </p:cNvPicPr>
          <p:nvPr/>
        </p:nvPicPr>
        <p:blipFill rotWithShape="1">
          <a:blip r:embed="rId4">
            <a:extLst>
              <a:ext uri="{28A0092B-C50C-407E-A947-70E740481C1C}">
                <a14:useLocalDpi xmlns:a14="http://schemas.microsoft.com/office/drawing/2010/main" val="0"/>
              </a:ext>
            </a:extLst>
          </a:blip>
          <a:srcRect l="16332" t="16863" r="56148" b="75229"/>
          <a:stretch/>
        </p:blipFill>
        <p:spPr>
          <a:xfrm>
            <a:off x="9675600" y="6406072"/>
            <a:ext cx="2516400" cy="451928"/>
          </a:xfrm>
          <a:prstGeom prst="rect">
            <a:avLst/>
          </a:prstGeom>
        </p:spPr>
      </p:pic>
      <p:pic>
        <p:nvPicPr>
          <p:cNvPr id="8" name="Picture 7" descr="Screen Shot 2018-08-01 at 1.20.08 PM.png">
            <a:extLst>
              <a:ext uri="{FF2B5EF4-FFF2-40B4-BE49-F238E27FC236}">
                <a16:creationId xmlns:a16="http://schemas.microsoft.com/office/drawing/2014/main" id="{0F73BFF3-1BC3-2845-8AE2-37B269D9DF77}"/>
              </a:ext>
            </a:extLst>
          </p:cNvPr>
          <p:cNvPicPr>
            <a:picLocks noChangeAspect="1"/>
          </p:cNvPicPr>
          <p:nvPr/>
        </p:nvPicPr>
        <p:blipFill rotWithShape="1">
          <a:blip r:embed="rId5">
            <a:extLst>
              <a:ext uri="{28A0092B-C50C-407E-A947-70E740481C1C}">
                <a14:useLocalDpi xmlns:a14="http://schemas.microsoft.com/office/drawing/2010/main" val="0"/>
              </a:ext>
            </a:extLst>
          </a:blip>
          <a:srcRect l="30091" t="22713" r="30687" b="51569"/>
          <a:stretch/>
        </p:blipFill>
        <p:spPr>
          <a:xfrm>
            <a:off x="6891983" y="1486387"/>
            <a:ext cx="3586459" cy="1942613"/>
          </a:xfrm>
          <a:prstGeom prst="rect">
            <a:avLst/>
          </a:prstGeom>
          <a:ln>
            <a:solidFill>
              <a:srgbClr val="4F81BD"/>
            </a:solidFill>
          </a:ln>
        </p:spPr>
      </p:pic>
    </p:spTree>
    <p:extLst>
      <p:ext uri="{BB962C8B-B14F-4D97-AF65-F5344CB8AC3E}">
        <p14:creationId xmlns:p14="http://schemas.microsoft.com/office/powerpoint/2010/main" val="759608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sz="3800" dirty="0"/>
              <a:t>HP2020: Assessing Progress on Education</a:t>
            </a:r>
          </a:p>
        </p:txBody>
      </p:sp>
      <p:pic>
        <p:nvPicPr>
          <p:cNvPr id="8" name="Picture 7" descr="Screen Shot 2018-08-01 at 1.13.10 PM.png"/>
          <p:cNvPicPr>
            <a:picLocks noChangeAspect="1"/>
          </p:cNvPicPr>
          <p:nvPr/>
        </p:nvPicPr>
        <p:blipFill rotWithShape="1">
          <a:blip r:embed="rId3">
            <a:extLst>
              <a:ext uri="{28A0092B-C50C-407E-A947-70E740481C1C}">
                <a14:useLocalDpi xmlns:a14="http://schemas.microsoft.com/office/drawing/2010/main" val="0"/>
              </a:ext>
            </a:extLst>
          </a:blip>
          <a:srcRect l="28934" t="17569" r="28886" b="32846"/>
          <a:stretch/>
        </p:blipFill>
        <p:spPr>
          <a:xfrm>
            <a:off x="407963" y="1545124"/>
            <a:ext cx="5128169" cy="3767751"/>
          </a:xfrm>
          <a:prstGeom prst="rect">
            <a:avLst/>
          </a:prstGeom>
          <a:ln>
            <a:solidFill>
              <a:srgbClr val="4F81BD"/>
            </a:solidFill>
          </a:ln>
        </p:spPr>
      </p:pic>
      <p:pic>
        <p:nvPicPr>
          <p:cNvPr id="4" name="Picture 3" descr="Screen Shot 2018-08-01 at 1.13.23 PM.png"/>
          <p:cNvPicPr>
            <a:picLocks noChangeAspect="1"/>
          </p:cNvPicPr>
          <p:nvPr/>
        </p:nvPicPr>
        <p:blipFill rotWithShape="1">
          <a:blip r:embed="rId4">
            <a:extLst>
              <a:ext uri="{28A0092B-C50C-407E-A947-70E740481C1C}">
                <a14:useLocalDpi xmlns:a14="http://schemas.microsoft.com/office/drawing/2010/main" val="0"/>
              </a:ext>
            </a:extLst>
          </a:blip>
          <a:srcRect l="28934" t="25182" r="28886" b="52598"/>
          <a:stretch/>
        </p:blipFill>
        <p:spPr>
          <a:xfrm>
            <a:off x="5204529" y="4897432"/>
            <a:ext cx="5249690" cy="1728465"/>
          </a:xfrm>
          <a:prstGeom prst="rect">
            <a:avLst/>
          </a:prstGeom>
          <a:ln>
            <a:solidFill>
              <a:srgbClr val="4F81BD"/>
            </a:solidFill>
          </a:ln>
        </p:spPr>
      </p:pic>
      <p:pic>
        <p:nvPicPr>
          <p:cNvPr id="5" name="Picture 4">
            <a:extLst>
              <a:ext uri="{FF2B5EF4-FFF2-40B4-BE49-F238E27FC236}">
                <a16:creationId xmlns:a16="http://schemas.microsoft.com/office/drawing/2014/main" id="{D5FE31DF-9109-4E07-A85E-B460BA55EB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1200" y="2390848"/>
            <a:ext cx="1396999" cy="1546152"/>
          </a:xfrm>
          <a:prstGeom prst="rect">
            <a:avLst/>
          </a:prstGeom>
        </p:spPr>
      </p:pic>
    </p:spTree>
    <p:extLst>
      <p:ext uri="{BB962C8B-B14F-4D97-AF65-F5344CB8AC3E}">
        <p14:creationId xmlns:p14="http://schemas.microsoft.com/office/powerpoint/2010/main" val="3864336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716DC-4712-4BB0-9881-ED5C52EF1F93}"/>
              </a:ext>
            </a:extLst>
          </p:cNvPr>
          <p:cNvSpPr>
            <a:spLocks noGrp="1"/>
          </p:cNvSpPr>
          <p:nvPr>
            <p:ph type="title"/>
          </p:nvPr>
        </p:nvSpPr>
        <p:spPr/>
        <p:txBody>
          <a:bodyPr/>
          <a:lstStyle/>
          <a:p>
            <a:r>
              <a:rPr lang="en-US" dirty="0"/>
              <a:t>Enhancing Social Work on SDOH </a:t>
            </a:r>
          </a:p>
        </p:txBody>
      </p:sp>
    </p:spTree>
    <p:extLst>
      <p:ext uri="{BB962C8B-B14F-4D97-AF65-F5344CB8AC3E}">
        <p14:creationId xmlns:p14="http://schemas.microsoft.com/office/powerpoint/2010/main" val="71142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sz="3800" dirty="0"/>
              <a:t>Social Work’s Deep History in Addressing SDOH </a:t>
            </a:r>
          </a:p>
        </p:txBody>
      </p:sp>
      <p:sp>
        <p:nvSpPr>
          <p:cNvPr id="5" name="Content Placeholder 4">
            <a:extLst>
              <a:ext uri="{FF2B5EF4-FFF2-40B4-BE49-F238E27FC236}">
                <a16:creationId xmlns:a16="http://schemas.microsoft.com/office/drawing/2014/main" id="{703B658E-62D9-4814-8A92-67B783E140F0}"/>
              </a:ext>
            </a:extLst>
          </p:cNvPr>
          <p:cNvSpPr>
            <a:spLocks noGrp="1"/>
          </p:cNvSpPr>
          <p:nvPr>
            <p:ph idx="1"/>
          </p:nvPr>
        </p:nvSpPr>
        <p:spPr/>
        <p:txBody>
          <a:bodyPr>
            <a:normAutofit/>
          </a:bodyPr>
          <a:lstStyle/>
          <a:p>
            <a:r>
              <a:rPr lang="en-US" dirty="0"/>
              <a:t>Social workers have labored to address social conditions that lead to poor health outcomes since beginning, but over time, field has trended toward clinical/medical model, and individual interventions</a:t>
            </a:r>
          </a:p>
          <a:p>
            <a:r>
              <a:rPr lang="en-US" dirty="0"/>
              <a:t>The Public Health Social Work model, with its emphasis on community and clinical interventions, epidemiology, and systems/structural change, redirects profession and reflects WHO’s recommendations for educating practitioners who can  address SDOH (slide 31) </a:t>
            </a:r>
          </a:p>
          <a:p>
            <a:endParaRPr lang="en-US" dirty="0"/>
          </a:p>
          <a:p>
            <a:pPr marL="0" indent="0">
              <a:buNone/>
            </a:pPr>
            <a:endParaRPr lang="en-US" dirty="0"/>
          </a:p>
          <a:p>
            <a:endParaRPr lang="en-US" dirty="0"/>
          </a:p>
        </p:txBody>
      </p:sp>
      <p:pic>
        <p:nvPicPr>
          <p:cNvPr id="10" name="Picture 9">
            <a:extLst>
              <a:ext uri="{FF2B5EF4-FFF2-40B4-BE49-F238E27FC236}">
                <a16:creationId xmlns:a16="http://schemas.microsoft.com/office/drawing/2014/main" id="{2211CA86-CB6C-4632-99EF-C2DEAAE1B15B}"/>
              </a:ext>
            </a:extLst>
          </p:cNvPr>
          <p:cNvPicPr>
            <a:picLocks noChangeAspect="1"/>
          </p:cNvPicPr>
          <p:nvPr/>
        </p:nvPicPr>
        <p:blipFill>
          <a:blip r:embed="rId3"/>
          <a:stretch>
            <a:fillRect/>
          </a:stretch>
        </p:blipFill>
        <p:spPr>
          <a:xfrm>
            <a:off x="6657541" y="3114732"/>
            <a:ext cx="7486537" cy="3743268"/>
          </a:xfrm>
          <a:prstGeom prst="rect">
            <a:avLst/>
          </a:prstGeom>
        </p:spPr>
      </p:pic>
    </p:spTree>
    <p:extLst>
      <p:ext uri="{BB962C8B-B14F-4D97-AF65-F5344CB8AC3E}">
        <p14:creationId xmlns:p14="http://schemas.microsoft.com/office/powerpoint/2010/main" val="2155603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200" dirty="0"/>
              <a:t>Social Determinants of Health (SDOH) &amp; </a:t>
            </a:r>
            <a:br>
              <a:rPr lang="en-US" sz="3200" dirty="0"/>
            </a:br>
            <a:r>
              <a:rPr lang="en-US" sz="3200" dirty="0"/>
              <a:t>Social Determinants of Health Inequities</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2800" dirty="0"/>
              <a:t>Social determinants of health are the conditions or environments in which people are born, grow, live, die, work, age, and play. These conditions affect health. </a:t>
            </a:r>
          </a:p>
          <a:p>
            <a:pPr marL="0" indent="0" algn="r">
              <a:buNone/>
            </a:pPr>
            <a:r>
              <a:rPr lang="en-US" sz="1600" dirty="0"/>
              <a:t>(WHO CSDH, 2008)</a:t>
            </a:r>
          </a:p>
          <a:p>
            <a:pPr marL="0" indent="0" algn="ctr">
              <a:buNone/>
            </a:pPr>
            <a:endParaRPr lang="en-US" sz="2800" dirty="0"/>
          </a:p>
          <a:p>
            <a:pPr marL="0" indent="0" algn="ctr">
              <a:buNone/>
            </a:pPr>
            <a:r>
              <a:rPr lang="en-US" sz="2800" dirty="0"/>
              <a:t>Social determinants of health inequities have “Three distinguishing features, when combined, turn mere variations or differences in health into a social inequity in health. They are </a:t>
            </a:r>
            <a:r>
              <a:rPr lang="en-US" sz="2800" b="1" dirty="0"/>
              <a:t>systematic</a:t>
            </a:r>
            <a:r>
              <a:rPr lang="en-US" sz="2800" dirty="0"/>
              <a:t>, </a:t>
            </a:r>
            <a:r>
              <a:rPr lang="en-US" sz="2800" b="1" dirty="0"/>
              <a:t>socially produced </a:t>
            </a:r>
            <a:r>
              <a:rPr lang="en-US" sz="2800" dirty="0"/>
              <a:t>(and therefore modifiable) and </a:t>
            </a:r>
            <a:r>
              <a:rPr lang="en-US" sz="2800" b="1" dirty="0"/>
              <a:t>unfair</a:t>
            </a:r>
            <a:r>
              <a:rPr lang="en-US" sz="2800" dirty="0"/>
              <a:t>.” </a:t>
            </a:r>
          </a:p>
          <a:p>
            <a:pPr marL="0" indent="0" algn="r">
              <a:buNone/>
            </a:pPr>
            <a:r>
              <a:rPr lang="en-US" sz="1600" dirty="0"/>
              <a:t>(Dahlgren &amp; Whitehead; 2006; p. 2)</a:t>
            </a:r>
          </a:p>
        </p:txBody>
      </p:sp>
      <p:sp>
        <p:nvSpPr>
          <p:cNvPr id="4" name="TextBox 3"/>
          <p:cNvSpPr txBox="1"/>
          <p:nvPr/>
        </p:nvSpPr>
        <p:spPr>
          <a:xfrm>
            <a:off x="1723902" y="6314181"/>
            <a:ext cx="8486899" cy="369332"/>
          </a:xfrm>
          <a:prstGeom prst="rect">
            <a:avLst/>
          </a:prstGeom>
          <a:noFill/>
        </p:spPr>
        <p:txBody>
          <a:bodyPr wrap="square" rtlCol="0">
            <a:spAutoFit/>
          </a:bodyPr>
          <a:lstStyle/>
          <a:p>
            <a:r>
              <a:rPr lang="en-US" dirty="0"/>
              <a:t>See (Krieger, 2008) for further discussion. </a:t>
            </a:r>
          </a:p>
        </p:txBody>
      </p:sp>
    </p:spTree>
    <p:extLst>
      <p:ext uri="{BB962C8B-B14F-4D97-AF65-F5344CB8AC3E}">
        <p14:creationId xmlns:p14="http://schemas.microsoft.com/office/powerpoint/2010/main" val="699706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sz="3800" dirty="0"/>
              <a:t>Increasing Social Work’s Impact on SDOH</a:t>
            </a:r>
          </a:p>
        </p:txBody>
      </p:sp>
      <p:sp>
        <p:nvSpPr>
          <p:cNvPr id="5" name="Content Placeholder 4">
            <a:extLst>
              <a:ext uri="{FF2B5EF4-FFF2-40B4-BE49-F238E27FC236}">
                <a16:creationId xmlns:a16="http://schemas.microsoft.com/office/drawing/2014/main" id="{703B658E-62D9-4814-8A92-67B783E140F0}"/>
              </a:ext>
            </a:extLst>
          </p:cNvPr>
          <p:cNvSpPr>
            <a:spLocks noGrp="1"/>
          </p:cNvSpPr>
          <p:nvPr>
            <p:ph idx="1"/>
          </p:nvPr>
        </p:nvSpPr>
        <p:spPr>
          <a:xfrm>
            <a:off x="407964" y="1825626"/>
            <a:ext cx="9269436" cy="3801452"/>
          </a:xfrm>
        </p:spPr>
        <p:txBody>
          <a:bodyPr>
            <a:normAutofit fontScale="92500" lnSpcReduction="20000"/>
          </a:bodyPr>
          <a:lstStyle/>
          <a:p>
            <a:pPr marL="0" indent="0">
              <a:buNone/>
            </a:pPr>
            <a:r>
              <a:rPr lang="en-US" dirty="0"/>
              <a:t>Ways for social work to increase its impact on SDOH: </a:t>
            </a:r>
          </a:p>
          <a:p>
            <a:r>
              <a:rPr lang="en-US" dirty="0"/>
              <a:t>Investigate root causes of issues SW addresses </a:t>
            </a:r>
          </a:p>
          <a:p>
            <a:r>
              <a:rPr lang="en-US" dirty="0"/>
              <a:t>Become familiar with terminology, literature, and ongoing controversies on how best to address SDOH</a:t>
            </a:r>
          </a:p>
          <a:p>
            <a:r>
              <a:rPr lang="en-US" dirty="0"/>
              <a:t>Collaborate across professions &amp; sectors to address unmet social needs and to build capacity for structural change</a:t>
            </a:r>
          </a:p>
          <a:p>
            <a:r>
              <a:rPr lang="en-US" dirty="0"/>
              <a:t>Intentionally focus on “widening the lens” of practice to include more advocacy, prevention, &amp; focus on changing social conditions</a:t>
            </a:r>
          </a:p>
          <a:p>
            <a:r>
              <a:rPr lang="en-US" dirty="0"/>
              <a:t>Use Social Work Health Impact Model to strengthen education and professional development </a:t>
            </a:r>
          </a:p>
          <a:p>
            <a:pPr marL="0" indent="0">
              <a:buNone/>
            </a:pPr>
            <a:endParaRPr lang="en-US" dirty="0"/>
          </a:p>
          <a:p>
            <a:endParaRPr lang="en-US" dirty="0"/>
          </a:p>
          <a:p>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153275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4563" y="1378039"/>
            <a:ext cx="7796886" cy="4647385"/>
          </a:xfrm>
          <a:prstGeom prst="rect">
            <a:avLst/>
          </a:prstGeom>
        </p:spPr>
      </p:pic>
      <p:sp>
        <p:nvSpPr>
          <p:cNvPr id="20" name="Rectangle 19"/>
          <p:cNvSpPr/>
          <p:nvPr/>
        </p:nvSpPr>
        <p:spPr>
          <a:xfrm>
            <a:off x="8709318" y="6347467"/>
            <a:ext cx="10784181" cy="276999"/>
          </a:xfrm>
          <a:prstGeom prst="rect">
            <a:avLst/>
          </a:prstGeom>
        </p:spPr>
        <p:txBody>
          <a:bodyPr wrap="square">
            <a:spAutoFit/>
          </a:bodyPr>
          <a:lstStyle/>
          <a:p>
            <a:r>
              <a:rPr lang="en-US" sz="1200" dirty="0">
                <a:latin typeface="+mj-lt"/>
                <a:cs typeface="Times New Roman" panose="02020603050405020304" pitchFamily="18" charset="0"/>
              </a:rPr>
              <a:t>(Ruth, Wachman &amp; Schultz, 2014)</a:t>
            </a:r>
          </a:p>
        </p:txBody>
      </p:sp>
      <p:sp>
        <p:nvSpPr>
          <p:cNvPr id="8" name="Title 1">
            <a:extLst>
              <a:ext uri="{FF2B5EF4-FFF2-40B4-BE49-F238E27FC236}">
                <a16:creationId xmlns:a16="http://schemas.microsoft.com/office/drawing/2014/main" id="{8592160F-2A59-1C44-A8AD-BFEB34CB17EB}"/>
              </a:ext>
            </a:extLst>
          </p:cNvPr>
          <p:cNvSpPr txBox="1">
            <a:spLocks/>
          </p:cNvSpPr>
          <p:nvPr/>
        </p:nvSpPr>
        <p:spPr>
          <a:xfrm>
            <a:off x="1421754" y="443867"/>
            <a:ext cx="8580393" cy="1325563"/>
          </a:xfrm>
          <a:prstGeom prst="rect">
            <a:avLst/>
          </a:prstGeom>
          <a:solidFill>
            <a:srgbClr val="FFFFFF"/>
          </a:solidFill>
        </p:spPr>
        <p:txBody>
          <a:bodyPr>
            <a:normAutofit fontScale="97500"/>
          </a:bodyPr>
          <a:lstStyle>
            <a:lvl1pPr algn="l" defTabSz="914400" rtl="0" eaLnBrk="1" latinLnBrk="0" hangingPunct="1">
              <a:lnSpc>
                <a:spcPct val="90000"/>
              </a:lnSpc>
              <a:spcBef>
                <a:spcPct val="0"/>
              </a:spcBef>
              <a:buNone/>
              <a:defRPr sz="4400" b="1" kern="1200">
                <a:solidFill>
                  <a:srgbClr val="C00000"/>
                </a:solidFill>
                <a:latin typeface="Trajan Pro" charset="0"/>
                <a:ea typeface="Trajan Pro" charset="0"/>
                <a:cs typeface="Trajan Pro" charset="0"/>
              </a:defRPr>
            </a:lvl1pPr>
          </a:lstStyle>
          <a:p>
            <a:r>
              <a:rPr lang="en-US" dirty="0"/>
              <a:t>Social Work Health Impact Model</a:t>
            </a:r>
          </a:p>
        </p:txBody>
      </p:sp>
    </p:spTree>
    <p:extLst>
      <p:ext uri="{BB962C8B-B14F-4D97-AF65-F5344CB8AC3E}">
        <p14:creationId xmlns:p14="http://schemas.microsoft.com/office/powerpoint/2010/main" val="7383642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04" y="250063"/>
            <a:ext cx="10101351" cy="874643"/>
          </a:xfrm>
          <a:noFill/>
        </p:spPr>
        <p:txBody>
          <a:bodyPr>
            <a:noAutofit/>
          </a:bodyPr>
          <a:lstStyle/>
          <a:p>
            <a:r>
              <a:rPr lang="en-US" sz="3200" dirty="0"/>
              <a:t>A General Framework for Educating Health Professionals</a:t>
            </a:r>
          </a:p>
        </p:txBody>
      </p:sp>
      <p:pic>
        <p:nvPicPr>
          <p:cNvPr id="4" name="Content Placeholder 3"/>
          <p:cNvPicPr>
            <a:picLocks noGrp="1" noChangeAspect="1"/>
          </p:cNvPicPr>
          <p:nvPr>
            <p:ph idx="1"/>
          </p:nvPr>
        </p:nvPicPr>
        <p:blipFill rotWithShape="1">
          <a:blip r:embed="rId3"/>
          <a:srcRect l="4788" t="4409" r="1731"/>
          <a:stretch/>
        </p:blipFill>
        <p:spPr>
          <a:xfrm>
            <a:off x="1981200" y="880896"/>
            <a:ext cx="7059560" cy="6056616"/>
          </a:xfrm>
        </p:spPr>
      </p:pic>
      <p:sp>
        <p:nvSpPr>
          <p:cNvPr id="5" name="TextBox 4"/>
          <p:cNvSpPr txBox="1"/>
          <p:nvPr/>
        </p:nvSpPr>
        <p:spPr>
          <a:xfrm>
            <a:off x="8021741" y="2761963"/>
            <a:ext cx="2539914" cy="1200329"/>
          </a:xfrm>
          <a:prstGeom prst="rect">
            <a:avLst/>
          </a:prstGeom>
          <a:noFill/>
        </p:spPr>
        <p:txBody>
          <a:bodyPr wrap="square" rtlCol="0">
            <a:spAutoFit/>
          </a:bodyPr>
          <a:lstStyle/>
          <a:p>
            <a:r>
              <a:rPr lang="en-US" dirty="0"/>
              <a:t>Source: National Academies of Sciences, Engineering, and Medicine; 2016 </a:t>
            </a:r>
          </a:p>
        </p:txBody>
      </p:sp>
    </p:spTree>
    <p:extLst>
      <p:ext uri="{BB962C8B-B14F-4D97-AF65-F5344CB8AC3E}">
        <p14:creationId xmlns:p14="http://schemas.microsoft.com/office/powerpoint/2010/main" val="38164070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78" y="261804"/>
            <a:ext cx="8580393" cy="1325563"/>
          </a:xfrm>
          <a:solidFill>
            <a:srgbClr val="FFFFFF"/>
          </a:solidFill>
        </p:spPr>
        <p:txBody>
          <a:bodyPr>
            <a:normAutofit/>
          </a:bodyPr>
          <a:lstStyle/>
          <a:p>
            <a:r>
              <a:rPr lang="en-US" dirty="0"/>
              <a:t>Factoring SDOH into Health Workforce Analysis</a:t>
            </a:r>
          </a:p>
        </p:txBody>
      </p:sp>
      <p:pic>
        <p:nvPicPr>
          <p:cNvPr id="4" name="Picture 3"/>
          <p:cNvPicPr>
            <a:picLocks noChangeAspect="1"/>
          </p:cNvPicPr>
          <p:nvPr/>
        </p:nvPicPr>
        <p:blipFill rotWithShape="1">
          <a:blip r:embed="rId3"/>
          <a:srcRect t="5259"/>
          <a:stretch/>
        </p:blipFill>
        <p:spPr>
          <a:xfrm>
            <a:off x="1829734" y="1587367"/>
            <a:ext cx="8686800" cy="5123814"/>
          </a:xfrm>
          <a:prstGeom prst="rect">
            <a:avLst/>
          </a:prstGeom>
        </p:spPr>
      </p:pic>
    </p:spTree>
    <p:extLst>
      <p:ext uri="{BB962C8B-B14F-4D97-AF65-F5344CB8AC3E}">
        <p14:creationId xmlns:p14="http://schemas.microsoft.com/office/powerpoint/2010/main" val="1175178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sz="3800" dirty="0"/>
              <a:t>Conclusion: A Social Work Call to Action </a:t>
            </a:r>
          </a:p>
        </p:txBody>
      </p:sp>
      <p:sp>
        <p:nvSpPr>
          <p:cNvPr id="5" name="Content Placeholder 4">
            <a:extLst>
              <a:ext uri="{FF2B5EF4-FFF2-40B4-BE49-F238E27FC236}">
                <a16:creationId xmlns:a16="http://schemas.microsoft.com/office/drawing/2014/main" id="{703B658E-62D9-4814-8A92-67B783E140F0}"/>
              </a:ext>
            </a:extLst>
          </p:cNvPr>
          <p:cNvSpPr>
            <a:spLocks noGrp="1"/>
          </p:cNvSpPr>
          <p:nvPr>
            <p:ph idx="1"/>
          </p:nvPr>
        </p:nvSpPr>
        <p:spPr>
          <a:xfrm>
            <a:off x="407964" y="1825626"/>
            <a:ext cx="9269436" cy="3801452"/>
          </a:xfrm>
        </p:spPr>
        <p:txBody>
          <a:bodyPr>
            <a:normAutofit/>
          </a:bodyPr>
          <a:lstStyle/>
          <a:p>
            <a:pPr marL="0" indent="0">
              <a:buNone/>
            </a:pPr>
            <a:r>
              <a:rPr lang="en-US" sz="3600" dirty="0"/>
              <a:t>“It is imperative that social work grasp the implications of the social determinants of health model. Given the profession’s expansive social justice goals, (the profession) must embrace the goals of health equity and link the actions of the majority of practitioners who work in health to it” </a:t>
            </a:r>
            <a:r>
              <a:rPr lang="en-US" sz="1050" dirty="0"/>
              <a:t>(Ruth, Wachman, Marshall, Backman, Harrington, Schultz, Ouimet, 2017). </a:t>
            </a:r>
          </a:p>
          <a:p>
            <a:endParaRPr lang="en-US" dirty="0"/>
          </a:p>
          <a:p>
            <a:endParaRPr lang="en-US" dirty="0"/>
          </a:p>
          <a:p>
            <a:pPr marL="0" indent="0">
              <a:buNone/>
            </a:pPr>
            <a:endParaRPr lang="en-US" dirty="0"/>
          </a:p>
          <a:p>
            <a:endParaRPr lang="en-US" dirty="0"/>
          </a:p>
        </p:txBody>
      </p:sp>
      <p:pic>
        <p:nvPicPr>
          <p:cNvPr id="7" name="Picture 6">
            <a:extLst>
              <a:ext uri="{FF2B5EF4-FFF2-40B4-BE49-F238E27FC236}">
                <a16:creationId xmlns:a16="http://schemas.microsoft.com/office/drawing/2014/main" id="{8BEE56F1-8226-4D19-B5A2-AF71AAD3C3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6316" y="5169397"/>
            <a:ext cx="2043252" cy="1472343"/>
          </a:xfrm>
          <a:prstGeom prst="rect">
            <a:avLst/>
          </a:prstGeom>
        </p:spPr>
      </p:pic>
    </p:spTree>
    <p:extLst>
      <p:ext uri="{BB962C8B-B14F-4D97-AF65-F5344CB8AC3E}">
        <p14:creationId xmlns:p14="http://schemas.microsoft.com/office/powerpoint/2010/main" val="3437825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8580393" cy="904875"/>
          </a:xfrm>
          <a:solidFill>
            <a:srgbClr val="FFFFFF"/>
          </a:solidFill>
        </p:spPr>
        <p:txBody>
          <a:bodyPr/>
          <a:lstStyle/>
          <a:p>
            <a:r>
              <a:rPr lang="en-US" dirty="0"/>
              <a:t>References</a:t>
            </a:r>
          </a:p>
        </p:txBody>
      </p:sp>
      <p:sp>
        <p:nvSpPr>
          <p:cNvPr id="3" name="Content Placeholder 2"/>
          <p:cNvSpPr>
            <a:spLocks noGrp="1"/>
          </p:cNvSpPr>
          <p:nvPr>
            <p:ph idx="1"/>
          </p:nvPr>
        </p:nvSpPr>
        <p:spPr>
          <a:xfrm>
            <a:off x="407963" y="1171254"/>
            <a:ext cx="9802837" cy="5401608"/>
          </a:xfrm>
        </p:spPr>
        <p:txBody>
          <a:bodyPr>
            <a:noAutofit/>
          </a:bodyPr>
          <a:lstStyle/>
          <a:p>
            <a:pPr marL="0" indent="0">
              <a:buNone/>
            </a:pPr>
            <a:endParaRPr lang="en-US" sz="1200" dirty="0"/>
          </a:p>
          <a:p>
            <a:pPr marL="0" indent="0">
              <a:buNone/>
            </a:pPr>
            <a:r>
              <a:rPr lang="en-US" sz="1200" dirty="0"/>
              <a:t>Adler, N. E., </a:t>
            </a:r>
            <a:r>
              <a:rPr lang="en-US" sz="1200" dirty="0" err="1"/>
              <a:t>Glymour</a:t>
            </a:r>
            <a:r>
              <a:rPr lang="en-US" sz="1200" dirty="0"/>
              <a:t>, M. M., &amp; Fielding, J. (2016). Addressing social determinants of health and health inequalities. </a:t>
            </a:r>
            <a:r>
              <a:rPr lang="en-US" sz="1200" i="1" dirty="0" err="1"/>
              <a:t>Jama</a:t>
            </a:r>
            <a:r>
              <a:rPr lang="en-US" sz="1200" dirty="0"/>
              <a:t>, </a:t>
            </a:r>
            <a:r>
              <a:rPr lang="en-US" sz="1200" i="1" dirty="0"/>
              <a:t>316</a:t>
            </a:r>
            <a:r>
              <a:rPr lang="en-US" sz="1200" dirty="0"/>
              <a:t>(16), 1641-1642.</a:t>
            </a:r>
          </a:p>
          <a:p>
            <a:pPr marL="0" indent="0">
              <a:buNone/>
            </a:pPr>
            <a:r>
              <a:rPr lang="en-US" sz="1200" dirty="0" err="1"/>
              <a:t>Berkman</a:t>
            </a:r>
            <a:r>
              <a:rPr lang="en-US" sz="1200" dirty="0"/>
              <a:t>, L. F. (2009). Social epidemiology: social determinants of health in the United States: are we losing ground?. </a:t>
            </a:r>
            <a:r>
              <a:rPr lang="en-US" sz="1200" i="1" dirty="0"/>
              <a:t>Annual review of public health</a:t>
            </a:r>
            <a:r>
              <a:rPr lang="en-US" sz="1200" dirty="0"/>
              <a:t>, </a:t>
            </a:r>
            <a:r>
              <a:rPr lang="en-US" sz="1200" i="1" dirty="0"/>
              <a:t>30</a:t>
            </a:r>
            <a:r>
              <a:rPr lang="en-US" sz="1200" dirty="0"/>
              <a:t>, 27-41.</a:t>
            </a:r>
          </a:p>
          <a:p>
            <a:pPr marL="0" indent="0">
              <a:buNone/>
            </a:pPr>
            <a:r>
              <a:rPr lang="en-US" sz="1200" dirty="0" err="1"/>
              <a:t>Braveman</a:t>
            </a:r>
            <a:r>
              <a:rPr lang="en-US" sz="1200" dirty="0"/>
              <a:t>, P. (2014). What are health disparities and health equity? We need to be clear. </a:t>
            </a:r>
            <a:r>
              <a:rPr lang="en-US" sz="1200" i="1" dirty="0"/>
              <a:t>Public Health Reports</a:t>
            </a:r>
            <a:r>
              <a:rPr lang="en-US" sz="1200" dirty="0"/>
              <a:t>, </a:t>
            </a:r>
            <a:r>
              <a:rPr lang="en-US" sz="1200" i="1" dirty="0"/>
              <a:t>129</a:t>
            </a:r>
            <a:r>
              <a:rPr lang="en-US" sz="1200" dirty="0"/>
              <a:t>(1_suppl2), 5-8.</a:t>
            </a:r>
          </a:p>
          <a:p>
            <a:pPr marL="0" indent="0">
              <a:buNone/>
            </a:pPr>
            <a:r>
              <a:rPr lang="nb-NO" sz="1200" dirty="0"/>
              <a:t>Black D. </a:t>
            </a:r>
            <a:r>
              <a:rPr lang="nb-NO" sz="1200" i="1" dirty="0" err="1"/>
              <a:t>Inequalities</a:t>
            </a:r>
            <a:r>
              <a:rPr lang="nb-NO" sz="1200" i="1" dirty="0"/>
              <a:t> in Health: The Black Report</a:t>
            </a:r>
            <a:r>
              <a:rPr lang="nb-NO" sz="1200" dirty="0"/>
              <a:t>. London: Penguine; 1982. </a:t>
            </a:r>
            <a:r>
              <a:rPr lang="en-US" sz="1200" dirty="0"/>
              <a:t> </a:t>
            </a:r>
          </a:p>
          <a:p>
            <a:pPr marL="0" indent="0">
              <a:buNone/>
            </a:pPr>
            <a:r>
              <a:rPr lang="en-US" sz="1200" dirty="0"/>
              <a:t>Cederbaum, JA, Ross, AM, Ruth, BJ, Keefe, RH (2018). Public health social work as a unifying framework for social work's Grand Challenges. </a:t>
            </a:r>
            <a:r>
              <a:rPr lang="en-US" sz="1200" i="1" dirty="0"/>
              <a:t>Social Work</a:t>
            </a:r>
            <a:r>
              <a:rPr lang="en-US" sz="1200" dirty="0"/>
              <a:t>, swy045, https://doi-org.ezproxy.bu.edu/10.1093/sw/swy045 </a:t>
            </a:r>
          </a:p>
          <a:p>
            <a:pPr marL="0" indent="0">
              <a:buNone/>
            </a:pPr>
            <a:r>
              <a:rPr lang="en-US" sz="1200" dirty="0"/>
              <a:t>Dahlgren G, Whitehead M. 2006. </a:t>
            </a:r>
            <a:r>
              <a:rPr lang="en-US" sz="1200" dirty="0" err="1"/>
              <a:t>Levelling</a:t>
            </a:r>
            <a:r>
              <a:rPr lang="en-US" sz="1200" dirty="0"/>
              <a:t> up (part 1): a discussion paper on European strategies for tackling social inequities in health. WHO EURO.</a:t>
            </a:r>
          </a:p>
          <a:p>
            <a:pPr marL="0" indent="0">
              <a:buNone/>
            </a:pPr>
            <a:r>
              <a:rPr lang="en-US" sz="1200" dirty="0"/>
              <a:t>Daniels, N. (2015). Why we should care about the social determinants of health. </a:t>
            </a:r>
            <a:r>
              <a:rPr lang="en-US" sz="1200" i="1" dirty="0"/>
              <a:t>The American Journal of Bioethics</a:t>
            </a:r>
            <a:r>
              <a:rPr lang="en-US" sz="1200" dirty="0"/>
              <a:t>, </a:t>
            </a:r>
            <a:r>
              <a:rPr lang="en-US" sz="1200" i="1" dirty="0"/>
              <a:t>15</a:t>
            </a:r>
            <a:r>
              <a:rPr lang="en-US" sz="1200" dirty="0"/>
              <a:t>(3), 37-38.</a:t>
            </a:r>
          </a:p>
          <a:p>
            <a:pPr marL="0" indent="0">
              <a:buNone/>
            </a:pPr>
            <a:r>
              <a:rPr lang="en-US" sz="1200" dirty="0" err="1"/>
              <a:t>Freyer</a:t>
            </a:r>
            <a:r>
              <a:rPr lang="en-US" sz="1200" dirty="0"/>
              <a:t>, F. J. (2018, June 8). Suicide rates rise sharply across the US, new report shows. </a:t>
            </a:r>
            <a:r>
              <a:rPr lang="en-US" sz="1200" i="1" dirty="0"/>
              <a:t>Boston Globe</a:t>
            </a:r>
            <a:r>
              <a:rPr lang="en-US" sz="1200" dirty="0"/>
              <a:t>. Retrieved from https://</a:t>
            </a:r>
            <a:r>
              <a:rPr lang="en-US" sz="1200" dirty="0" err="1"/>
              <a:t>www.bostonglobe.com</a:t>
            </a:r>
            <a:r>
              <a:rPr lang="en-US" sz="1200" dirty="0"/>
              <a:t>/metro/2018/06/07/suicide-rates-rise-sharply-across-new-report-shows/7S7P45TheoPkEjlsMoEBcP/</a:t>
            </a:r>
            <a:r>
              <a:rPr lang="en-US" sz="1200" dirty="0" err="1"/>
              <a:t>story.html</a:t>
            </a:r>
            <a:endParaRPr lang="en-US" sz="1200" dirty="0"/>
          </a:p>
          <a:p>
            <a:pPr marL="0" indent="0">
              <a:buNone/>
            </a:pPr>
            <a:r>
              <a:rPr lang="en-US" sz="1200" dirty="0" err="1"/>
              <a:t>Galea</a:t>
            </a:r>
            <a:r>
              <a:rPr lang="en-US" sz="1200" dirty="0"/>
              <a:t> S, Tracy M, </a:t>
            </a:r>
            <a:r>
              <a:rPr lang="en-US" sz="1200" dirty="0" err="1"/>
              <a:t>Hoggatt</a:t>
            </a:r>
            <a:r>
              <a:rPr lang="en-US" sz="1200" dirty="0"/>
              <a:t> KJ, </a:t>
            </a:r>
            <a:r>
              <a:rPr lang="en-US" sz="1200" dirty="0" err="1"/>
              <a:t>Dimaggio</a:t>
            </a:r>
            <a:r>
              <a:rPr lang="en-US" sz="1200" dirty="0"/>
              <a:t> C, </a:t>
            </a:r>
            <a:r>
              <a:rPr lang="en-US" sz="1200" dirty="0" err="1"/>
              <a:t>Karpati</a:t>
            </a:r>
            <a:r>
              <a:rPr lang="en-US" sz="1200" dirty="0"/>
              <a:t> A. Estimated deaths attributable to social factors in the United States. Am J Public Health 2011;101:1456-65. </a:t>
            </a:r>
          </a:p>
          <a:p>
            <a:pPr marL="0" indent="0">
              <a:buNone/>
            </a:pPr>
            <a:r>
              <a:rPr lang="en-US" sz="1200" dirty="0" err="1"/>
              <a:t>Hemenway</a:t>
            </a:r>
            <a:r>
              <a:rPr lang="en-US" sz="1200" dirty="0"/>
              <a:t>, D. (2017). </a:t>
            </a:r>
            <a:r>
              <a:rPr lang="en-US" sz="1200" i="1" dirty="0"/>
              <a:t>Private guns, public health</a:t>
            </a:r>
            <a:r>
              <a:rPr lang="en-US" sz="1200" dirty="0"/>
              <a:t>. University of Michigan Press.</a:t>
            </a:r>
          </a:p>
          <a:p>
            <a:pPr marL="0" indent="0">
              <a:buNone/>
            </a:pPr>
            <a:r>
              <a:rPr lang="en-US" sz="1200" dirty="0" err="1"/>
              <a:t>Jemal</a:t>
            </a:r>
            <a:r>
              <a:rPr lang="en-US" sz="1200" dirty="0"/>
              <a:t> A, </a:t>
            </a:r>
            <a:r>
              <a:rPr lang="en-US" sz="1200" dirty="0" err="1"/>
              <a:t>Thun</a:t>
            </a:r>
            <a:r>
              <a:rPr lang="en-US" sz="1200" dirty="0"/>
              <a:t> MJ, Ward EE, Henley SJ, </a:t>
            </a:r>
            <a:r>
              <a:rPr lang="en-US" sz="1200" dirty="0" err="1"/>
              <a:t>Cokkinides</a:t>
            </a:r>
            <a:r>
              <a:rPr lang="en-US" sz="1200" dirty="0"/>
              <a:t> VE, Murray TE. Mortality from leading causes by education and race in the United </a:t>
            </a:r>
            <a:r>
              <a:rPr lang="nb-NO" sz="1200" dirty="0"/>
              <a:t>States, 2001. Am J </a:t>
            </a:r>
            <a:r>
              <a:rPr lang="nb-NO" sz="1200" dirty="0" err="1"/>
              <a:t>Prev</a:t>
            </a:r>
            <a:r>
              <a:rPr lang="nb-NO" sz="1200" dirty="0"/>
              <a:t> Med 2008;34:1.</a:t>
            </a:r>
            <a:br>
              <a:rPr lang="nb-NO" sz="1200" dirty="0"/>
            </a:br>
            <a:r>
              <a:rPr lang="en-US" sz="1200" dirty="0"/>
              <a:t>Krieger, N. (2008). Ladders, pyramids and champagne: the iconography of health inequities. </a:t>
            </a:r>
            <a:r>
              <a:rPr lang="en-US" sz="1200" i="1" dirty="0"/>
              <a:t>Journal of Epidemiology &amp; Community Health</a:t>
            </a:r>
            <a:r>
              <a:rPr lang="en-US" sz="1200" dirty="0"/>
              <a:t>, </a:t>
            </a:r>
            <a:r>
              <a:rPr lang="en-US" sz="1200" i="1" dirty="0"/>
              <a:t>62</a:t>
            </a:r>
            <a:r>
              <a:rPr lang="en-US" sz="1200" dirty="0"/>
              <a:t>(12), 1098-1104.</a:t>
            </a:r>
          </a:p>
        </p:txBody>
      </p:sp>
    </p:spTree>
    <p:extLst>
      <p:ext uri="{BB962C8B-B14F-4D97-AF65-F5344CB8AC3E}">
        <p14:creationId xmlns:p14="http://schemas.microsoft.com/office/powerpoint/2010/main" val="4149708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200999"/>
            <a:ext cx="8580393" cy="1325563"/>
          </a:xfrm>
          <a:solidFill>
            <a:srgbClr val="FFFFFF"/>
          </a:solidFill>
        </p:spPr>
        <p:txBody>
          <a:bodyPr/>
          <a:lstStyle/>
          <a:p>
            <a:r>
              <a:rPr lang="en-US" dirty="0"/>
              <a:t>References Continued</a:t>
            </a:r>
          </a:p>
        </p:txBody>
      </p:sp>
      <p:sp>
        <p:nvSpPr>
          <p:cNvPr id="3" name="Content Placeholder 2"/>
          <p:cNvSpPr>
            <a:spLocks noGrp="1"/>
          </p:cNvSpPr>
          <p:nvPr>
            <p:ph idx="1"/>
          </p:nvPr>
        </p:nvSpPr>
        <p:spPr>
          <a:xfrm>
            <a:off x="407963" y="1317870"/>
            <a:ext cx="9802837" cy="5061562"/>
          </a:xfrm>
        </p:spPr>
        <p:txBody>
          <a:bodyPr>
            <a:noAutofit/>
          </a:bodyPr>
          <a:lstStyle/>
          <a:p>
            <a:pPr marL="0" indent="0">
              <a:buNone/>
            </a:pPr>
            <a:r>
              <a:rPr lang="en-US" sz="1200" dirty="0"/>
              <a:t>Krieger, N. (2011). </a:t>
            </a:r>
            <a:r>
              <a:rPr lang="en-US" sz="1200" i="1" dirty="0"/>
              <a:t>Epidemiology and the people's health: theory and context</a:t>
            </a:r>
            <a:r>
              <a:rPr lang="en-US" sz="1200" dirty="0"/>
              <a:t>. Oxford University Press.</a:t>
            </a:r>
          </a:p>
          <a:p>
            <a:pPr marL="0" indent="0">
              <a:buNone/>
            </a:pPr>
            <a:r>
              <a:rPr lang="en-US" sz="1200" dirty="0"/>
              <a:t>Link, B. G., &amp; Phelan, J. (1995). Social conditions as fundamental causes of disease. </a:t>
            </a:r>
            <a:r>
              <a:rPr lang="en-US" sz="1200" i="1" dirty="0"/>
              <a:t>Journal of health and social behavior</a:t>
            </a:r>
            <a:r>
              <a:rPr lang="en-US" sz="1200" dirty="0"/>
              <a:t>, 80-94.</a:t>
            </a:r>
          </a:p>
          <a:p>
            <a:pPr marL="0" indent="0">
              <a:buNone/>
            </a:pPr>
            <a:r>
              <a:rPr lang="en-US" sz="1200" dirty="0"/>
              <a:t>McGinnis, J. M., &amp; </a:t>
            </a:r>
            <a:r>
              <a:rPr lang="en-US" sz="1200" dirty="0" err="1"/>
              <a:t>Foege</a:t>
            </a:r>
            <a:r>
              <a:rPr lang="en-US" sz="1200" dirty="0"/>
              <a:t>, W. H. (1993). Actual causes of death in the United States. </a:t>
            </a:r>
            <a:r>
              <a:rPr lang="en-US" sz="1200" i="1" dirty="0"/>
              <a:t>Jama</a:t>
            </a:r>
            <a:r>
              <a:rPr lang="en-US" sz="1200" dirty="0"/>
              <a:t>, </a:t>
            </a:r>
            <a:r>
              <a:rPr lang="en-US" sz="1200" i="1" dirty="0"/>
              <a:t>270</a:t>
            </a:r>
            <a:r>
              <a:rPr lang="en-US" sz="1200" dirty="0"/>
              <a:t>(18), 2207-2212.</a:t>
            </a:r>
          </a:p>
          <a:p>
            <a:pPr marL="0" indent="0">
              <a:spcBef>
                <a:spcPts val="0"/>
              </a:spcBef>
              <a:buNone/>
              <a:defRPr/>
            </a:pPr>
            <a:r>
              <a:rPr lang="en-US" sz="1200" dirty="0" err="1"/>
              <a:t>Stringhini</a:t>
            </a:r>
            <a:r>
              <a:rPr lang="en-US" sz="1200" dirty="0"/>
              <a:t> S, Sabia S, Shipley M, Brunner E, Nabi H, </a:t>
            </a:r>
            <a:r>
              <a:rPr lang="en-US" sz="1200" dirty="0" err="1"/>
              <a:t>Kivimaki</a:t>
            </a:r>
            <a:r>
              <a:rPr lang="en-US" sz="1200" dirty="0"/>
              <a:t> M, et al. Association of socioeconomic position with health behaviors and mortality. JAMA 2010;303:1159 </a:t>
            </a:r>
          </a:p>
          <a:p>
            <a:pPr marL="0" indent="0">
              <a:buNone/>
            </a:pPr>
            <a:r>
              <a:rPr lang="en-US" sz="1200" dirty="0" err="1"/>
              <a:t>Machledt</a:t>
            </a:r>
            <a:r>
              <a:rPr lang="en-US" sz="1200" dirty="0"/>
              <a:t>, D. (2017). Addressing the Social Determinants of Health Through Medicaid Managed Care. </a:t>
            </a:r>
            <a:r>
              <a:rPr lang="en-US" sz="1200" i="1" dirty="0"/>
              <a:t>Issue brief (Commonwealth Fund)</a:t>
            </a:r>
            <a:r>
              <a:rPr lang="en-US" sz="1200" dirty="0"/>
              <a:t>, </a:t>
            </a:r>
            <a:r>
              <a:rPr lang="en-US" sz="1200" i="1" dirty="0"/>
              <a:t>2017</a:t>
            </a:r>
            <a:r>
              <a:rPr lang="en-US" sz="1200" dirty="0"/>
              <a:t>, 1-9.</a:t>
            </a:r>
          </a:p>
          <a:p>
            <a:pPr marL="0" indent="0">
              <a:spcBef>
                <a:spcPts val="0"/>
              </a:spcBef>
              <a:buNone/>
              <a:defRPr/>
            </a:pPr>
            <a:r>
              <a:rPr lang="en-US" sz="1200" dirty="0" err="1"/>
              <a:t>Mackenbach</a:t>
            </a:r>
            <a:r>
              <a:rPr lang="en-US" sz="1200" dirty="0"/>
              <a:t> JP, </a:t>
            </a:r>
            <a:r>
              <a:rPr lang="en-US" sz="1200" dirty="0" err="1"/>
              <a:t>Stronks</a:t>
            </a:r>
            <a:r>
              <a:rPr lang="en-US" sz="1200" dirty="0"/>
              <a:t> K, </a:t>
            </a:r>
            <a:r>
              <a:rPr lang="en-US" sz="1200" dirty="0" err="1"/>
              <a:t>Kunst</a:t>
            </a:r>
            <a:r>
              <a:rPr lang="en-US" sz="1200" dirty="0"/>
              <a:t> AE. The contribution of medical care to inequalities in health: differences between socio-economic groups in decline of mortality from conditions amenable to medical intervention. </a:t>
            </a:r>
            <a:r>
              <a:rPr lang="en-US" sz="1200" dirty="0" err="1"/>
              <a:t>Soc</a:t>
            </a:r>
            <a:r>
              <a:rPr lang="en-US" sz="1200" dirty="0"/>
              <a:t> </a:t>
            </a:r>
            <a:r>
              <a:rPr lang="en-US" sz="1200" dirty="0" err="1"/>
              <a:t>Sci</a:t>
            </a:r>
            <a:r>
              <a:rPr lang="en-US" sz="1200" dirty="0"/>
              <a:t> Med 1989;29:369-76 </a:t>
            </a:r>
          </a:p>
          <a:p>
            <a:pPr marL="0" indent="0">
              <a:buNone/>
            </a:pPr>
            <a:r>
              <a:rPr lang="en-US" sz="1200" dirty="0"/>
              <a:t>Marmot, M., </a:t>
            </a:r>
            <a:r>
              <a:rPr lang="en-US" sz="1200" dirty="0" err="1"/>
              <a:t>Friel</a:t>
            </a:r>
            <a:r>
              <a:rPr lang="en-US" sz="1200" dirty="0"/>
              <a:t>, S., Bell, R., </a:t>
            </a:r>
            <a:r>
              <a:rPr lang="en-US" sz="1200" dirty="0" err="1"/>
              <a:t>Houweling</a:t>
            </a:r>
            <a:r>
              <a:rPr lang="en-US" sz="1200" dirty="0"/>
              <a:t>, T. A., Taylor, S., &amp; Commission on Social Determinants of Health. (2008). Closing the gap in a generation: health equity through action on the social determinants of health. </a:t>
            </a:r>
            <a:r>
              <a:rPr lang="en-US" sz="1200" i="1" dirty="0"/>
              <a:t>The lancet</a:t>
            </a:r>
            <a:r>
              <a:rPr lang="en-US" sz="1200" dirty="0"/>
              <a:t>, </a:t>
            </a:r>
            <a:r>
              <a:rPr lang="en-US" sz="1200" i="1" dirty="0"/>
              <a:t>372</a:t>
            </a:r>
            <a:r>
              <a:rPr lang="en-US" sz="1200" dirty="0"/>
              <a:t>(9650), 1661-1669.</a:t>
            </a:r>
          </a:p>
          <a:p>
            <a:pPr marL="0" indent="0">
              <a:buNone/>
            </a:pPr>
            <a:r>
              <a:rPr lang="en-US" sz="1200" dirty="0"/>
              <a:t>National Academies of Sciences, Engineering, and Medicine. 2016. A framework for educating health professionals to address the social determinants of health. Washington, DC: The National Academies Press. Doi: 10.17226/21923.</a:t>
            </a:r>
          </a:p>
          <a:p>
            <a:pPr marL="0" indent="0">
              <a:buNone/>
            </a:pPr>
            <a:r>
              <a:rPr lang="en-US" sz="1200" dirty="0"/>
              <a:t>Ruth, BJ &amp; Marshall, JM. (2017). A history of social work in public health. </a:t>
            </a:r>
            <a:r>
              <a:rPr lang="en-US" sz="1200" i="1" dirty="0"/>
              <a:t>American Journal of Public Health</a:t>
            </a:r>
            <a:r>
              <a:rPr lang="en-US" sz="1200" dirty="0"/>
              <a:t>, 107(S3), S236-S242.</a:t>
            </a:r>
          </a:p>
          <a:p>
            <a:pPr marL="0" indent="0">
              <a:buNone/>
            </a:pPr>
            <a:r>
              <a:rPr lang="en-US" sz="1200" dirty="0"/>
              <a:t>Ruth, BJ, Wachman, M &amp; Schultz, N (2014). Health in all programs? Findings from a website analysis of MSW programs. Council on Social Work Education Annual Program Meeting, Tampa, FL. </a:t>
            </a:r>
          </a:p>
          <a:p>
            <a:pPr marL="0" indent="0">
              <a:buNone/>
            </a:pPr>
            <a:r>
              <a:rPr lang="en-US" sz="1200" dirty="0"/>
              <a:t>Singh, G. K. (2010). </a:t>
            </a:r>
            <a:r>
              <a:rPr lang="en-US" sz="1200" i="1" dirty="0"/>
              <a:t>Maternal mortality in the United States, 1935-2007: Substantial racial/ethnic, socioeconomic, and geographic disparities persist</a:t>
            </a:r>
            <a:r>
              <a:rPr lang="en-US" sz="1200" dirty="0"/>
              <a:t>. US Department of Health and Human Services, Health Resources and Services Administration.</a:t>
            </a:r>
          </a:p>
          <a:p>
            <a:pPr marL="0" indent="0">
              <a:buNone/>
            </a:pPr>
            <a:r>
              <a:rPr lang="en-US" sz="1200" dirty="0"/>
              <a:t>World Health Organization Commission on Social Determinants of Health (CSDH). </a:t>
            </a:r>
            <a:r>
              <a:rPr lang="en-US" sz="1200" i="1" dirty="0"/>
              <a:t>A Conceptual Framework for Action on the Social Determinants of Health. </a:t>
            </a:r>
            <a:r>
              <a:rPr lang="en-US" sz="1200" dirty="0"/>
              <a:t>Discussion paper for the Commission on the Social Determinants of Health, April 2007. </a:t>
            </a:r>
            <a:r>
              <a:rPr lang="en-US" sz="1200" dirty="0">
                <a:hlinkClick r:id="rId3"/>
              </a:rPr>
              <a:t>http://www.who.int/social_determinants/resources/csdh_framework_action_05_07.pdf</a:t>
            </a:r>
            <a:r>
              <a:rPr lang="en-US" sz="1200" dirty="0"/>
              <a:t> (Accessed July 30, 2018). </a:t>
            </a:r>
          </a:p>
        </p:txBody>
      </p:sp>
    </p:spTree>
    <p:extLst>
      <p:ext uri="{BB962C8B-B14F-4D97-AF65-F5344CB8AC3E}">
        <p14:creationId xmlns:p14="http://schemas.microsoft.com/office/powerpoint/2010/main" val="6762429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a:t>Resources</a:t>
            </a:r>
          </a:p>
        </p:txBody>
      </p:sp>
      <p:sp>
        <p:nvSpPr>
          <p:cNvPr id="3" name="Content Placeholder 2"/>
          <p:cNvSpPr>
            <a:spLocks noGrp="1"/>
          </p:cNvSpPr>
          <p:nvPr>
            <p:ph idx="1"/>
          </p:nvPr>
        </p:nvSpPr>
        <p:spPr>
          <a:xfrm>
            <a:off x="407963" y="1386011"/>
            <a:ext cx="8424751" cy="3801452"/>
          </a:xfrm>
        </p:spPr>
        <p:txBody>
          <a:bodyPr>
            <a:normAutofit fontScale="92500" lnSpcReduction="10000"/>
          </a:bodyPr>
          <a:lstStyle/>
          <a:p>
            <a:pPr marL="0" indent="0">
              <a:buNone/>
            </a:pPr>
            <a:endParaRPr lang="en-US" dirty="0">
              <a:hlinkClick r:id="rId2">
                <a:extLst>
                  <a:ext uri="{A12FA001-AC4F-418D-AE19-62706E023703}">
                    <ahyp:hlinkClr xmlns:ahyp="http://schemas.microsoft.com/office/drawing/2018/hyperlinkcolor" val="tx"/>
                  </a:ext>
                </a:extLst>
              </a:hlinkClick>
            </a:endParaRPr>
          </a:p>
          <a:p>
            <a:r>
              <a:rPr lang="en-US" dirty="0"/>
              <a:t>Healthy People Curriculum Task Force and the </a:t>
            </a:r>
            <a:r>
              <a:rPr lang="en-US" i="1" dirty="0"/>
              <a:t>Clinical Prevention and Population Health Curriculum Framework</a:t>
            </a:r>
            <a:r>
              <a:rPr lang="en-US" dirty="0"/>
              <a:t> </a:t>
            </a:r>
          </a:p>
          <a:p>
            <a:pPr lvl="1"/>
            <a:r>
              <a:rPr lang="en-US" dirty="0"/>
              <a:t>Blog entry August 8, 2018 "Clinical Prevention and Population Health in Health Professions Education: Tackling the Social Determinants of Health" </a:t>
            </a:r>
          </a:p>
          <a:p>
            <a:pPr lvl="2"/>
            <a:r>
              <a:rPr lang="en-US" dirty="0">
                <a:hlinkClick r:id="rId3"/>
              </a:rPr>
              <a:t>Includes 3 case studies along with instructor guides</a:t>
            </a:r>
            <a:endParaRPr lang="en-US" dirty="0"/>
          </a:p>
          <a:p>
            <a:r>
              <a:rPr lang="en-US" dirty="0">
                <a:hlinkClick r:id="rId4"/>
              </a:rPr>
              <a:t>Association for Prevention Teaching and Research </a:t>
            </a:r>
            <a:endParaRPr lang="en-US" dirty="0"/>
          </a:p>
          <a:p>
            <a:pPr lvl="1"/>
            <a:r>
              <a:rPr lang="en-US" dirty="0"/>
              <a:t>Case studies</a:t>
            </a:r>
          </a:p>
          <a:p>
            <a:pPr lvl="1"/>
            <a:r>
              <a:rPr lang="en-US" dirty="0"/>
              <a:t>Curriculum guides </a:t>
            </a:r>
          </a:p>
          <a:p>
            <a:pPr lvl="1"/>
            <a:r>
              <a:rPr lang="en-US" dirty="0"/>
              <a:t>Case studies</a:t>
            </a:r>
          </a:p>
          <a:p>
            <a:pPr lvl="1"/>
            <a:endParaRPr lang="en-US" dirty="0"/>
          </a:p>
        </p:txBody>
      </p:sp>
    </p:spTree>
    <p:extLst>
      <p:ext uri="{BB962C8B-B14F-4D97-AF65-F5344CB8AC3E}">
        <p14:creationId xmlns:p14="http://schemas.microsoft.com/office/powerpoint/2010/main" val="16597207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lstStyle/>
          <a:p>
            <a:r>
              <a:rPr lang="en-US" dirty="0"/>
              <a:t>About the Author </a:t>
            </a:r>
          </a:p>
        </p:txBody>
      </p:sp>
      <p:sp>
        <p:nvSpPr>
          <p:cNvPr id="3" name="Content Placeholder 2"/>
          <p:cNvSpPr>
            <a:spLocks noGrp="1"/>
          </p:cNvSpPr>
          <p:nvPr>
            <p:ph idx="1"/>
          </p:nvPr>
        </p:nvSpPr>
        <p:spPr/>
        <p:txBody>
          <a:bodyPr>
            <a:normAutofit/>
          </a:bodyPr>
          <a:lstStyle/>
          <a:p>
            <a:pPr marL="0" indent="0">
              <a:buNone/>
            </a:pPr>
            <a:r>
              <a:rPr lang="en-US" sz="2000" dirty="0"/>
              <a:t>Esther E. Velásquez, MSW, MPH, ScD is a research specialist in the Science and Technology Platform at Ariadne Labs, a joint health system innovation center of the Harvard T.H. Chan School of Public Health and Brigham and Women’s Hospital. </a:t>
            </a:r>
          </a:p>
          <a:p>
            <a:pPr marL="0" indent="0">
              <a:buNone/>
            </a:pPr>
            <a:r>
              <a:rPr lang="en-US" sz="2000" dirty="0"/>
              <a:t>Dr. Velásquez received MSW and MPH degrees from the Boston University Schools of Social Work and Public Health, and a ScD in Social Epidemiology from the Harvard T.H. Chan School of Public Health. </a:t>
            </a:r>
          </a:p>
          <a:p>
            <a:pPr marL="0" indent="0">
              <a:buNone/>
            </a:pPr>
            <a:r>
              <a:rPr lang="en-US" sz="2000" dirty="0"/>
              <a:t>She is a mixed methods researcher with experience as a clinical social worker. Dr. </a:t>
            </a:r>
            <a:r>
              <a:rPr lang="en-US" sz="2000" dirty="0" err="1"/>
              <a:t>Velásquez's</a:t>
            </a:r>
            <a:r>
              <a:rPr lang="en-US" sz="2000" dirty="0"/>
              <a:t> primary research interest is to apply social epidemiologic research methods to address the social determinants of health inequities.</a:t>
            </a:r>
            <a:endParaRPr lang="en-US" sz="1800" dirty="0"/>
          </a:p>
          <a:p>
            <a:pPr marL="457200" lvl="1" indent="0">
              <a:buNone/>
            </a:pPr>
            <a:endParaRPr lang="en-US" dirty="0"/>
          </a:p>
        </p:txBody>
      </p:sp>
      <p:pic>
        <p:nvPicPr>
          <p:cNvPr id="4" name="Picture 2" descr="Image result for esther hill velasquez">
            <a:extLst>
              <a:ext uri="{FF2B5EF4-FFF2-40B4-BE49-F238E27FC236}">
                <a16:creationId xmlns:a16="http://schemas.microsoft.com/office/drawing/2014/main" id="{972BF5D9-83FF-48BF-9C28-BA8ACA93C8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1175" y="467457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0346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j-lt"/>
              </a:rPr>
              <a:t>Acknowledgements</a:t>
            </a:r>
          </a:p>
        </p:txBody>
      </p:sp>
      <p:sp>
        <p:nvSpPr>
          <p:cNvPr id="3" name="Content Placeholder 2"/>
          <p:cNvSpPr>
            <a:spLocks noGrp="1"/>
          </p:cNvSpPr>
          <p:nvPr>
            <p:ph idx="1"/>
          </p:nvPr>
        </p:nvSpPr>
        <p:spPr>
          <a:xfrm>
            <a:off x="341523" y="1350842"/>
            <a:ext cx="10314754" cy="4680682"/>
          </a:xfrm>
        </p:spPr>
        <p:txBody>
          <a:bodyPr>
            <a:normAutofit lnSpcReduction="10000"/>
          </a:bodyPr>
          <a:lstStyle/>
          <a:p>
            <a:pPr marL="182880" lvl="0" indent="-182880">
              <a:lnSpc>
                <a:spcPct val="100000"/>
              </a:lnSpc>
              <a:spcBef>
                <a:spcPct val="20000"/>
              </a:spcBef>
              <a:buClr>
                <a:srgbClr val="727CA3"/>
              </a:buClr>
              <a:buSzPct val="85000"/>
            </a:pPr>
            <a:r>
              <a:rPr lang="en-US" sz="2200" dirty="0">
                <a:solidFill>
                  <a:prstClr val="black"/>
                </a:solidFill>
                <a:highlight>
                  <a:srgbClr val="FFFFFF"/>
                </a:highlight>
                <a:latin typeface="+mj-lt"/>
                <a:ea typeface="Arial"/>
                <a:cs typeface="Arial"/>
                <a:sym typeface="Arial"/>
              </a:rPr>
              <a:t>The Advancing Leadership in Public Health Social Work Education project at Boston University School of Social Work (BUSSW-ALPS), was made possible by a cooperative agreement from the Health Resources and Services Administration (HRSA) of the U.S. Department of Health and Human Services (HHS) under grant number G05HP31425. </a:t>
            </a:r>
            <a:r>
              <a:rPr lang="en-US" sz="2200" dirty="0">
                <a:solidFill>
                  <a:prstClr val="black"/>
                </a:solidFill>
                <a:highlight>
                  <a:srgbClr val="FFFFFF"/>
                </a:highlight>
                <a:latin typeface="+mj-lt"/>
                <a:cs typeface="Arial"/>
                <a:sym typeface="Arial"/>
              </a:rPr>
              <a:t>We wish to acknowledge our project officer, Miryam Gerdine, MPH. </a:t>
            </a:r>
            <a:r>
              <a:rPr lang="en-US" sz="2200" dirty="0">
                <a:solidFill>
                  <a:schemeClr val="dk1"/>
                </a:solidFill>
                <a:highlight>
                  <a:srgbClr val="FFFFFF"/>
                </a:highlight>
                <a:latin typeface="+mj-lt"/>
                <a:cs typeface="Arial"/>
                <a:sym typeface="Arial"/>
              </a:rPr>
              <a:t>Thanks also to Sara S. Bachman, BUSSW Center for Innovation in Social Work and Health, and t</a:t>
            </a:r>
            <a:r>
              <a:rPr lang="en-US" sz="2200" dirty="0">
                <a:solidFill>
                  <a:schemeClr val="dk1"/>
                </a:solidFill>
                <a:highlight>
                  <a:srgbClr val="FFFFFF"/>
                </a:highlight>
                <a:cs typeface="Arial"/>
                <a:sym typeface="Arial"/>
              </a:rPr>
              <a:t>he Group for Public Health Social Work Initiatives</a:t>
            </a:r>
          </a:p>
          <a:p>
            <a:r>
              <a:rPr lang="en-US" sz="2200" dirty="0">
                <a:highlight>
                  <a:srgbClr val="FFFFFF"/>
                </a:highlight>
              </a:rPr>
              <a:t>The ALPS Team:</a:t>
            </a:r>
          </a:p>
          <a:p>
            <a:r>
              <a:rPr lang="en-US" sz="2200" dirty="0">
                <a:highlight>
                  <a:srgbClr val="FFFFFF"/>
                </a:highlight>
              </a:rPr>
              <a:t>Betty J. Ruth, Principal Investigator </a:t>
            </a:r>
            <a:r>
              <a:rPr lang="en-US" sz="2200" dirty="0">
                <a:highlight>
                  <a:srgbClr val="FFFFFF"/>
                </a:highlight>
                <a:hlinkClick r:id="rId3"/>
              </a:rPr>
              <a:t>bjruth@bu.edu</a:t>
            </a:r>
            <a:endParaRPr lang="en-US" sz="2200" dirty="0">
              <a:highlight>
                <a:srgbClr val="FFFFFF"/>
              </a:highlight>
            </a:endParaRPr>
          </a:p>
          <a:p>
            <a:r>
              <a:rPr lang="en-US" sz="2200" dirty="0">
                <a:highlight>
                  <a:srgbClr val="FFFFFF"/>
                </a:highlight>
              </a:rPr>
              <a:t>Madi Wachman, Co-Principal Investigator </a:t>
            </a:r>
            <a:r>
              <a:rPr lang="en-US" sz="2200" dirty="0">
                <a:highlight>
                  <a:srgbClr val="FFFFFF"/>
                </a:highlight>
                <a:hlinkClick r:id="rId4"/>
              </a:rPr>
              <a:t>madi@bu.edu</a:t>
            </a:r>
            <a:endParaRPr lang="en-US" sz="2200" dirty="0">
              <a:highlight>
                <a:srgbClr val="FFFFFF"/>
              </a:highlight>
            </a:endParaRPr>
          </a:p>
          <a:p>
            <a:r>
              <a:rPr lang="en-US" sz="2200" dirty="0">
                <a:highlight>
                  <a:srgbClr val="FFFFFF"/>
                </a:highlight>
              </a:rPr>
              <a:t>Alexis Marbach Co-Principal Investigator </a:t>
            </a:r>
            <a:r>
              <a:rPr lang="en-US" sz="2200" dirty="0">
                <a:highlight>
                  <a:srgbClr val="FFFFFF"/>
                </a:highlight>
                <a:hlinkClick r:id="rId5"/>
              </a:rPr>
              <a:t>alexis_marbach@abtassoc.com</a:t>
            </a:r>
            <a:r>
              <a:rPr lang="en-US" sz="2200" dirty="0">
                <a:highlight>
                  <a:srgbClr val="FFFFFF"/>
                </a:highlight>
              </a:rPr>
              <a:t> </a:t>
            </a:r>
          </a:p>
          <a:p>
            <a:r>
              <a:rPr lang="en-US" sz="2200" dirty="0">
                <a:highlight>
                  <a:srgbClr val="FFFFFF"/>
                </a:highlight>
              </a:rPr>
              <a:t>Nandini Choudhury, Research Assistant  </a:t>
            </a:r>
            <a:r>
              <a:rPr lang="en-US" sz="2200" dirty="0">
                <a:highlight>
                  <a:srgbClr val="FFFFFF"/>
                </a:highlight>
                <a:hlinkClick r:id="rId6"/>
              </a:rPr>
              <a:t>nschoud@bu.edu</a:t>
            </a:r>
            <a:r>
              <a:rPr lang="en-US" sz="2200" dirty="0">
                <a:highlight>
                  <a:srgbClr val="FFFFFF"/>
                </a:highlight>
              </a:rPr>
              <a:t> </a:t>
            </a:r>
          </a:p>
          <a:p>
            <a:r>
              <a:rPr lang="en-US" sz="2200" dirty="0">
                <a:highlight>
                  <a:srgbClr val="FFFFFF"/>
                </a:highlight>
              </a:rPr>
              <a:t>Jamie Wyatt Marshall, Principal Consultant  </a:t>
            </a:r>
            <a:r>
              <a:rPr lang="en-US" sz="2200" dirty="0">
                <a:highlight>
                  <a:srgbClr val="FFFFFF"/>
                </a:highlight>
                <a:hlinkClick r:id="rId7"/>
              </a:rPr>
              <a:t>jamiewyatt1@gmail.com</a:t>
            </a:r>
            <a:r>
              <a:rPr lang="en-US" sz="2200" dirty="0">
                <a:highlight>
                  <a:srgbClr val="FFFFFF"/>
                </a:highlight>
              </a:rPr>
              <a:t> </a:t>
            </a:r>
          </a:p>
          <a:p>
            <a:pPr marL="457200" lvl="1" indent="0">
              <a:buNone/>
            </a:pPr>
            <a:endParaRPr lang="en-US" dirty="0">
              <a:solidFill>
                <a:schemeClr val="dk1"/>
              </a:solidFill>
              <a:highlight>
                <a:srgbClr val="FFFFFF"/>
              </a:highlight>
              <a:latin typeface="+mj-lt"/>
              <a:cs typeface="Arial"/>
              <a:sym typeface="Arial"/>
            </a:endParaRPr>
          </a:p>
          <a:p>
            <a:pPr lvl="1"/>
            <a:endParaRPr lang="en-US" dirty="0">
              <a:solidFill>
                <a:schemeClr val="dk1"/>
              </a:solidFill>
              <a:highlight>
                <a:srgbClr val="FFFFFF"/>
              </a:highlight>
              <a:latin typeface="Arial"/>
              <a:cs typeface="Arial"/>
              <a:sym typeface="Arial"/>
            </a:endParaRPr>
          </a:p>
          <a:p>
            <a:endParaRPr lang="en-US" dirty="0"/>
          </a:p>
        </p:txBody>
      </p:sp>
    </p:spTree>
    <p:extLst>
      <p:ext uri="{BB962C8B-B14F-4D97-AF65-F5344CB8AC3E}">
        <p14:creationId xmlns:p14="http://schemas.microsoft.com/office/powerpoint/2010/main" val="133657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8F4DC-09B5-4D7F-B079-45C384EDE036}"/>
              </a:ext>
            </a:extLst>
          </p:cNvPr>
          <p:cNvSpPr>
            <a:spLocks noGrp="1"/>
          </p:cNvSpPr>
          <p:nvPr>
            <p:ph type="title"/>
          </p:nvPr>
        </p:nvSpPr>
        <p:spPr/>
        <p:txBody>
          <a:bodyPr/>
          <a:lstStyle/>
          <a:p>
            <a:r>
              <a:rPr lang="en-US" dirty="0"/>
              <a:t>A Simple Graph of SDOH</a:t>
            </a:r>
          </a:p>
        </p:txBody>
      </p:sp>
      <p:pic>
        <p:nvPicPr>
          <p:cNvPr id="9" name="Content Placeholder 8">
            <a:extLst>
              <a:ext uri="{FF2B5EF4-FFF2-40B4-BE49-F238E27FC236}">
                <a16:creationId xmlns:a16="http://schemas.microsoft.com/office/drawing/2014/main" id="{FD8390B0-0596-4E02-B0F0-4FB267917534}"/>
              </a:ext>
            </a:extLst>
          </p:cNvPr>
          <p:cNvPicPr>
            <a:picLocks noGrp="1" noChangeAspect="1"/>
          </p:cNvPicPr>
          <p:nvPr>
            <p:ph idx="1"/>
          </p:nvPr>
        </p:nvPicPr>
        <p:blipFill>
          <a:blip r:embed="rId3"/>
          <a:stretch>
            <a:fillRect/>
          </a:stretch>
        </p:blipFill>
        <p:spPr>
          <a:xfrm>
            <a:off x="2403231" y="1509102"/>
            <a:ext cx="7083355" cy="4803775"/>
          </a:xfrm>
          <a:prstGeom prst="rect">
            <a:avLst/>
          </a:prstGeom>
        </p:spPr>
      </p:pic>
    </p:spTree>
    <p:extLst>
      <p:ext uri="{BB962C8B-B14F-4D97-AF65-F5344CB8AC3E}">
        <p14:creationId xmlns:p14="http://schemas.microsoft.com/office/powerpoint/2010/main" val="200971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163303"/>
            <a:ext cx="9654705" cy="1325563"/>
          </a:xfrm>
        </p:spPr>
        <p:txBody>
          <a:bodyPr>
            <a:noAutofit/>
          </a:bodyPr>
          <a:lstStyle/>
          <a:p>
            <a:r>
              <a:rPr lang="en-US" sz="3200" dirty="0"/>
              <a:t>A More Complex Model of the Socioeconomic Political Context Influencing Equity, Health and Well-being</a:t>
            </a:r>
          </a:p>
        </p:txBody>
      </p:sp>
      <p:pic>
        <p:nvPicPr>
          <p:cNvPr id="4" name="Content Placeholder 3"/>
          <p:cNvPicPr>
            <a:picLocks noGrp="1" noChangeAspect="1"/>
          </p:cNvPicPr>
          <p:nvPr>
            <p:ph idx="1"/>
          </p:nvPr>
        </p:nvPicPr>
        <p:blipFill rotWithShape="1">
          <a:blip r:embed="rId3"/>
          <a:srcRect l="666" r="5384"/>
          <a:stretch/>
        </p:blipFill>
        <p:spPr>
          <a:xfrm>
            <a:off x="1779174" y="1488866"/>
            <a:ext cx="8633652" cy="4601838"/>
          </a:xfrm>
        </p:spPr>
      </p:pic>
      <p:sp>
        <p:nvSpPr>
          <p:cNvPr id="3" name="TextBox 2"/>
          <p:cNvSpPr txBox="1"/>
          <p:nvPr/>
        </p:nvSpPr>
        <p:spPr>
          <a:xfrm>
            <a:off x="1934702" y="6325365"/>
            <a:ext cx="8854437" cy="369332"/>
          </a:xfrm>
          <a:prstGeom prst="rect">
            <a:avLst/>
          </a:prstGeom>
          <a:noFill/>
        </p:spPr>
        <p:txBody>
          <a:bodyPr wrap="square" rtlCol="0">
            <a:spAutoFit/>
          </a:bodyPr>
          <a:lstStyle/>
          <a:p>
            <a:r>
              <a:rPr lang="en-US" dirty="0"/>
              <a:t>Source: World Health Organization Commission on Social Determinants of Health , 2007 </a:t>
            </a:r>
          </a:p>
        </p:txBody>
      </p:sp>
    </p:spTree>
    <p:extLst>
      <p:ext uri="{BB962C8B-B14F-4D97-AF65-F5344CB8AC3E}">
        <p14:creationId xmlns:p14="http://schemas.microsoft.com/office/powerpoint/2010/main" val="4007416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79" y="203200"/>
            <a:ext cx="8580393" cy="1325563"/>
          </a:xfrm>
          <a:solidFill>
            <a:srgbClr val="FFFFFF"/>
          </a:solidFill>
        </p:spPr>
        <p:txBody>
          <a:bodyPr>
            <a:normAutofit/>
          </a:bodyPr>
          <a:lstStyle/>
          <a:p>
            <a:r>
              <a:rPr lang="en-US" sz="3200" dirty="0"/>
              <a:t>Major Contributions to Current Focus on Social Determinants of Health</a:t>
            </a:r>
          </a:p>
        </p:txBody>
      </p:sp>
      <p:sp>
        <p:nvSpPr>
          <p:cNvPr id="3" name="Content Placeholder 2"/>
          <p:cNvSpPr>
            <a:spLocks noGrp="1"/>
          </p:cNvSpPr>
          <p:nvPr>
            <p:ph idx="1"/>
          </p:nvPr>
        </p:nvSpPr>
        <p:spPr>
          <a:xfrm>
            <a:off x="390379" y="1353818"/>
            <a:ext cx="9820421" cy="5177890"/>
          </a:xfrm>
        </p:spPr>
        <p:txBody>
          <a:bodyPr>
            <a:noAutofit/>
          </a:bodyPr>
          <a:lstStyle/>
          <a:p>
            <a:pPr marL="0" indent="0">
              <a:buNone/>
            </a:pPr>
            <a:r>
              <a:rPr lang="en-US" sz="1700" dirty="0"/>
              <a:t>Recognizing the salience of the social environment and conditions on health is not new. However, the term </a:t>
            </a:r>
            <a:r>
              <a:rPr lang="en-US" sz="1700" i="1" dirty="0"/>
              <a:t>social determinants of health </a:t>
            </a:r>
            <a:r>
              <a:rPr lang="en-US" sz="1700" dirty="0"/>
              <a:t>became popularized around the time the WHO established the Commission on the Social Determinants of Health in 2005. Below are some publications which made early contributions to moving the concept </a:t>
            </a:r>
            <a:r>
              <a:rPr lang="en-US" sz="1700" i="1" dirty="0"/>
              <a:t>social determinants of health </a:t>
            </a:r>
            <a:r>
              <a:rPr lang="en-US" sz="1700" dirty="0"/>
              <a:t>into professional and public awareness. </a:t>
            </a:r>
          </a:p>
          <a:p>
            <a:pPr>
              <a:buFont typeface="Wingdings" charset="2"/>
              <a:buChar char="Ø"/>
            </a:pPr>
            <a:r>
              <a:rPr lang="en-US" sz="1700" b="1" dirty="0"/>
              <a:t>Black (1982): </a:t>
            </a:r>
            <a:r>
              <a:rPr lang="en-US" sz="1700" dirty="0"/>
              <a:t>a report commissioned by British government revealing that poor health &amp; mortality are unequally distributed across the population; report showed inequalities widened since creation of the National Health Service;  inequalities largely due to factors such as income, education, housing, employment, diet</a:t>
            </a:r>
          </a:p>
          <a:p>
            <a:pPr>
              <a:buFont typeface="Wingdings" charset="2"/>
              <a:buChar char="Ø"/>
            </a:pPr>
            <a:r>
              <a:rPr lang="en-US" sz="1700" b="1" dirty="0" err="1"/>
              <a:t>Mackenbach</a:t>
            </a:r>
            <a:r>
              <a:rPr lang="en-US" sz="1700" b="1" dirty="0"/>
              <a:t>, </a:t>
            </a:r>
            <a:r>
              <a:rPr lang="en-US" sz="1700" b="1" dirty="0" err="1"/>
              <a:t>Stronks</a:t>
            </a:r>
            <a:r>
              <a:rPr lang="en-US" sz="1700" b="1" dirty="0"/>
              <a:t>, Kunst (1989): </a:t>
            </a:r>
            <a:r>
              <a:rPr lang="en-US" sz="1700" dirty="0"/>
              <a:t>identified differences across socioeconomic groups in mortality due to conditions treatable by medical intervention; attributed differences at least partially lesser access, quality, and utilization of medical care</a:t>
            </a:r>
          </a:p>
          <a:p>
            <a:pPr>
              <a:buFont typeface="Wingdings" charset="2"/>
              <a:buChar char="Ø"/>
            </a:pPr>
            <a:r>
              <a:rPr lang="en-US" sz="1700" b="1" dirty="0"/>
              <a:t>McGinnis and </a:t>
            </a:r>
            <a:r>
              <a:rPr lang="en-US" sz="1700" b="1" dirty="0" err="1"/>
              <a:t>Foege</a:t>
            </a:r>
            <a:r>
              <a:rPr lang="en-US" sz="1700" b="1" dirty="0"/>
              <a:t> (1993): </a:t>
            </a:r>
            <a:r>
              <a:rPr lang="en-US" sz="1700" dirty="0"/>
              <a:t>objective to identify &amp; quantify non-genetic causes of death; leading causes included tobacco, diet and physical activity, alcohol, microbial agents, toxic agents, firearms, sexual behavior, motor vehicles, and illicit drugs</a:t>
            </a:r>
          </a:p>
          <a:p>
            <a:pPr>
              <a:buFont typeface="Wingdings" charset="2"/>
              <a:buChar char="Ø"/>
            </a:pPr>
            <a:r>
              <a:rPr lang="en-US" sz="1700" b="1" dirty="0"/>
              <a:t>Link and Phelan (1995): </a:t>
            </a:r>
            <a:r>
              <a:rPr lang="en-US" sz="1700" dirty="0"/>
              <a:t>critiqued epidemiologic studies for attributing disease to individual (proximal) causes like diet and exercise while ignoring the context and social factors like socioeconomic status that are “fundamental causes”</a:t>
            </a:r>
          </a:p>
        </p:txBody>
      </p:sp>
    </p:spTree>
    <p:extLst>
      <p:ext uri="{BB962C8B-B14F-4D97-AF65-F5344CB8AC3E}">
        <p14:creationId xmlns:p14="http://schemas.microsoft.com/office/powerpoint/2010/main" val="1462862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FF"/>
          </a:solidFill>
        </p:spPr>
        <p:txBody>
          <a:bodyPr>
            <a:normAutofit/>
          </a:bodyPr>
          <a:lstStyle/>
          <a:p>
            <a:r>
              <a:rPr lang="en-US" sz="3200" dirty="0"/>
              <a:t>Major Contributions to Current Focus on Social Determinants of Health</a:t>
            </a:r>
          </a:p>
        </p:txBody>
      </p:sp>
      <p:sp>
        <p:nvSpPr>
          <p:cNvPr id="3" name="Content Placeholder 2"/>
          <p:cNvSpPr>
            <a:spLocks noGrp="1"/>
          </p:cNvSpPr>
          <p:nvPr>
            <p:ph idx="1"/>
          </p:nvPr>
        </p:nvSpPr>
        <p:spPr>
          <a:xfrm>
            <a:off x="407963" y="1600200"/>
            <a:ext cx="9802837" cy="5008138"/>
          </a:xfrm>
        </p:spPr>
        <p:txBody>
          <a:bodyPr>
            <a:noAutofit/>
          </a:bodyPr>
          <a:lstStyle/>
          <a:p>
            <a:pPr>
              <a:buFont typeface="Wingdings" charset="2"/>
              <a:buChar char="Ø"/>
            </a:pPr>
            <a:r>
              <a:rPr lang="en-US" sz="2000" b="1" dirty="0"/>
              <a:t>WHO Commission on Social Determinants of Health (2008): </a:t>
            </a:r>
            <a:r>
              <a:rPr lang="en-US" sz="2000" dirty="0"/>
              <a:t>report reflecting  global effort to identify health inequities due to social determinants and to make recommendations for ameliorating them</a:t>
            </a:r>
          </a:p>
          <a:p>
            <a:pPr>
              <a:buFont typeface="Wingdings" charset="2"/>
              <a:buChar char="Ø"/>
            </a:pPr>
            <a:r>
              <a:rPr lang="en-US" sz="2000" b="1" dirty="0" err="1"/>
              <a:t>Jemal</a:t>
            </a:r>
            <a:r>
              <a:rPr lang="en-US" sz="2000" b="1" dirty="0"/>
              <a:t> et al. (2008): </a:t>
            </a:r>
            <a:r>
              <a:rPr lang="en-US" sz="2000" dirty="0"/>
              <a:t>assesses impact of education &amp; race/ethnicity on mortality; finds that nearly half of all deaths among working-age adults are possibly preventable by addressing factors associated with low educational attainment</a:t>
            </a:r>
          </a:p>
          <a:p>
            <a:pPr>
              <a:buFont typeface="Wingdings" charset="2"/>
              <a:buChar char="Ø"/>
            </a:pPr>
            <a:r>
              <a:rPr lang="en-US" sz="2000" b="1" dirty="0" err="1"/>
              <a:t>Stringhini</a:t>
            </a:r>
            <a:r>
              <a:rPr lang="en-US" sz="2000" b="1" dirty="0"/>
              <a:t> et al. (2010): </a:t>
            </a:r>
            <a:r>
              <a:rPr lang="en-US" sz="2000" dirty="0"/>
              <a:t>assess the extent to which health behaviors can explain differences in mortality across socioeconomic status; findings indicate that health behaviors account for significant portion of differences across socioeconomic status and that lower socioeconomic status individuals have a higher prevalence of unhealthy behaviors</a:t>
            </a:r>
          </a:p>
          <a:p>
            <a:pPr>
              <a:buFont typeface="Wingdings" charset="2"/>
              <a:buChar char="Ø"/>
            </a:pPr>
            <a:r>
              <a:rPr lang="en-US" sz="2000" b="1" dirty="0" err="1"/>
              <a:t>Galea</a:t>
            </a:r>
            <a:r>
              <a:rPr lang="en-US" sz="2000" b="1" dirty="0"/>
              <a:t>, Tracy, </a:t>
            </a:r>
            <a:r>
              <a:rPr lang="en-US" sz="2000" b="1" dirty="0" err="1"/>
              <a:t>Hoggatt</a:t>
            </a:r>
            <a:r>
              <a:rPr lang="en-US" sz="2000" b="1" dirty="0"/>
              <a:t>, </a:t>
            </a:r>
            <a:r>
              <a:rPr lang="en-US" sz="2000" b="1" dirty="0" err="1"/>
              <a:t>Dimaggio</a:t>
            </a:r>
            <a:r>
              <a:rPr lang="en-US" sz="2000" b="1" dirty="0"/>
              <a:t>, </a:t>
            </a:r>
            <a:r>
              <a:rPr lang="en-US" sz="2000" b="1" dirty="0" err="1"/>
              <a:t>Karpati</a:t>
            </a:r>
            <a:r>
              <a:rPr lang="en-US" sz="2000" b="1" dirty="0"/>
              <a:t> (2011): </a:t>
            </a:r>
            <a:r>
              <a:rPr lang="en-US" sz="2000" dirty="0"/>
              <a:t>assessed the impact of social and societal determinants of health on mortality; quantify deaths attributable to low education, racial segregation, low social support, individual-level poverty, income inequality, and area-level poverty</a:t>
            </a:r>
          </a:p>
        </p:txBody>
      </p:sp>
    </p:spTree>
    <p:extLst>
      <p:ext uri="{BB962C8B-B14F-4D97-AF65-F5344CB8AC3E}">
        <p14:creationId xmlns:p14="http://schemas.microsoft.com/office/powerpoint/2010/main" val="413916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sz="3200" dirty="0"/>
              <a:t>Theories of the Disease Distribution: Where do </a:t>
            </a:r>
            <a:r>
              <a:rPr lang="en-US" sz="3200" i="1" dirty="0"/>
              <a:t>social determinants </a:t>
            </a:r>
            <a:r>
              <a:rPr lang="en-US" sz="3200" dirty="0"/>
              <a:t>fit in?</a:t>
            </a:r>
          </a:p>
        </p:txBody>
      </p:sp>
      <p:sp>
        <p:nvSpPr>
          <p:cNvPr id="3" name="Content Placeholder 2"/>
          <p:cNvSpPr>
            <a:spLocks noGrp="1"/>
          </p:cNvSpPr>
          <p:nvPr>
            <p:ph idx="1"/>
          </p:nvPr>
        </p:nvSpPr>
        <p:spPr>
          <a:xfrm>
            <a:off x="407963" y="1600200"/>
            <a:ext cx="9802837" cy="5131428"/>
          </a:xfrm>
        </p:spPr>
        <p:txBody>
          <a:bodyPr>
            <a:normAutofit/>
          </a:bodyPr>
          <a:lstStyle/>
          <a:p>
            <a:r>
              <a:rPr lang="en-US" sz="2200" dirty="0"/>
              <a:t>Theories of disease distribution explain population distributions of disease and health across space and time (Krieger, 2011) </a:t>
            </a:r>
          </a:p>
          <a:p>
            <a:pPr marL="742950" lvl="2" indent="-342900"/>
            <a:r>
              <a:rPr lang="en-US" sz="2200" dirty="0"/>
              <a:t>Why are certain health outcomes more or less prevalent among populations? What causes the patterns of disease distribution? </a:t>
            </a:r>
          </a:p>
          <a:p>
            <a:r>
              <a:rPr lang="en-US" sz="2200" dirty="0"/>
              <a:t>Theory is not created in a vacuum; theories explaining the same process may differ drastically. To evaluate &amp; compare theories of disease, consider the following:</a:t>
            </a:r>
          </a:p>
          <a:p>
            <a:pPr lvl="1"/>
            <a:r>
              <a:rPr lang="en-US" sz="2200" dirty="0"/>
              <a:t>What is the level of the exposure and outcome? (e.g. individual, interpersonal, community, societal?)</a:t>
            </a:r>
          </a:p>
          <a:p>
            <a:pPr lvl="1"/>
            <a:r>
              <a:rPr lang="en-US" sz="2200" dirty="0"/>
              <a:t>Who or what is being studied? (i.e. Who is the population?)</a:t>
            </a:r>
          </a:p>
          <a:p>
            <a:pPr lvl="1"/>
            <a:r>
              <a:rPr lang="en-US" sz="2200" dirty="0"/>
              <a:t>What questions for study are generated by the theory? </a:t>
            </a:r>
          </a:p>
          <a:p>
            <a:pPr lvl="1"/>
            <a:r>
              <a:rPr lang="en-US" sz="2200" dirty="0"/>
              <a:t>What data is collected and analyzed? What methods are used? Who is doing the studying? </a:t>
            </a:r>
          </a:p>
        </p:txBody>
      </p:sp>
      <p:sp>
        <p:nvSpPr>
          <p:cNvPr id="4" name="TextBox 3"/>
          <p:cNvSpPr txBox="1"/>
          <p:nvPr/>
        </p:nvSpPr>
        <p:spPr>
          <a:xfrm>
            <a:off x="2023892" y="6123543"/>
            <a:ext cx="8186908" cy="369332"/>
          </a:xfrm>
          <a:prstGeom prst="rect">
            <a:avLst/>
          </a:prstGeom>
          <a:noFill/>
          <a:ln>
            <a:solidFill>
              <a:srgbClr val="4F81BD"/>
            </a:solidFill>
          </a:ln>
        </p:spPr>
        <p:txBody>
          <a:bodyPr wrap="square" rtlCol="0">
            <a:spAutoFit/>
          </a:bodyPr>
          <a:lstStyle/>
          <a:p>
            <a:r>
              <a:rPr lang="en-US" dirty="0"/>
              <a:t>See Krieger 2011 for further discussion of theories of disease distribution. </a:t>
            </a:r>
          </a:p>
        </p:txBody>
      </p:sp>
    </p:spTree>
    <p:extLst>
      <p:ext uri="{BB962C8B-B14F-4D97-AF65-F5344CB8AC3E}">
        <p14:creationId xmlns:p14="http://schemas.microsoft.com/office/powerpoint/2010/main" val="86442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63" y="365125"/>
            <a:ext cx="10384607" cy="1325563"/>
          </a:xfrm>
          <a:noFill/>
        </p:spPr>
        <p:txBody>
          <a:bodyPr>
            <a:normAutofit/>
          </a:bodyPr>
          <a:lstStyle/>
          <a:p>
            <a:r>
              <a:rPr lang="en-US" sz="3200" dirty="0"/>
              <a:t>Theories of the Disease Distribution: Where do </a:t>
            </a:r>
            <a:r>
              <a:rPr lang="en-US" sz="3200" i="1" dirty="0"/>
              <a:t>social determinants </a:t>
            </a:r>
            <a:r>
              <a:rPr lang="en-US" sz="3200" dirty="0"/>
              <a:t>fit in?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4189777"/>
              </p:ext>
            </p:extLst>
          </p:nvPr>
        </p:nvGraphicFramePr>
        <p:xfrm>
          <a:off x="1981200" y="1600200"/>
          <a:ext cx="8229600"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rotWithShape="1">
          <a:blip r:embed="rId8"/>
          <a:srcRect l="34239" t="4438" r="34306" b="16453"/>
          <a:stretch/>
        </p:blipFill>
        <p:spPr>
          <a:xfrm>
            <a:off x="7318950" y="1600200"/>
            <a:ext cx="330435" cy="826042"/>
          </a:xfrm>
          <a:prstGeom prst="rect">
            <a:avLst/>
          </a:prstGeom>
        </p:spPr>
      </p:pic>
      <p:pic>
        <p:nvPicPr>
          <p:cNvPr id="9" name="Picture 8"/>
          <p:cNvPicPr>
            <a:picLocks noChangeAspect="1"/>
          </p:cNvPicPr>
          <p:nvPr/>
        </p:nvPicPr>
        <p:blipFill>
          <a:blip r:embed="rId8"/>
          <a:stretch>
            <a:fillRect/>
          </a:stretch>
        </p:blipFill>
        <p:spPr>
          <a:xfrm>
            <a:off x="9358771" y="5356818"/>
            <a:ext cx="1142914" cy="1136057"/>
          </a:xfrm>
          <a:prstGeom prst="rect">
            <a:avLst/>
          </a:prstGeom>
        </p:spPr>
      </p:pic>
    </p:spTree>
    <p:extLst>
      <p:ext uri="{BB962C8B-B14F-4D97-AF65-F5344CB8AC3E}">
        <p14:creationId xmlns:p14="http://schemas.microsoft.com/office/powerpoint/2010/main" val="204112854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4990</TotalTime>
  <Words>10650</Words>
  <Application>Microsoft Macintosh PowerPoint</Application>
  <PresentationFormat>Widescreen</PresentationFormat>
  <Paragraphs>568</Paragraphs>
  <Slides>39</Slides>
  <Notes>35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39</vt:i4>
      </vt:variant>
    </vt:vector>
  </HeadingPairs>
  <TitlesOfParts>
    <vt:vector size="47" baseType="lpstr">
      <vt:lpstr>Arial</vt:lpstr>
      <vt:lpstr>Calibri</vt:lpstr>
      <vt:lpstr>Calibri Light</vt:lpstr>
      <vt:lpstr>Trajan Pro</vt:lpstr>
      <vt:lpstr>Wingdings</vt:lpstr>
      <vt:lpstr>1_Office Theme</vt:lpstr>
      <vt:lpstr>1_Custom Design</vt:lpstr>
      <vt:lpstr>Custom Design</vt:lpstr>
      <vt:lpstr>Social Determinants of Health for Public Health Social Workers </vt:lpstr>
      <vt:lpstr>Identify Learning  Objectives</vt:lpstr>
      <vt:lpstr>Social Determinants of Health (SDOH) &amp;  Social Determinants of Health Inequities</vt:lpstr>
      <vt:lpstr>A Simple Graph of SDOH</vt:lpstr>
      <vt:lpstr>A More Complex Model of the Socioeconomic Political Context Influencing Equity, Health and Well-being</vt:lpstr>
      <vt:lpstr>Major Contributions to Current Focus on Social Determinants of Health</vt:lpstr>
      <vt:lpstr>Major Contributions to Current Focus on Social Determinants of Health</vt:lpstr>
      <vt:lpstr>Theories of the Disease Distribution: Where do social determinants fit in?</vt:lpstr>
      <vt:lpstr>Theories of the Disease Distribution: Where do social determinants fit in?</vt:lpstr>
      <vt:lpstr>Health Inequalities versus  Health Inequities </vt:lpstr>
      <vt:lpstr>Comparison of Definitions</vt:lpstr>
      <vt:lpstr>Understanding Disparities: Relative versus Absolute Differences</vt:lpstr>
      <vt:lpstr>Relative versus Absolute Differences</vt:lpstr>
      <vt:lpstr>Mechanisms: How Do Social Determinants Lead to Health Inequities? </vt:lpstr>
      <vt:lpstr>Social Selection: Does Health Determines Socioeconomic Status?</vt:lpstr>
      <vt:lpstr>Social Causation: Social Status Determines Health </vt:lpstr>
      <vt:lpstr>Lifecourse Perspective: SDOH have an impact across the Life Span</vt:lpstr>
      <vt:lpstr>Strategies for Addressing SDOH and Reducing Health Inequities</vt:lpstr>
      <vt:lpstr>Actions Recommended by World Health Organization Commission on SDOH</vt:lpstr>
      <vt:lpstr>Addressing SDOH: More Than an Uber Ride?</vt:lpstr>
      <vt:lpstr>Strategies: Expand health/social welfare programs that are known to improve health</vt:lpstr>
      <vt:lpstr>Strategies: Expand policies known to promote and facilitate healthy behaviors </vt:lpstr>
      <vt:lpstr>Strategies: Adopt Health Care Financing Schemes that Promote Health</vt:lpstr>
      <vt:lpstr>Strategies: Increase Health Access and Improve Coverage</vt:lpstr>
      <vt:lpstr>Exploring the Social Determinants of Health and Health Inequities</vt:lpstr>
      <vt:lpstr>Healthy People 2020: Assessing Progress on Suicide  </vt:lpstr>
      <vt:lpstr>HP2020: Assessing Progress on Education</vt:lpstr>
      <vt:lpstr>Enhancing Social Work on SDOH </vt:lpstr>
      <vt:lpstr>Social Work’s Deep History in Addressing SDOH </vt:lpstr>
      <vt:lpstr>Increasing Social Work’s Impact on SDOH</vt:lpstr>
      <vt:lpstr>PowerPoint Presentation</vt:lpstr>
      <vt:lpstr>A General Framework for Educating Health Professionals</vt:lpstr>
      <vt:lpstr>Factoring SDOH into Health Workforce Analysis</vt:lpstr>
      <vt:lpstr>Conclusion: A Social Work Call to Action </vt:lpstr>
      <vt:lpstr>References</vt:lpstr>
      <vt:lpstr>References Continued</vt:lpstr>
      <vt:lpstr>Resources</vt:lpstr>
      <vt:lpstr>About the Author </vt:lpstr>
      <vt:lpstr>Acknowledgements</vt:lpstr>
    </vt:vector>
  </TitlesOfParts>
  <Company>Harvard School of Public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Determinants of Health for Public Health Social Workers</dc:title>
  <dc:creator>Esther Velásquez</dc:creator>
  <cp:lastModifiedBy>McCoy, Nilagia</cp:lastModifiedBy>
  <cp:revision>325</cp:revision>
  <dcterms:created xsi:type="dcterms:W3CDTF">2018-07-16T20:00:17Z</dcterms:created>
  <dcterms:modified xsi:type="dcterms:W3CDTF">2019-07-09T20:10:59Z</dcterms:modified>
</cp:coreProperties>
</file>