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50" r:id="rId2"/>
    <p:sldMasterId id="2147483652" r:id="rId3"/>
    <p:sldMasterId id="2147483656" r:id="rId4"/>
    <p:sldMasterId id="2147483658" r:id="rId5"/>
    <p:sldMasterId id="2147483660" r:id="rId6"/>
    <p:sldMasterId id="2147483662" r:id="rId7"/>
    <p:sldMasterId id="2147483664" r:id="rId8"/>
  </p:sldMasterIdLst>
  <p:notesMasterIdLst>
    <p:notesMasterId r:id="rId26"/>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im8Y8Pul1/ixddy5SvkOjGF8ca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4C6517-D985-473F-9317-388789456748}">
  <a:tblStyle styleId="{0D4C6517-D985-473F-9317-38878945674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873" autoAdjust="0"/>
  </p:normalViewPr>
  <p:slideViewPr>
    <p:cSldViewPr snapToGrid="0">
      <p:cViewPr varScale="1">
        <p:scale>
          <a:sx n="75" d="100"/>
          <a:sy n="75" d="100"/>
        </p:scale>
        <p:origin x="522" y="6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10" Type="http://schemas.openxmlformats.org/officeDocument/2006/relationships/slide" Target="slides/slide2.xml"/><Relationship Id="rId19" Type="http://schemas.openxmlformats.org/officeDocument/2006/relationships/slide" Target="slides/slide11.xml"/><Relationship Id="rId31" Type="http://customschemas.google.com/relationships/presentationmetadata" Target="metadata"/><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extLst>
      <p:ext uri="{BB962C8B-B14F-4D97-AF65-F5344CB8AC3E}">
        <p14:creationId xmlns:p14="http://schemas.microsoft.com/office/powerpoint/2010/main" val="14770848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a:t>
            </a:fld>
            <a:endParaRPr/>
          </a:p>
        </p:txBody>
      </p:sp>
      <p:sp>
        <p:nvSpPr>
          <p:cNvPr id="142" name="Google Shape;14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3" name="Google Shape;143;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14118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117475" lvl="2">
              <a:spcBef>
                <a:spcPts val="0"/>
              </a:spcBef>
              <a:spcAft>
                <a:spcPts val="0"/>
              </a:spcAft>
              <a:buFont typeface="Arial" panose="020B0604020202020204" pitchFamily="34" charset="0"/>
              <a:buNone/>
              <a:defRPr/>
            </a:pPr>
            <a:r>
              <a:rPr lang="en-US" sz="1100" dirty="0" smtClean="0"/>
              <a:t>Review the slide making sure to emphasize the following points:  </a:t>
            </a:r>
          </a:p>
          <a:p>
            <a:pPr marL="288925" lvl="2" indent="-171450">
              <a:spcBef>
                <a:spcPts val="0"/>
              </a:spcBef>
              <a:spcAft>
                <a:spcPts val="0"/>
              </a:spcAft>
              <a:buFont typeface="Arial" panose="020B0604020202020204" pitchFamily="34" charset="0"/>
              <a:buChar char="•"/>
              <a:defRPr/>
            </a:pPr>
            <a:r>
              <a:rPr lang="en-US" sz="1100" dirty="0" smtClean="0"/>
              <a:t>People need human connection in order to survive. As people grow older, a chipping away of connections and social life can lead to isolation from family and community.</a:t>
            </a:r>
          </a:p>
          <a:p>
            <a:pPr marL="288925" lvl="2" indent="-171450">
              <a:spcBef>
                <a:spcPts val="0"/>
              </a:spcBef>
              <a:spcAft>
                <a:spcPts val="0"/>
              </a:spcAft>
              <a:buFont typeface="Arial" panose="020B0604020202020204" pitchFamily="34" charset="0"/>
              <a:buChar char="•"/>
              <a:defRPr/>
            </a:pPr>
            <a:r>
              <a:rPr lang="en-US" sz="1100" dirty="0" smtClean="0">
                <a:solidFill>
                  <a:schemeClr val="dk1"/>
                </a:solidFill>
                <a:latin typeface="Calibri"/>
                <a:ea typeface="Calibri"/>
                <a:cs typeface="Calibri"/>
                <a:sym typeface="Calibri"/>
              </a:rPr>
              <a:t>An increased burden of symptoms, such as fatigue, pain, and depression, are perhaps worse in women with HIV. This can negatively influence everything from daily functioning, to employment, to quality of life.</a:t>
            </a:r>
          </a:p>
          <a:p>
            <a:pPr marL="288925" lvl="2" indent="-171450">
              <a:spcBef>
                <a:spcPts val="0"/>
              </a:spcBef>
              <a:spcAft>
                <a:spcPts val="0"/>
              </a:spcAft>
              <a:buFont typeface="Arial" panose="020B0604020202020204" pitchFamily="34" charset="0"/>
              <a:buChar char="•"/>
              <a:defRPr/>
            </a:pPr>
            <a:r>
              <a:rPr lang="en-US" sz="1100" dirty="0" smtClean="0">
                <a:solidFill>
                  <a:schemeClr val="dk1"/>
                </a:solidFill>
                <a:latin typeface="Calibri"/>
                <a:ea typeface="Calibri"/>
                <a:cs typeface="Calibri"/>
                <a:sym typeface="Calibri"/>
              </a:rPr>
              <a:t>HIV and dementia can be particularly challenging. </a:t>
            </a:r>
          </a:p>
          <a:p>
            <a:pPr marL="117475" lvl="2">
              <a:spcBef>
                <a:spcPts val="0"/>
              </a:spcBef>
              <a:spcAft>
                <a:spcPts val="0"/>
              </a:spcAft>
              <a:defRPr/>
            </a:pPr>
            <a:r>
              <a:rPr lang="en-US" sz="1100" dirty="0" smtClean="0">
                <a:solidFill>
                  <a:schemeClr val="dk1"/>
                </a:solidFill>
                <a:latin typeface="Calibri"/>
                <a:ea typeface="Calibri"/>
                <a:cs typeface="Calibri"/>
                <a:sym typeface="Calibri"/>
              </a:rPr>
              <a:t> </a:t>
            </a:r>
          </a:p>
          <a:p>
            <a:pPr marL="0" lvl="0" indent="0" algn="l" rtl="0">
              <a:spcBef>
                <a:spcPts val="0"/>
              </a:spcBef>
              <a:spcAft>
                <a:spcPts val="0"/>
              </a:spcAft>
              <a:buNone/>
            </a:pPr>
            <a:endParaRPr dirty="0"/>
          </a:p>
        </p:txBody>
      </p:sp>
      <p:sp>
        <p:nvSpPr>
          <p:cNvPr id="228" name="Google Shape;22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9045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5" name="Google Shape;235;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17475" lvl="2">
              <a:spcBef>
                <a:spcPts val="0"/>
              </a:spcBef>
              <a:spcAft>
                <a:spcPts val="0"/>
              </a:spcAft>
              <a:defRPr/>
            </a:pPr>
            <a:r>
              <a:rPr lang="en-US" dirty="0" smtClean="0">
                <a:solidFill>
                  <a:schemeClr val="dk1"/>
                </a:solidFill>
                <a:latin typeface="Calibri"/>
                <a:ea typeface="Calibri"/>
                <a:cs typeface="Calibri"/>
                <a:sym typeface="Calibri"/>
              </a:rPr>
              <a:t>Review the slide. </a:t>
            </a:r>
          </a:p>
          <a:p>
            <a:pPr marL="117475" lvl="2">
              <a:spcBef>
                <a:spcPts val="0"/>
              </a:spcBef>
              <a:spcAft>
                <a:spcPts val="0"/>
              </a:spcAft>
              <a:defRPr/>
            </a:pPr>
            <a:r>
              <a:rPr lang="en-US" dirty="0" smtClean="0">
                <a:solidFill>
                  <a:schemeClr val="dk1"/>
                </a:solidFill>
                <a:latin typeface="Calibri"/>
                <a:ea typeface="Calibri"/>
                <a:cs typeface="Calibri"/>
                <a:sym typeface="Calibri"/>
              </a:rPr>
              <a:t>Note that veterans are particularly at risk. Homelessness and substance use are huge challenges for the veteran population. This group</a:t>
            </a:r>
          </a:p>
          <a:p>
            <a:pPr marL="117475" lvl="2">
              <a:spcBef>
                <a:spcPts val="0"/>
              </a:spcBef>
              <a:spcAft>
                <a:spcPts val="0"/>
              </a:spcAft>
              <a:defRPr/>
            </a:pPr>
            <a:r>
              <a:rPr lang="en-US" dirty="0" smtClean="0">
                <a:solidFill>
                  <a:schemeClr val="dk1"/>
                </a:solidFill>
                <a:latin typeface="Calibri"/>
                <a:ea typeface="Calibri"/>
                <a:cs typeface="Calibri"/>
                <a:sym typeface="Calibri"/>
              </a:rPr>
              <a:t>of people may not be seen as at risk because of stereotypes associated with being older. </a:t>
            </a:r>
          </a:p>
          <a:p>
            <a:pPr marL="0" lvl="0" indent="0" algn="l" rtl="0">
              <a:spcBef>
                <a:spcPts val="0"/>
              </a:spcBef>
              <a:spcAft>
                <a:spcPts val="0"/>
              </a:spcAft>
              <a:buSzPts val="1800"/>
              <a:buNone/>
            </a:pPr>
            <a:endParaRPr b="1" dirty="0">
              <a:solidFill>
                <a:srgbClr val="000000"/>
              </a:solidFill>
            </a:endParaRPr>
          </a:p>
          <a:p>
            <a:pPr marL="0" lvl="0" indent="0" algn="l" rtl="0">
              <a:spcBef>
                <a:spcPts val="0"/>
              </a:spcBef>
              <a:spcAft>
                <a:spcPts val="0"/>
              </a:spcAft>
              <a:buNone/>
            </a:pPr>
            <a:endParaRPr b="1" dirty="0">
              <a:solidFill>
                <a:srgbClr val="000000"/>
              </a:solidFill>
            </a:endParaRPr>
          </a:p>
        </p:txBody>
      </p:sp>
      <p:sp>
        <p:nvSpPr>
          <p:cNvPr id="236" name="Google Shape;236;p11: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11</a:t>
            </a:fld>
            <a:endParaRPr/>
          </a:p>
        </p:txBody>
      </p:sp>
    </p:spTree>
    <p:extLst>
      <p:ext uri="{BB962C8B-B14F-4D97-AF65-F5344CB8AC3E}">
        <p14:creationId xmlns:p14="http://schemas.microsoft.com/office/powerpoint/2010/main" val="2468121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3" name="Google Shape;243;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lnSpc>
                <a:spcPct val="170454"/>
              </a:lnSpc>
              <a:spcBef>
                <a:spcPts val="0"/>
              </a:spcBef>
              <a:spcAft>
                <a:spcPts val="0"/>
              </a:spcAft>
              <a:buClr>
                <a:schemeClr val="dk1"/>
              </a:buClr>
              <a:buSzPts val="1100"/>
              <a:buFont typeface="Arial"/>
              <a:buNone/>
              <a:defRPr/>
            </a:pPr>
            <a:r>
              <a:rPr lang="en-US" sz="1800" dirty="0" smtClean="0">
                <a:latin typeface="Times New Roman" panose="02020603050405020304" pitchFamily="18" charset="0"/>
                <a:ea typeface="Arial"/>
                <a:cs typeface="Times New Roman" panose="02020603050405020304" pitchFamily="18" charset="0"/>
                <a:sym typeface="Arial"/>
              </a:rPr>
              <a:t>Review the slide. </a:t>
            </a:r>
          </a:p>
          <a:p>
            <a:pPr>
              <a:lnSpc>
                <a:spcPct val="170454"/>
              </a:lnSpc>
              <a:spcBef>
                <a:spcPts val="0"/>
              </a:spcBef>
              <a:spcAft>
                <a:spcPts val="0"/>
              </a:spcAft>
              <a:buClr>
                <a:schemeClr val="dk1"/>
              </a:buClr>
              <a:buSzPts val="1100"/>
              <a:buFont typeface="Arial"/>
              <a:buNone/>
              <a:defRPr/>
            </a:pPr>
            <a:endParaRPr lang="en-US" sz="1800" dirty="0" smtClean="0">
              <a:latin typeface="Times New Roman" panose="02020603050405020304" pitchFamily="18" charset="0"/>
              <a:ea typeface="Arial"/>
              <a:cs typeface="Times New Roman" panose="02020603050405020304" pitchFamily="18" charset="0"/>
              <a:sym typeface="Arial"/>
            </a:endParaRPr>
          </a:p>
          <a:p>
            <a:pPr>
              <a:lnSpc>
                <a:spcPct val="170454"/>
              </a:lnSpc>
              <a:spcBef>
                <a:spcPts val="0"/>
              </a:spcBef>
              <a:spcAft>
                <a:spcPts val="0"/>
              </a:spcAft>
              <a:buClr>
                <a:schemeClr val="dk1"/>
              </a:buClr>
              <a:buSzPts val="1100"/>
              <a:buFont typeface="Arial"/>
              <a:buNone/>
              <a:defRPr/>
            </a:pPr>
            <a:r>
              <a:rPr lang="en-US" sz="1800" dirty="0" smtClean="0">
                <a:latin typeface="Times New Roman" panose="02020603050405020304" pitchFamily="18" charset="0"/>
                <a:ea typeface="Arial"/>
                <a:cs typeface="Times New Roman" panose="02020603050405020304" pitchFamily="18" charset="0"/>
                <a:sym typeface="Arial"/>
              </a:rPr>
              <a:t>Older Americans are more likely than younger Americans to be diagnosed with HIV infection late in the course of their disease,</a:t>
            </a:r>
          </a:p>
          <a:p>
            <a:pPr>
              <a:lnSpc>
                <a:spcPct val="170454"/>
              </a:lnSpc>
              <a:spcBef>
                <a:spcPts val="0"/>
              </a:spcBef>
              <a:spcAft>
                <a:spcPts val="0"/>
              </a:spcAft>
              <a:buClr>
                <a:schemeClr val="dk1"/>
              </a:buClr>
              <a:buSzPts val="1100"/>
              <a:buFont typeface="Arial"/>
              <a:buNone/>
              <a:defRPr/>
            </a:pPr>
            <a:r>
              <a:rPr lang="en-US" sz="1800" dirty="0" smtClean="0">
                <a:latin typeface="Times New Roman" panose="02020603050405020304" pitchFamily="18" charset="0"/>
                <a:ea typeface="Arial"/>
                <a:cs typeface="Times New Roman" panose="02020603050405020304" pitchFamily="18" charset="0"/>
                <a:sym typeface="Arial"/>
              </a:rPr>
              <a:t>meaning they start treatment late, and have more damage to their immune systems.</a:t>
            </a:r>
          </a:p>
          <a:p>
            <a:pPr>
              <a:lnSpc>
                <a:spcPct val="170454"/>
              </a:lnSpc>
              <a:spcBef>
                <a:spcPts val="0"/>
              </a:spcBef>
              <a:spcAft>
                <a:spcPts val="0"/>
              </a:spcAft>
              <a:buClr>
                <a:schemeClr val="dk1"/>
              </a:buClr>
              <a:buSzPts val="1100"/>
              <a:buFont typeface="Arial"/>
              <a:buNone/>
              <a:defRPr/>
            </a:pPr>
            <a:endParaRPr lang="en-US" sz="1800" dirty="0" smtClean="0">
              <a:latin typeface="Times New Roman" panose="02020603050405020304" pitchFamily="18" charset="0"/>
              <a:ea typeface="Arial"/>
              <a:cs typeface="Times New Roman" panose="02020603050405020304" pitchFamily="18" charset="0"/>
              <a:sym typeface="Arial"/>
            </a:endParaRPr>
          </a:p>
          <a:p>
            <a:pPr>
              <a:lnSpc>
                <a:spcPct val="170454"/>
              </a:lnSpc>
              <a:spcBef>
                <a:spcPts val="0"/>
              </a:spcBef>
              <a:spcAft>
                <a:spcPts val="0"/>
              </a:spcAft>
              <a:buClr>
                <a:schemeClr val="dk1"/>
              </a:buClr>
              <a:buSzPts val="1100"/>
              <a:buFont typeface="Arial"/>
              <a:buNone/>
              <a:defRPr/>
            </a:pPr>
            <a:r>
              <a:rPr lang="en-US" sz="1800" dirty="0" smtClean="0">
                <a:latin typeface="Times New Roman" panose="02020603050405020304" pitchFamily="18" charset="0"/>
                <a:ea typeface="Arial"/>
                <a:cs typeface="Times New Roman" panose="02020603050405020304" pitchFamily="18" charset="0"/>
                <a:sym typeface="Arial"/>
              </a:rPr>
              <a:t>Older people are sexually active, including those with HIV, and may have the same HIV risk factors as younger people, including a</a:t>
            </a:r>
          </a:p>
          <a:p>
            <a:pPr>
              <a:lnSpc>
                <a:spcPct val="170454"/>
              </a:lnSpc>
              <a:spcBef>
                <a:spcPts val="0"/>
              </a:spcBef>
              <a:spcAft>
                <a:spcPts val="0"/>
              </a:spcAft>
              <a:buClr>
                <a:schemeClr val="dk1"/>
              </a:buClr>
              <a:buSzPts val="1100"/>
              <a:buFont typeface="Arial"/>
              <a:buNone/>
              <a:defRPr/>
            </a:pPr>
            <a:r>
              <a:rPr lang="en-US" sz="1800" dirty="0" smtClean="0">
                <a:latin typeface="Times New Roman" panose="02020603050405020304" pitchFamily="18" charset="0"/>
                <a:ea typeface="Arial"/>
                <a:cs typeface="Times New Roman" panose="02020603050405020304" pitchFamily="18" charset="0"/>
                <a:sym typeface="Arial"/>
              </a:rPr>
              <a:t>lack of knowledge about HIV prevention, as well as having multiple sex partners. </a:t>
            </a:r>
          </a:p>
          <a:p>
            <a:pPr>
              <a:lnSpc>
                <a:spcPct val="170454"/>
              </a:lnSpc>
              <a:spcBef>
                <a:spcPts val="0"/>
              </a:spcBef>
              <a:spcAft>
                <a:spcPts val="0"/>
              </a:spcAft>
              <a:buClr>
                <a:schemeClr val="dk1"/>
              </a:buClr>
              <a:buSzPts val="1100"/>
              <a:buFont typeface="Arial"/>
              <a:buNone/>
              <a:defRPr/>
            </a:pPr>
            <a:endParaRPr lang="en-US" sz="1800" dirty="0" smtClean="0">
              <a:latin typeface="Times New Roman" panose="02020603050405020304" pitchFamily="18" charset="0"/>
              <a:ea typeface="Arial"/>
              <a:cs typeface="Times New Roman" panose="02020603050405020304" pitchFamily="18" charset="0"/>
              <a:sym typeface="Arial"/>
            </a:endParaRPr>
          </a:p>
          <a:p>
            <a:pPr>
              <a:lnSpc>
                <a:spcPct val="170454"/>
              </a:lnSpc>
              <a:spcBef>
                <a:spcPts val="0"/>
              </a:spcBef>
              <a:spcAft>
                <a:spcPts val="0"/>
              </a:spcAft>
              <a:buClr>
                <a:schemeClr val="dk1"/>
              </a:buClr>
              <a:buSzPts val="1100"/>
              <a:buFont typeface="Arial"/>
              <a:buNone/>
              <a:defRPr/>
            </a:pPr>
            <a:r>
              <a:rPr lang="en-US" sz="1800" dirty="0" smtClean="0">
                <a:latin typeface="Times New Roman" panose="02020603050405020304" pitchFamily="18" charset="0"/>
                <a:ea typeface="Arial"/>
                <a:cs typeface="Times New Roman" panose="02020603050405020304" pitchFamily="18" charset="0"/>
                <a:sym typeface="Arial"/>
              </a:rPr>
              <a:t>Older people also face some unique issues:</a:t>
            </a:r>
          </a:p>
          <a:p>
            <a:pPr marL="698500" indent="-295275">
              <a:lnSpc>
                <a:spcPct val="178571"/>
              </a:lnSpc>
              <a:spcBef>
                <a:spcPts val="800"/>
              </a:spcBef>
              <a:spcAft>
                <a:spcPts val="0"/>
              </a:spcAft>
              <a:buClr>
                <a:schemeClr val="dk1"/>
              </a:buClr>
              <a:buSzPts val="1050"/>
              <a:buFontTx/>
              <a:buChar char="●"/>
              <a:defRPr/>
            </a:pPr>
            <a:r>
              <a:rPr lang="en-US" sz="1800" dirty="0" smtClean="0">
                <a:latin typeface="Times New Roman" panose="02020603050405020304" pitchFamily="18" charset="0"/>
                <a:ea typeface="Arial"/>
                <a:cs typeface="Times New Roman" panose="02020603050405020304" pitchFamily="18" charset="0"/>
                <a:sym typeface="Arial"/>
              </a:rPr>
              <a:t>Many widowed and divorced people are dating again. They may be less aware of their risks for HIV than younger people, believing HIV is not an issue for older people. Thus, they may be less likely to protect themselves.</a:t>
            </a:r>
          </a:p>
          <a:p>
            <a:pPr marL="698500" indent="-295275">
              <a:lnSpc>
                <a:spcPct val="178571"/>
              </a:lnSpc>
              <a:spcBef>
                <a:spcPts val="0"/>
              </a:spcBef>
              <a:spcAft>
                <a:spcPts val="0"/>
              </a:spcAft>
              <a:buClr>
                <a:schemeClr val="dk1"/>
              </a:buClr>
              <a:buSzPts val="1050"/>
              <a:buFontTx/>
              <a:buChar char="●"/>
              <a:defRPr/>
            </a:pPr>
            <a:r>
              <a:rPr lang="en-US" sz="1800" dirty="0" smtClean="0">
                <a:latin typeface="Times New Roman" panose="02020603050405020304" pitchFamily="18" charset="0"/>
                <a:ea typeface="Arial"/>
                <a:cs typeface="Times New Roman" panose="02020603050405020304" pitchFamily="18" charset="0"/>
                <a:sym typeface="Arial"/>
              </a:rPr>
              <a:t>Women who no longer worry about becoming pregnant may be less likely to use a condom and to practice safer sex. Age-related thinning and dryness of vaginal tissue may raise older women’s risk for HIV infection.</a:t>
            </a:r>
          </a:p>
          <a:p>
            <a:pPr marL="698500" indent="-295275">
              <a:lnSpc>
                <a:spcPct val="178571"/>
              </a:lnSpc>
              <a:spcBef>
                <a:spcPts val="0"/>
              </a:spcBef>
              <a:spcAft>
                <a:spcPts val="0"/>
              </a:spcAft>
              <a:buClr>
                <a:schemeClr val="dk1"/>
              </a:buClr>
              <a:buSzPts val="1050"/>
              <a:buFontTx/>
              <a:buChar char="●"/>
              <a:defRPr/>
            </a:pPr>
            <a:r>
              <a:rPr lang="en-US" sz="1800" dirty="0" smtClean="0">
                <a:latin typeface="Times New Roman" panose="02020603050405020304" pitchFamily="18" charset="0"/>
                <a:ea typeface="Arial"/>
                <a:cs typeface="Times New Roman" panose="02020603050405020304" pitchFamily="18" charset="0"/>
                <a:sym typeface="Arial"/>
              </a:rPr>
              <a:t>Although they visit their doctors more frequently, older people are less likely than younger people to discuss their sexual habits or drug use with their doctors. And doctors are less likely to ask their older patients about these issues.</a:t>
            </a:r>
          </a:p>
          <a:p>
            <a:pPr marL="403225">
              <a:lnSpc>
                <a:spcPct val="178571"/>
              </a:lnSpc>
              <a:spcBef>
                <a:spcPts val="0"/>
              </a:spcBef>
              <a:spcAft>
                <a:spcPts val="0"/>
              </a:spcAft>
              <a:buClr>
                <a:schemeClr val="dk1"/>
              </a:buClr>
              <a:buSzPts val="1050"/>
              <a:defRPr/>
            </a:pPr>
            <a:endParaRPr lang="en-US" sz="1800" dirty="0">
              <a:latin typeface="Times New Roman" panose="02020603050405020304" pitchFamily="18" charset="0"/>
              <a:ea typeface="Arial"/>
              <a:cs typeface="Times New Roman" panose="02020603050405020304" pitchFamily="18" charset="0"/>
              <a:sym typeface="Arial"/>
            </a:endParaRPr>
          </a:p>
        </p:txBody>
      </p:sp>
      <p:sp>
        <p:nvSpPr>
          <p:cNvPr id="244" name="Google Shape;244;p12: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12</a:t>
            </a:fld>
            <a:endParaRPr/>
          </a:p>
        </p:txBody>
      </p:sp>
    </p:spTree>
    <p:extLst>
      <p:ext uri="{BB962C8B-B14F-4D97-AF65-F5344CB8AC3E}">
        <p14:creationId xmlns:p14="http://schemas.microsoft.com/office/powerpoint/2010/main" val="2668451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1" name="Google Shape;251;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lnSpc>
                <a:spcPct val="115000"/>
              </a:lnSpc>
              <a:spcBef>
                <a:spcPts val="0"/>
              </a:spcBef>
              <a:spcAft>
                <a:spcPts val="0"/>
              </a:spcAft>
              <a:buClr>
                <a:schemeClr val="dk1"/>
              </a:buClr>
              <a:buSzPts val="1100"/>
              <a:buFont typeface="Arial"/>
              <a:buNone/>
              <a:defRPr/>
            </a:pPr>
            <a:r>
              <a:rPr lang="en-US" sz="1100" dirty="0" smtClean="0">
                <a:latin typeface="Arial"/>
                <a:ea typeface="Arial"/>
                <a:cs typeface="Arial"/>
                <a:sym typeface="Arial"/>
              </a:rPr>
              <a:t>Review the slide. </a:t>
            </a:r>
          </a:p>
          <a:p>
            <a:pPr>
              <a:lnSpc>
                <a:spcPct val="115000"/>
              </a:lnSpc>
              <a:spcBef>
                <a:spcPts val="0"/>
              </a:spcBef>
              <a:spcAft>
                <a:spcPts val="0"/>
              </a:spcAft>
              <a:buClr>
                <a:schemeClr val="dk1"/>
              </a:buClr>
              <a:buSzPts val="1100"/>
              <a:buFont typeface="Arial"/>
              <a:buNone/>
              <a:defRPr/>
            </a:pPr>
            <a:endParaRPr lang="en-US" sz="1100" dirty="0" smtClean="0">
              <a:latin typeface="Arial"/>
              <a:ea typeface="Arial"/>
              <a:cs typeface="Arial"/>
              <a:sym typeface="Arial"/>
            </a:endParaRPr>
          </a:p>
          <a:p>
            <a:pPr>
              <a:lnSpc>
                <a:spcPct val="115000"/>
              </a:lnSpc>
              <a:spcBef>
                <a:spcPts val="0"/>
              </a:spcBef>
              <a:spcAft>
                <a:spcPts val="0"/>
              </a:spcAft>
              <a:buClr>
                <a:schemeClr val="dk1"/>
              </a:buClr>
              <a:buSzPts val="1100"/>
              <a:buFont typeface="Arial"/>
              <a:buNone/>
              <a:defRPr/>
            </a:pPr>
            <a:r>
              <a:rPr lang="en-US" sz="1100" dirty="0" smtClean="0">
                <a:latin typeface="Arial"/>
                <a:ea typeface="Arial"/>
                <a:cs typeface="Arial"/>
                <a:sym typeface="Arial"/>
              </a:rPr>
              <a:t>Although older adults often have sexual relations more with age-matched peers, several studies have shown that there is a</a:t>
            </a:r>
          </a:p>
          <a:p>
            <a:pPr>
              <a:lnSpc>
                <a:spcPct val="115000"/>
              </a:lnSpc>
              <a:spcBef>
                <a:spcPts val="0"/>
              </a:spcBef>
              <a:spcAft>
                <a:spcPts val="0"/>
              </a:spcAft>
              <a:buClr>
                <a:schemeClr val="dk1"/>
              </a:buClr>
              <a:buSzPts val="1100"/>
              <a:buFont typeface="Arial"/>
              <a:buNone/>
              <a:defRPr/>
            </a:pPr>
            <a:r>
              <a:rPr lang="en-US" sz="1100" dirty="0" smtClean="0">
                <a:latin typeface="Arial"/>
                <a:ea typeface="Arial"/>
                <a:cs typeface="Arial"/>
                <a:sym typeface="Arial"/>
              </a:rPr>
              <a:t>significant amount of high-risk behavior occurring between younger and older individuals. For the older adult with HIV who is</a:t>
            </a:r>
          </a:p>
          <a:p>
            <a:pPr>
              <a:lnSpc>
                <a:spcPct val="115000"/>
              </a:lnSpc>
              <a:spcBef>
                <a:spcPts val="0"/>
              </a:spcBef>
              <a:spcAft>
                <a:spcPts val="0"/>
              </a:spcAft>
              <a:buClr>
                <a:schemeClr val="dk1"/>
              </a:buClr>
              <a:buSzPts val="1100"/>
              <a:buFont typeface="Arial"/>
              <a:buNone/>
              <a:defRPr/>
            </a:pPr>
            <a:r>
              <a:rPr lang="en-US" sz="1100" dirty="0" smtClean="0">
                <a:latin typeface="Arial"/>
                <a:ea typeface="Arial"/>
                <a:cs typeface="Arial"/>
                <a:sym typeface="Arial"/>
              </a:rPr>
              <a:t>having sex with a younger person, the opportunity to encourage the use of </a:t>
            </a:r>
            <a:r>
              <a:rPr lang="en-US" sz="1100" dirty="0" err="1" smtClean="0">
                <a:latin typeface="Arial"/>
                <a:ea typeface="Arial"/>
                <a:cs typeface="Arial"/>
                <a:sym typeface="Arial"/>
              </a:rPr>
              <a:t>PrEP</a:t>
            </a:r>
            <a:r>
              <a:rPr lang="en-US" sz="1100" dirty="0" smtClean="0">
                <a:latin typeface="Arial"/>
                <a:ea typeface="Arial"/>
                <a:cs typeface="Arial"/>
                <a:sym typeface="Arial"/>
              </a:rPr>
              <a:t> is evident.</a:t>
            </a:r>
          </a:p>
          <a:p>
            <a:pPr>
              <a:lnSpc>
                <a:spcPct val="115000"/>
              </a:lnSpc>
              <a:spcBef>
                <a:spcPts val="1100"/>
              </a:spcBef>
              <a:spcAft>
                <a:spcPts val="0"/>
              </a:spcAft>
              <a:buClr>
                <a:schemeClr val="dk1"/>
              </a:buClr>
              <a:buSzPts val="1100"/>
              <a:buFont typeface="Arial"/>
              <a:buNone/>
              <a:defRPr/>
            </a:pPr>
            <a:endParaRPr lang="en-US" sz="1100" dirty="0" smtClean="0">
              <a:latin typeface="Arial"/>
              <a:ea typeface="Arial"/>
              <a:cs typeface="Arial"/>
              <a:sym typeface="Arial"/>
            </a:endParaRPr>
          </a:p>
          <a:p>
            <a:pPr>
              <a:lnSpc>
                <a:spcPct val="115000"/>
              </a:lnSpc>
              <a:spcBef>
                <a:spcPts val="1100"/>
              </a:spcBef>
              <a:spcAft>
                <a:spcPts val="0"/>
              </a:spcAft>
              <a:buClr>
                <a:schemeClr val="dk1"/>
              </a:buClr>
              <a:buSzPts val="1100"/>
              <a:buFont typeface="Arial"/>
              <a:buNone/>
              <a:defRPr/>
            </a:pPr>
            <a:r>
              <a:rPr lang="en-US" sz="1100" dirty="0" smtClean="0">
                <a:latin typeface="Arial"/>
                <a:ea typeface="Arial"/>
                <a:cs typeface="Arial"/>
                <a:sym typeface="Arial"/>
              </a:rPr>
              <a:t>Older adults with HIV, with the support of providers, can be effective advocates for the use of </a:t>
            </a:r>
            <a:r>
              <a:rPr lang="en-US" sz="1100" dirty="0" err="1" smtClean="0">
                <a:latin typeface="Arial"/>
                <a:ea typeface="Arial"/>
                <a:cs typeface="Arial"/>
                <a:sym typeface="Arial"/>
              </a:rPr>
              <a:t>PrEP</a:t>
            </a:r>
            <a:r>
              <a:rPr lang="en-US" sz="1100" dirty="0" smtClean="0">
                <a:latin typeface="Arial"/>
                <a:ea typeface="Arial"/>
                <a:cs typeface="Arial"/>
                <a:sym typeface="Arial"/>
              </a:rPr>
              <a:t> among their seronegative, at</a:t>
            </a:r>
          </a:p>
          <a:p>
            <a:pPr>
              <a:lnSpc>
                <a:spcPct val="115000"/>
              </a:lnSpc>
              <a:spcBef>
                <a:spcPts val="1100"/>
              </a:spcBef>
              <a:spcAft>
                <a:spcPts val="0"/>
              </a:spcAft>
              <a:buClr>
                <a:schemeClr val="dk1"/>
              </a:buClr>
              <a:buSzPts val="1100"/>
              <a:buFont typeface="Arial"/>
              <a:buNone/>
              <a:defRPr/>
            </a:pPr>
            <a:r>
              <a:rPr lang="en-US" sz="1100" dirty="0" smtClean="0">
                <a:latin typeface="Arial"/>
                <a:ea typeface="Arial"/>
                <a:cs typeface="Arial"/>
                <a:sym typeface="Arial"/>
              </a:rPr>
              <a:t>risk sexual partners, be they casual, short-term, or long-term. Many of these at-risk partners are also among those least likely to be </a:t>
            </a:r>
          </a:p>
          <a:p>
            <a:pPr>
              <a:lnSpc>
                <a:spcPct val="115000"/>
              </a:lnSpc>
              <a:spcBef>
                <a:spcPts val="1100"/>
              </a:spcBef>
              <a:spcAft>
                <a:spcPts val="0"/>
              </a:spcAft>
              <a:buClr>
                <a:schemeClr val="dk1"/>
              </a:buClr>
              <a:buSzPts val="1100"/>
              <a:buFont typeface="Arial"/>
              <a:buNone/>
              <a:defRPr/>
            </a:pPr>
            <a:r>
              <a:rPr lang="en-US" sz="1100" dirty="0" smtClean="0">
                <a:latin typeface="Arial"/>
                <a:ea typeface="Arial"/>
                <a:cs typeface="Arial"/>
                <a:sym typeface="Arial"/>
              </a:rPr>
              <a:t>routinely tested for HIV. The use of </a:t>
            </a:r>
            <a:r>
              <a:rPr lang="en-US" sz="1100" dirty="0" err="1" smtClean="0">
                <a:latin typeface="Arial"/>
                <a:ea typeface="Arial"/>
                <a:cs typeface="Arial"/>
                <a:sym typeface="Arial"/>
              </a:rPr>
              <a:t>PrEP</a:t>
            </a:r>
            <a:r>
              <a:rPr lang="en-US" sz="1100" dirty="0" smtClean="0">
                <a:latin typeface="Arial"/>
                <a:ea typeface="Arial"/>
                <a:cs typeface="Arial"/>
                <a:sym typeface="Arial"/>
              </a:rPr>
              <a:t> together with “treatment as prevention” and other prevention interventions (condoms and</a:t>
            </a:r>
          </a:p>
          <a:p>
            <a:pPr>
              <a:lnSpc>
                <a:spcPct val="115000"/>
              </a:lnSpc>
              <a:spcBef>
                <a:spcPts val="1100"/>
              </a:spcBef>
              <a:spcAft>
                <a:spcPts val="0"/>
              </a:spcAft>
              <a:buClr>
                <a:schemeClr val="dk1"/>
              </a:buClr>
              <a:buSzPts val="1100"/>
              <a:buFont typeface="Arial"/>
              <a:buNone/>
              <a:defRPr/>
            </a:pPr>
            <a:r>
              <a:rPr lang="en-US" sz="1100" dirty="0" smtClean="0">
                <a:latin typeface="Arial"/>
                <a:ea typeface="Arial"/>
                <a:cs typeface="Arial"/>
                <a:sym typeface="Arial"/>
              </a:rPr>
              <a:t>behavioral interventions) is considered to be an important path toward ending the AIDS epidemic.</a:t>
            </a:r>
          </a:p>
          <a:p>
            <a:pPr>
              <a:lnSpc>
                <a:spcPct val="115000"/>
              </a:lnSpc>
              <a:spcBef>
                <a:spcPts val="1100"/>
              </a:spcBef>
              <a:spcAft>
                <a:spcPts val="0"/>
              </a:spcAft>
              <a:buClr>
                <a:schemeClr val="dk1"/>
              </a:buClr>
              <a:buSzPts val="1100"/>
              <a:buFont typeface="Arial"/>
              <a:buNone/>
              <a:defRPr/>
            </a:pPr>
            <a:endParaRPr lang="en-US" sz="1100" dirty="0" smtClean="0">
              <a:latin typeface="Arial"/>
              <a:ea typeface="Arial"/>
              <a:cs typeface="Arial"/>
              <a:sym typeface="Arial"/>
            </a:endParaRPr>
          </a:p>
          <a:p>
            <a:pPr>
              <a:lnSpc>
                <a:spcPct val="115000"/>
              </a:lnSpc>
              <a:spcBef>
                <a:spcPts val="1100"/>
              </a:spcBef>
              <a:spcAft>
                <a:spcPts val="0"/>
              </a:spcAft>
              <a:buClr>
                <a:schemeClr val="dk1"/>
              </a:buClr>
              <a:buSzPts val="1100"/>
              <a:buFont typeface="Arial"/>
              <a:buNone/>
              <a:defRPr/>
            </a:pPr>
            <a:endParaRPr lang="en-US" sz="1100" dirty="0">
              <a:latin typeface="Arial"/>
              <a:ea typeface="Arial"/>
              <a:cs typeface="Arial"/>
              <a:sym typeface="Arial"/>
            </a:endParaRPr>
          </a:p>
        </p:txBody>
      </p:sp>
      <p:sp>
        <p:nvSpPr>
          <p:cNvPr id="252" name="Google Shape;252;p13: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13</a:t>
            </a:fld>
            <a:endParaRPr/>
          </a:p>
        </p:txBody>
      </p:sp>
    </p:spTree>
    <p:extLst>
      <p:ext uri="{BB962C8B-B14F-4D97-AF65-F5344CB8AC3E}">
        <p14:creationId xmlns:p14="http://schemas.microsoft.com/office/powerpoint/2010/main" val="2503839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9" name="Google Shape;259;p14:notes"/>
          <p:cNvSpPr txBox="1">
            <a:spLocks noGrp="1"/>
          </p:cNvSpPr>
          <p:nvPr>
            <p:ph type="body" idx="1"/>
          </p:nvPr>
        </p:nvSpPr>
        <p:spPr>
          <a:xfrm>
            <a:off x="914400" y="4191000"/>
            <a:ext cx="5029200" cy="4648200"/>
          </a:xfrm>
          <a:prstGeom prst="rect">
            <a:avLst/>
          </a:prstGeom>
          <a:noFill/>
          <a:ln>
            <a:noFill/>
          </a:ln>
        </p:spPr>
        <p:txBody>
          <a:bodyPr spcFirstLastPara="1" wrap="square" lIns="91425" tIns="45700" rIns="91425" bIns="45700" anchor="t" anchorCtr="0">
            <a:noAutofit/>
          </a:bodyPr>
          <a:lstStyle/>
          <a:p>
            <a:pPr>
              <a:spcBef>
                <a:spcPts val="0"/>
              </a:spcBef>
              <a:spcAft>
                <a:spcPts val="0"/>
              </a:spcAft>
              <a:defRPr/>
            </a:pPr>
            <a:r>
              <a:rPr lang="en-US" sz="1100" dirty="0" smtClean="0">
                <a:latin typeface="Calibri" panose="020F0502020204030204" pitchFamily="34" charset="0"/>
                <a:ea typeface="Calibri" panose="020F0502020204030204" pitchFamily="34" charset="0"/>
              </a:rPr>
              <a:t>Activity: Case scenario</a:t>
            </a:r>
          </a:p>
          <a:p>
            <a:pPr>
              <a:spcBef>
                <a:spcPts val="0"/>
              </a:spcBef>
              <a:spcAft>
                <a:spcPts val="0"/>
              </a:spcAft>
              <a:defRPr/>
            </a:pPr>
            <a:r>
              <a:rPr lang="en-US" sz="1100" dirty="0" smtClean="0">
                <a:latin typeface="Calibri" panose="020F0502020204030204" pitchFamily="34" charset="0"/>
                <a:ea typeface="Calibri" panose="020F0502020204030204" pitchFamily="34" charset="0"/>
              </a:rPr>
              <a:t>Ask a participant to read the scenario. Ask participants to reflect and then answer the following questions:</a:t>
            </a:r>
          </a:p>
          <a:p>
            <a:pPr>
              <a:spcBef>
                <a:spcPts val="0"/>
              </a:spcBef>
              <a:spcAft>
                <a:spcPts val="0"/>
              </a:spcAft>
              <a:buFont typeface="+mj-lt"/>
              <a:buNone/>
              <a:defRPr/>
            </a:pPr>
            <a:endParaRPr lang="en-US" sz="1100" dirty="0" smtClean="0"/>
          </a:p>
          <a:p>
            <a:pPr>
              <a:spcBef>
                <a:spcPts val="0"/>
              </a:spcBef>
              <a:spcAft>
                <a:spcPts val="0"/>
              </a:spcAft>
              <a:buFont typeface="+mj-lt"/>
              <a:buNone/>
              <a:defRPr/>
            </a:pPr>
            <a:r>
              <a:rPr lang="en-US" sz="1100" dirty="0" smtClean="0"/>
              <a:t>Ask, “</a:t>
            </a:r>
            <a:r>
              <a:rPr lang="en-US" sz="1100" dirty="0" smtClean="0">
                <a:solidFill>
                  <a:srgbClr val="000000"/>
                </a:solidFill>
                <a:latin typeface="Calibri" panose="020F0502020204030204" pitchFamily="34" charset="0"/>
                <a:ea typeface="Calibri" panose="020F0502020204030204" pitchFamily="34" charset="0"/>
              </a:rPr>
              <a:t>What are the challenges that Mavis must face to improve her health?”</a:t>
            </a:r>
          </a:p>
          <a:p>
            <a:pPr marL="171450" indent="-171450">
              <a:spcBef>
                <a:spcPts val="0"/>
              </a:spcBef>
              <a:spcAft>
                <a:spcPts val="0"/>
              </a:spcAft>
              <a:buFont typeface="Arial" panose="020B0604020202020204" pitchFamily="34" charset="0"/>
              <a:buChar char="•"/>
              <a:defRPr/>
            </a:pPr>
            <a:r>
              <a:rPr lang="en-US" sz="1100" dirty="0" smtClean="0"/>
              <a:t>Preventing diabetes</a:t>
            </a:r>
          </a:p>
          <a:p>
            <a:pPr marL="171450" indent="-171450">
              <a:spcBef>
                <a:spcPts val="0"/>
              </a:spcBef>
              <a:spcAft>
                <a:spcPts val="0"/>
              </a:spcAft>
              <a:buFont typeface="Arial" panose="020B0604020202020204" pitchFamily="34" charset="0"/>
              <a:buChar char="•"/>
              <a:defRPr/>
            </a:pPr>
            <a:r>
              <a:rPr lang="en-US" sz="1100" dirty="0" smtClean="0"/>
              <a:t>High blood pressure</a:t>
            </a:r>
          </a:p>
          <a:p>
            <a:pPr marL="171450" indent="-171450">
              <a:spcBef>
                <a:spcPts val="0"/>
              </a:spcBef>
              <a:spcAft>
                <a:spcPts val="0"/>
              </a:spcAft>
              <a:buFont typeface="Arial" panose="020B0604020202020204" pitchFamily="34" charset="0"/>
              <a:buChar char="•"/>
              <a:defRPr/>
            </a:pPr>
            <a:r>
              <a:rPr lang="en-US" sz="1100" dirty="0" smtClean="0"/>
              <a:t>Smoking</a:t>
            </a:r>
          </a:p>
          <a:p>
            <a:pPr marL="171450" indent="-171450">
              <a:spcBef>
                <a:spcPts val="0"/>
              </a:spcBef>
              <a:spcAft>
                <a:spcPts val="0"/>
              </a:spcAft>
              <a:buFont typeface="Arial" panose="020B0604020202020204" pitchFamily="34" charset="0"/>
              <a:buChar char="•"/>
              <a:defRPr/>
            </a:pPr>
            <a:r>
              <a:rPr lang="en-US" sz="1100" dirty="0" smtClean="0"/>
              <a:t>Feels stigmatized</a:t>
            </a:r>
          </a:p>
          <a:p>
            <a:pPr marL="342900" indent="-342900">
              <a:spcBef>
                <a:spcPts val="0"/>
              </a:spcBef>
              <a:spcAft>
                <a:spcPts val="0"/>
              </a:spcAft>
              <a:buFont typeface="+mj-lt"/>
              <a:buAutoNum type="arabicPeriod"/>
              <a:defRPr/>
            </a:pPr>
            <a:endParaRPr lang="en-US" sz="1100" dirty="0" smtClean="0"/>
          </a:p>
          <a:p>
            <a:pPr>
              <a:spcBef>
                <a:spcPts val="0"/>
              </a:spcBef>
              <a:spcAft>
                <a:spcPts val="0"/>
              </a:spcAft>
              <a:buFont typeface="+mj-lt"/>
              <a:buNone/>
              <a:defRPr/>
            </a:pPr>
            <a:r>
              <a:rPr lang="en-US" sz="1100" dirty="0" smtClean="0"/>
              <a:t>Ask, “</a:t>
            </a:r>
            <a:r>
              <a:rPr lang="en-US" sz="1100" dirty="0" smtClean="0">
                <a:solidFill>
                  <a:srgbClr val="000000"/>
                </a:solidFill>
                <a:latin typeface="Calibri" panose="020F0502020204030204" pitchFamily="34" charset="0"/>
                <a:ea typeface="Calibri" panose="020F0502020204030204" pitchFamily="34" charset="0"/>
              </a:rPr>
              <a:t>What are some options, education, and screenings you could possibly discuss with her to address these challenges and</a:t>
            </a:r>
          </a:p>
          <a:p>
            <a:pPr>
              <a:spcBef>
                <a:spcPts val="0"/>
              </a:spcBef>
              <a:spcAft>
                <a:spcPts val="0"/>
              </a:spcAft>
              <a:buFont typeface="+mj-lt"/>
              <a:buNone/>
              <a:defRPr/>
            </a:pPr>
            <a:r>
              <a:rPr lang="en-US" sz="1100" dirty="0" smtClean="0">
                <a:solidFill>
                  <a:srgbClr val="000000"/>
                </a:solidFill>
                <a:latin typeface="Calibri" panose="020F0502020204030204" pitchFamily="34" charset="0"/>
                <a:ea typeface="Calibri" panose="020F0502020204030204" pitchFamily="34" charset="0"/>
              </a:rPr>
              <a:t>improve her quality of life?”</a:t>
            </a:r>
          </a:p>
          <a:p>
            <a:pPr marL="171450" indent="-171450">
              <a:spcBef>
                <a:spcPts val="0"/>
              </a:spcBef>
              <a:spcAft>
                <a:spcPts val="0"/>
              </a:spcAft>
              <a:buFont typeface="Arial" panose="020B0604020202020204" pitchFamily="34" charset="0"/>
              <a:buChar char="•"/>
              <a:defRPr/>
            </a:pPr>
            <a:r>
              <a:rPr lang="en-US" sz="1100" dirty="0" smtClean="0"/>
              <a:t>Diabetes class – diet and high blood pressure</a:t>
            </a:r>
          </a:p>
          <a:p>
            <a:pPr marL="171450" indent="-171450">
              <a:spcBef>
                <a:spcPts val="0"/>
              </a:spcBef>
              <a:spcAft>
                <a:spcPts val="0"/>
              </a:spcAft>
              <a:buFont typeface="Arial" panose="020B0604020202020204" pitchFamily="34" charset="0"/>
              <a:buChar char="•"/>
              <a:defRPr/>
            </a:pPr>
            <a:r>
              <a:rPr lang="en-US" sz="1100" dirty="0" smtClean="0"/>
              <a:t>Exercise – weigh bearing</a:t>
            </a:r>
          </a:p>
          <a:p>
            <a:pPr marL="171450" indent="-171450">
              <a:spcBef>
                <a:spcPts val="0"/>
              </a:spcBef>
              <a:spcAft>
                <a:spcPts val="0"/>
              </a:spcAft>
              <a:buFont typeface="Arial" panose="020B0604020202020204" pitchFamily="34" charset="0"/>
              <a:buChar char="•"/>
              <a:defRPr/>
            </a:pPr>
            <a:r>
              <a:rPr lang="en-US" sz="1100" dirty="0" smtClean="0"/>
              <a:t>Smoking cessation</a:t>
            </a:r>
          </a:p>
          <a:p>
            <a:pPr>
              <a:spcBef>
                <a:spcPts val="0"/>
              </a:spcBef>
              <a:spcAft>
                <a:spcPts val="0"/>
              </a:spcAft>
              <a:defRPr/>
            </a:pPr>
            <a:endParaRPr lang="en-US" sz="1100" dirty="0" smtClean="0"/>
          </a:p>
          <a:p>
            <a:pPr>
              <a:defRPr/>
            </a:pPr>
            <a:r>
              <a:rPr lang="en-US" dirty="0" smtClean="0"/>
              <a:t>Ask, “</a:t>
            </a:r>
            <a:r>
              <a:rPr lang="en-US" dirty="0" smtClean="0">
                <a:solidFill>
                  <a:srgbClr val="000000"/>
                </a:solidFill>
                <a:latin typeface="Calibri" panose="020F0502020204030204" pitchFamily="34" charset="0"/>
                <a:ea typeface="Calibri" panose="020F0502020204030204" pitchFamily="34" charset="0"/>
              </a:rPr>
              <a:t>What are things Mavis is doing that are affirming that you could point out?”</a:t>
            </a:r>
            <a:endParaRPr lang="en-US" dirty="0" smtClean="0"/>
          </a:p>
          <a:p>
            <a:pPr marL="171450" indent="-171450">
              <a:spcBef>
                <a:spcPts val="0"/>
              </a:spcBef>
              <a:spcAft>
                <a:spcPts val="0"/>
              </a:spcAft>
              <a:buFont typeface="Arial" panose="020B0604020202020204" pitchFamily="34" charset="0"/>
              <a:buChar char="•"/>
              <a:defRPr/>
            </a:pPr>
            <a:r>
              <a:rPr lang="en-US" sz="1100" dirty="0" smtClean="0"/>
              <a:t>Dance group – aerobic exercise</a:t>
            </a:r>
          </a:p>
          <a:p>
            <a:pPr marL="171450" indent="-171450">
              <a:spcBef>
                <a:spcPts val="0"/>
              </a:spcBef>
              <a:spcAft>
                <a:spcPts val="0"/>
              </a:spcAft>
              <a:buFont typeface="Arial" panose="020B0604020202020204" pitchFamily="34" charset="0"/>
              <a:buChar char="•"/>
              <a:defRPr/>
            </a:pPr>
            <a:r>
              <a:rPr lang="en-US" sz="1100" dirty="0" smtClean="0"/>
              <a:t>Social support outreach</a:t>
            </a:r>
            <a:br>
              <a:rPr lang="en-US" sz="1100" dirty="0" smtClean="0"/>
            </a:br>
            <a:endParaRPr lang="en-US" sz="1100" dirty="0" smtClean="0"/>
          </a:p>
          <a:p>
            <a:pPr>
              <a:spcBef>
                <a:spcPts val="0"/>
              </a:spcBef>
              <a:spcAft>
                <a:spcPts val="0"/>
              </a:spcAft>
              <a:buFont typeface="Arial" panose="020B0604020202020204" pitchFamily="34" charset="0"/>
              <a:buNone/>
              <a:defRPr/>
            </a:pPr>
            <a:r>
              <a:rPr lang="en-US" sz="1100" dirty="0" smtClean="0"/>
              <a:t>Ask, “Do you have other concerns or questions you would want to discuss with Mavis?”</a:t>
            </a:r>
          </a:p>
          <a:p>
            <a:pPr>
              <a:spcBef>
                <a:spcPts val="0"/>
              </a:spcBef>
              <a:spcAft>
                <a:spcPts val="0"/>
              </a:spcAft>
              <a:buFont typeface="Arial" panose="020B0604020202020204" pitchFamily="34" charset="0"/>
              <a:buNone/>
              <a:defRPr/>
            </a:pPr>
            <a:endParaRPr lang="en-US" sz="1100" dirty="0" smtClean="0"/>
          </a:p>
          <a:p>
            <a:pPr>
              <a:spcBef>
                <a:spcPts val="0"/>
              </a:spcBef>
              <a:spcAft>
                <a:spcPts val="0"/>
              </a:spcAft>
              <a:buFont typeface="Arial" panose="020B0604020202020204" pitchFamily="34" charset="0"/>
              <a:buNone/>
              <a:defRPr/>
            </a:pPr>
            <a:r>
              <a:rPr lang="en-US" sz="1100" dirty="0" smtClean="0"/>
              <a:t>Ask: “How can you as a CHW help Mavis stay healthy?”</a:t>
            </a:r>
          </a:p>
          <a:p>
            <a:pPr marL="171450" indent="-171450">
              <a:spcBef>
                <a:spcPts val="0"/>
              </a:spcBef>
              <a:spcAft>
                <a:spcPts val="0"/>
              </a:spcAft>
              <a:buFont typeface="Arial" panose="020B0604020202020204" pitchFamily="34" charset="0"/>
              <a:buChar char="•"/>
              <a:defRPr/>
            </a:pPr>
            <a:r>
              <a:rPr lang="en-US" sz="1100" dirty="0" smtClean="0"/>
              <a:t>Check in with her by phone or visits to see if she is seeing her doctors about managing not only HIV but diabetes and high blood pressure. She may be seeing more than one doctor so it is important for her to keep all her medical appointments. If you agency allows you to accompany her to appointments ask her if there is any thing you can do to help her with appointments and if she would like go to appointments with her.</a:t>
            </a:r>
          </a:p>
          <a:p>
            <a:pPr marL="171450" indent="-171450">
              <a:spcBef>
                <a:spcPts val="0"/>
              </a:spcBef>
              <a:spcAft>
                <a:spcPts val="0"/>
              </a:spcAft>
              <a:buFont typeface="Arial" panose="020B0604020202020204" pitchFamily="34" charset="0"/>
              <a:buChar char="•"/>
              <a:defRPr/>
            </a:pPr>
            <a:r>
              <a:rPr lang="en-US" sz="1100" dirty="0" smtClean="0"/>
              <a:t>Discuss options about cutting back the number of cigarettes she smokes. </a:t>
            </a:r>
          </a:p>
          <a:p>
            <a:pPr marL="171450" indent="-171450">
              <a:spcBef>
                <a:spcPts val="0"/>
              </a:spcBef>
              <a:spcAft>
                <a:spcPts val="0"/>
              </a:spcAft>
              <a:buFont typeface="Arial" panose="020B0604020202020204" pitchFamily="34" charset="0"/>
              <a:buChar char="•"/>
              <a:defRPr/>
            </a:pPr>
            <a:r>
              <a:rPr lang="en-US" sz="1100" dirty="0" smtClean="0"/>
              <a:t>Talk with her about who she might feel comfortable disclosing her status and if you can help her manage the process. Since she describes herself as social, ask her if she would like to connect with other people who are HIV positive.</a:t>
            </a:r>
          </a:p>
          <a:p>
            <a:pPr marL="171450" indent="-171450">
              <a:spcBef>
                <a:spcPts val="0"/>
              </a:spcBef>
              <a:spcAft>
                <a:spcPts val="0"/>
              </a:spcAft>
              <a:buFont typeface="Arial" panose="020B0604020202020204" pitchFamily="34" charset="0"/>
              <a:buChar char="•"/>
              <a:defRPr/>
            </a:pPr>
            <a:endParaRPr lang="en-US" sz="1100" dirty="0" smtClean="0"/>
          </a:p>
          <a:p>
            <a:pPr>
              <a:spcBef>
                <a:spcPts val="0"/>
              </a:spcBef>
              <a:spcAft>
                <a:spcPts val="0"/>
              </a:spcAft>
              <a:defRPr/>
            </a:pPr>
            <a:endParaRPr lang="en-US" sz="1100" dirty="0"/>
          </a:p>
        </p:txBody>
      </p:sp>
      <p:sp>
        <p:nvSpPr>
          <p:cNvPr id="260" name="Google Shape;260;p14: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14</a:t>
            </a:fld>
            <a:endParaRPr/>
          </a:p>
        </p:txBody>
      </p:sp>
    </p:spTree>
    <p:extLst>
      <p:ext uri="{BB962C8B-B14F-4D97-AF65-F5344CB8AC3E}">
        <p14:creationId xmlns:p14="http://schemas.microsoft.com/office/powerpoint/2010/main" val="786642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7" name="Google Shape;267;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defRPr/>
            </a:pPr>
            <a:r>
              <a:rPr lang="en-US" dirty="0" smtClean="0"/>
              <a:t>Close by summarizing:  Growing older with HIV is unchartered territory. This generation is the first to live longer and healthier lives.</a:t>
            </a:r>
          </a:p>
          <a:p>
            <a:pPr>
              <a:defRPr/>
            </a:pPr>
            <a:r>
              <a:rPr lang="en-US" dirty="0" smtClean="0"/>
              <a:t>People with HIV are now living long-enough, healthy-enough lives to experience the same conditions related to aging as the</a:t>
            </a:r>
          </a:p>
          <a:p>
            <a:pPr>
              <a:defRPr/>
            </a:pPr>
            <a:r>
              <a:rPr lang="en-US" dirty="0" smtClean="0"/>
              <a:t>general population. </a:t>
            </a:r>
            <a:r>
              <a:rPr lang="en-US" dirty="0" smtClean="0">
                <a:latin typeface="Arial"/>
                <a:ea typeface="Arial"/>
                <a:cs typeface="Arial"/>
                <a:sym typeface="Arial"/>
              </a:rPr>
              <a:t>Living well with HIV is very similar to living with other chronic illnesses, or just “living well.”</a:t>
            </a:r>
          </a:p>
          <a:p>
            <a:pPr>
              <a:defRPr/>
            </a:pPr>
            <a:endParaRPr lang="en-US" dirty="0" smtClean="0"/>
          </a:p>
          <a:p>
            <a:pPr>
              <a:defRPr/>
            </a:pPr>
            <a:r>
              <a:rPr lang="en-US" dirty="0" smtClean="0"/>
              <a:t>There is no magic bullet for aging well, no matter your health status, however exercise can improve lean body mass, decrease fat,</a:t>
            </a:r>
          </a:p>
          <a:p>
            <a:pPr>
              <a:defRPr/>
            </a:pPr>
            <a:r>
              <a:rPr lang="en-US" dirty="0" smtClean="0"/>
              <a:t>stress, fatigue, and depression, and improve strength, endurance, and cardiovascular fitness. It may also help the immune system</a:t>
            </a:r>
          </a:p>
          <a:p>
            <a:pPr>
              <a:defRPr/>
            </a:pPr>
            <a:r>
              <a:rPr lang="en-US" dirty="0" smtClean="0"/>
              <a:t>work better. </a:t>
            </a:r>
            <a:r>
              <a:rPr lang="en-US" sz="1100" dirty="0" smtClean="0">
                <a:latin typeface="Arial"/>
                <a:ea typeface="Arial"/>
                <a:cs typeface="Arial"/>
                <a:sym typeface="Arial"/>
              </a:rPr>
              <a:t>Accessible exercises can include walking, water aerobics, etc. </a:t>
            </a:r>
          </a:p>
          <a:p>
            <a:pPr>
              <a:spcBef>
                <a:spcPts val="0"/>
              </a:spcBef>
              <a:spcAft>
                <a:spcPts val="0"/>
              </a:spcAft>
              <a:defRPr/>
            </a:pPr>
            <a:endParaRPr lang="en-US" sz="1100" dirty="0" smtClean="0">
              <a:latin typeface="Arial"/>
              <a:ea typeface="Arial"/>
              <a:cs typeface="Arial"/>
              <a:sym typeface="Arial"/>
            </a:endParaRPr>
          </a:p>
          <a:p>
            <a:pPr>
              <a:spcBef>
                <a:spcPts val="0"/>
              </a:spcBef>
              <a:spcAft>
                <a:spcPts val="0"/>
              </a:spcAft>
              <a:defRPr/>
            </a:pPr>
            <a:r>
              <a:rPr lang="en-US" sz="1100" dirty="0" smtClean="0">
                <a:latin typeface="Arial"/>
                <a:ea typeface="Arial"/>
                <a:cs typeface="Arial"/>
                <a:sym typeface="Arial"/>
              </a:rPr>
              <a:t> </a:t>
            </a:r>
            <a:endParaRPr lang="en-US" sz="1100" dirty="0">
              <a:latin typeface="Arial"/>
              <a:ea typeface="Arial"/>
              <a:cs typeface="Arial"/>
              <a:sym typeface="Arial"/>
            </a:endParaRPr>
          </a:p>
        </p:txBody>
      </p:sp>
      <p:sp>
        <p:nvSpPr>
          <p:cNvPr id="268" name="Google Shape;268;p15: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15</a:t>
            </a:fld>
            <a:endParaRPr/>
          </a:p>
        </p:txBody>
      </p:sp>
    </p:spTree>
    <p:extLst>
      <p:ext uri="{BB962C8B-B14F-4D97-AF65-F5344CB8AC3E}">
        <p14:creationId xmlns:p14="http://schemas.microsoft.com/office/powerpoint/2010/main" val="789192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5" name="Google Shape;275;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17475" lvl="2">
              <a:spcBef>
                <a:spcPts val="0"/>
              </a:spcBef>
              <a:spcAft>
                <a:spcPts val="0"/>
              </a:spcAft>
              <a:buClr>
                <a:schemeClr val="dk1"/>
              </a:buClr>
              <a:buSzPts val="1200"/>
              <a:buFont typeface="Arial"/>
              <a:buNone/>
              <a:defRPr/>
            </a:pPr>
            <a:r>
              <a:rPr lang="en-US" dirty="0" smtClean="0">
                <a:solidFill>
                  <a:schemeClr val="dk1"/>
                </a:solidFill>
                <a:latin typeface="Calibri"/>
                <a:cs typeface="Calibri"/>
                <a:sym typeface="Calibri"/>
              </a:rPr>
              <a:t>Review the slide. </a:t>
            </a:r>
          </a:p>
          <a:p>
            <a:pPr marL="117475" lvl="2">
              <a:spcBef>
                <a:spcPts val="0"/>
              </a:spcBef>
              <a:spcAft>
                <a:spcPts val="0"/>
              </a:spcAft>
              <a:buClr>
                <a:schemeClr val="dk1"/>
              </a:buClr>
              <a:buSzPts val="1200"/>
              <a:buFont typeface="Arial"/>
              <a:buNone/>
              <a:defRPr/>
            </a:pPr>
            <a:endParaRPr lang="en-US" dirty="0" smtClean="0">
              <a:solidFill>
                <a:schemeClr val="dk1"/>
              </a:solidFill>
              <a:latin typeface="Calibri"/>
              <a:sym typeface="Calibri"/>
            </a:endParaRPr>
          </a:p>
          <a:p>
            <a:pPr marL="117475" lvl="2">
              <a:spcBef>
                <a:spcPts val="0"/>
              </a:spcBef>
              <a:spcAft>
                <a:spcPts val="0"/>
              </a:spcAft>
              <a:buClr>
                <a:schemeClr val="dk1"/>
              </a:buClr>
              <a:buSzPts val="1200"/>
              <a:buFont typeface="Arial"/>
              <a:buNone/>
              <a:defRPr/>
            </a:pPr>
            <a:r>
              <a:rPr lang="en-US" dirty="0" smtClean="0"/>
              <a:t>Other health strategies that can help are eating nutritious meals, having positive social interaction, a positive attitude, and employment</a:t>
            </a:r>
          </a:p>
          <a:p>
            <a:pPr marL="117475" lvl="2">
              <a:spcBef>
                <a:spcPts val="0"/>
              </a:spcBef>
              <a:spcAft>
                <a:spcPts val="0"/>
              </a:spcAft>
              <a:buClr>
                <a:schemeClr val="dk1"/>
              </a:buClr>
              <a:buSzPts val="1200"/>
              <a:buFont typeface="Arial"/>
              <a:buNone/>
              <a:defRPr/>
            </a:pPr>
            <a:r>
              <a:rPr lang="en-US" dirty="0" smtClean="0"/>
              <a:t>or volunteer work. Being involved in one’s community can be a source of good health. Artistic expression can be beneficial as well.</a:t>
            </a:r>
            <a:endParaRPr lang="en-US" dirty="0"/>
          </a:p>
        </p:txBody>
      </p:sp>
      <p:sp>
        <p:nvSpPr>
          <p:cNvPr id="276" name="Google Shape;276;p16: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16</a:t>
            </a:fld>
            <a:endParaRPr/>
          </a:p>
        </p:txBody>
      </p:sp>
    </p:spTree>
    <p:extLst>
      <p:ext uri="{BB962C8B-B14F-4D97-AF65-F5344CB8AC3E}">
        <p14:creationId xmlns:p14="http://schemas.microsoft.com/office/powerpoint/2010/main" val="1052233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3" name="Google Shape;283;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spcBef>
                <a:spcPts val="0"/>
              </a:spcBef>
              <a:spcAft>
                <a:spcPts val="0"/>
              </a:spcAft>
              <a:defRPr/>
            </a:pPr>
            <a:r>
              <a:rPr lang="en-US" sz="1100" dirty="0" smtClean="0">
                <a:solidFill>
                  <a:schemeClr val="dk1"/>
                </a:solidFill>
                <a:latin typeface="Calibri"/>
                <a:ea typeface="Calibri"/>
                <a:cs typeface="Calibri"/>
                <a:sym typeface="Calibri"/>
              </a:rPr>
              <a:t>Share resources and references for helping people with HIV who are over 50. </a:t>
            </a:r>
            <a:endParaRPr lang="en-US" sz="1100" dirty="0">
              <a:solidFill>
                <a:schemeClr val="dk1"/>
              </a:solidFill>
              <a:latin typeface="Calibri"/>
              <a:ea typeface="Calibri"/>
              <a:cs typeface="Calibri"/>
              <a:sym typeface="Calibri"/>
            </a:endParaRPr>
          </a:p>
        </p:txBody>
      </p:sp>
      <p:sp>
        <p:nvSpPr>
          <p:cNvPr id="284" name="Google Shape;284;p17: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17</a:t>
            </a:fld>
            <a:endParaRPr/>
          </a:p>
        </p:txBody>
      </p:sp>
    </p:spTree>
    <p:extLst>
      <p:ext uri="{BB962C8B-B14F-4D97-AF65-F5344CB8AC3E}">
        <p14:creationId xmlns:p14="http://schemas.microsoft.com/office/powerpoint/2010/main" val="4076128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a:spcBef>
                <a:spcPts val="0"/>
              </a:spcBef>
              <a:spcAft>
                <a:spcPts val="0"/>
              </a:spcAft>
              <a:defRPr/>
            </a:pPr>
            <a:r>
              <a:rPr lang="en-US" dirty="0" smtClean="0">
                <a:solidFill>
                  <a:schemeClr val="dk1"/>
                </a:solidFill>
                <a:latin typeface="Calibri"/>
                <a:ea typeface="Calibri"/>
                <a:cs typeface="Calibri"/>
                <a:sym typeface="Calibri"/>
              </a:rPr>
              <a:t>Review the objectives. </a:t>
            </a:r>
          </a:p>
          <a:p>
            <a:pPr>
              <a:spcBef>
                <a:spcPts val="0"/>
              </a:spcBef>
              <a:spcAft>
                <a:spcPts val="0"/>
              </a:spcAft>
              <a:defRPr/>
            </a:pPr>
            <a:endParaRPr lang="en-US" dirty="0" smtClean="0">
              <a:solidFill>
                <a:schemeClr val="dk1"/>
              </a:solidFill>
              <a:latin typeface="Calibri"/>
              <a:ea typeface="Calibri"/>
              <a:cs typeface="Calibri"/>
              <a:sym typeface="Calibri"/>
            </a:endParaRPr>
          </a:p>
          <a:p>
            <a:pPr>
              <a:spcBef>
                <a:spcPts val="0"/>
              </a:spcBef>
              <a:spcAft>
                <a:spcPts val="0"/>
              </a:spcAft>
              <a:buFont typeface="Arial" panose="020B0604020202020204" pitchFamily="34" charset="0"/>
              <a:buNone/>
              <a:defRPr/>
            </a:pPr>
            <a:r>
              <a:rPr lang="en-US" dirty="0" smtClean="0">
                <a:solidFill>
                  <a:srgbClr val="000000"/>
                </a:solidFill>
                <a:latin typeface="Noto Sans Symbols"/>
                <a:ea typeface="Noto Sans Symbols"/>
                <a:cs typeface="Noto Sans Symbols"/>
              </a:rPr>
              <a:t>Introduce HIV and aging topic by acknowledging:</a:t>
            </a:r>
            <a:endParaRPr lang="en-US" dirty="0" smtClean="0">
              <a:latin typeface="Noto Sans Symbols"/>
              <a:ea typeface="Noto Sans Symbols"/>
              <a:cs typeface="Noto Sans Symbols"/>
            </a:endParaRPr>
          </a:p>
          <a:p>
            <a:pPr marL="628650" lvl="1" indent="-171450">
              <a:spcBef>
                <a:spcPts val="0"/>
              </a:spcBef>
              <a:spcAft>
                <a:spcPts val="0"/>
              </a:spcAft>
              <a:buFont typeface="Arial" panose="020B0604020202020204" pitchFamily="34" charset="0"/>
              <a:buChar char="•"/>
              <a:defRPr/>
            </a:pPr>
            <a:r>
              <a:rPr lang="en-US" dirty="0" smtClean="0">
                <a:solidFill>
                  <a:srgbClr val="000000"/>
                </a:solidFill>
                <a:latin typeface="Courier New" panose="02070309020205020404" pitchFamily="49" charset="0"/>
                <a:ea typeface="Courier New" panose="02070309020205020404" pitchFamily="49" charset="0"/>
                <a:cs typeface="Courier New" panose="02070309020205020404" pitchFamily="49" charset="0"/>
              </a:rPr>
              <a:t>Work remains to control the spread of HIV by identifying people with HIV who are undiagnosed.</a:t>
            </a:r>
            <a:endParaRPr lang="en-US" dirty="0" smtClean="0">
              <a:latin typeface="Courier New" panose="02070309020205020404" pitchFamily="49" charset="0"/>
              <a:ea typeface="Courier New" panose="02070309020205020404" pitchFamily="49" charset="0"/>
              <a:cs typeface="Courier New" panose="02070309020205020404" pitchFamily="49" charset="0"/>
            </a:endParaRPr>
          </a:p>
          <a:p>
            <a:pPr marL="628650" lvl="1" indent="-171450">
              <a:spcBef>
                <a:spcPts val="0"/>
              </a:spcBef>
              <a:spcAft>
                <a:spcPts val="0"/>
              </a:spcAft>
              <a:buFont typeface="Arial" panose="020B0604020202020204" pitchFamily="34" charset="0"/>
              <a:buChar char="•"/>
              <a:defRPr/>
            </a:pPr>
            <a:r>
              <a:rPr lang="en-US" dirty="0" smtClean="0">
                <a:solidFill>
                  <a:srgbClr val="000000"/>
                </a:solidFill>
                <a:latin typeface="Courier New" panose="02070309020205020404" pitchFamily="49" charset="0"/>
                <a:ea typeface="Courier New" panose="02070309020205020404" pitchFamily="49" charset="0"/>
                <a:cs typeface="Courier New" panose="02070309020205020404" pitchFamily="49" charset="0"/>
              </a:rPr>
              <a:t>Development of HAART (i.e. cocktails using multiple drugs) has increased life expectancy of people with HIV.</a:t>
            </a:r>
            <a:endParaRPr lang="en-US" dirty="0" smtClean="0">
              <a:latin typeface="Courier New" panose="02070309020205020404" pitchFamily="49" charset="0"/>
              <a:ea typeface="Courier New" panose="02070309020205020404" pitchFamily="49" charset="0"/>
              <a:cs typeface="Courier New" panose="02070309020205020404" pitchFamily="49" charset="0"/>
            </a:endParaRPr>
          </a:p>
          <a:p>
            <a:pPr marL="628650" lvl="1" indent="-171450">
              <a:buFont typeface="Arial" panose="020B0604020202020204" pitchFamily="34" charset="0"/>
              <a:buChar char="•"/>
              <a:defRPr/>
            </a:pPr>
            <a:r>
              <a:rPr lang="en-US" dirty="0" smtClean="0">
                <a:solidFill>
                  <a:srgbClr val="000000"/>
                </a:solidFill>
                <a:latin typeface="Calibri" panose="020F0502020204030204" pitchFamily="34" charset="0"/>
                <a:ea typeface="Calibri" panose="020F0502020204030204" pitchFamily="34" charset="0"/>
              </a:rPr>
              <a:t>Annual numbers of HIV diagnosis declined by 5% between 2011 and 2015.</a:t>
            </a:r>
            <a:endParaRPr lang="en-US" dirty="0">
              <a:solidFill>
                <a:schemeClr val="dk1"/>
              </a:solidFill>
              <a:latin typeface="Calibri"/>
              <a:ea typeface="Calibri"/>
              <a:cs typeface="Calibri"/>
              <a:sym typeface="Calibri"/>
            </a:endParaRPr>
          </a:p>
        </p:txBody>
      </p:sp>
      <p:sp>
        <p:nvSpPr>
          <p:cNvPr id="149" name="Google Shape;14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0716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a:defRPr/>
            </a:pPr>
            <a:r>
              <a:rPr lang="en-US" sz="800" dirty="0" smtClean="0">
                <a:solidFill>
                  <a:srgbClr val="363636"/>
                </a:solidFill>
                <a:highlight>
                  <a:srgbClr val="FFFFFF"/>
                </a:highlight>
                <a:latin typeface="Arial"/>
                <a:ea typeface="Arial"/>
                <a:cs typeface="Arial"/>
                <a:sym typeface="Arial"/>
              </a:rPr>
              <a:t>The next slides will focus on the numbers—the scope and impact of people over 50 with HIV. </a:t>
            </a:r>
          </a:p>
          <a:p>
            <a:pPr>
              <a:defRPr/>
            </a:pPr>
            <a:endParaRPr lang="en-US" sz="800" dirty="0" smtClean="0">
              <a:solidFill>
                <a:srgbClr val="363636"/>
              </a:solidFill>
              <a:highlight>
                <a:srgbClr val="FFFFFF"/>
              </a:highlight>
              <a:latin typeface="Arial"/>
              <a:ea typeface="Arial"/>
              <a:cs typeface="Arial"/>
              <a:sym typeface="Arial"/>
            </a:endParaRPr>
          </a:p>
          <a:p>
            <a:pPr>
              <a:defRPr/>
            </a:pPr>
            <a:r>
              <a:rPr lang="en-US" sz="800" dirty="0" smtClean="0">
                <a:solidFill>
                  <a:srgbClr val="363636"/>
                </a:solidFill>
                <a:highlight>
                  <a:srgbClr val="FFFFFF"/>
                </a:highlight>
                <a:latin typeface="Arial"/>
                <a:ea typeface="Arial"/>
                <a:cs typeface="Arial"/>
                <a:sym typeface="Arial"/>
              </a:rPr>
              <a:t>Aging is a part of the natural course of life. However, HIV seems to accelerate the aging process. We’re not sure if it is the virus</a:t>
            </a:r>
          </a:p>
          <a:p>
            <a:pPr>
              <a:defRPr/>
            </a:pPr>
            <a:r>
              <a:rPr lang="en-US" sz="800" dirty="0" smtClean="0">
                <a:solidFill>
                  <a:srgbClr val="363636"/>
                </a:solidFill>
                <a:highlight>
                  <a:srgbClr val="FFFFFF"/>
                </a:highlight>
                <a:latin typeface="Arial"/>
                <a:ea typeface="Arial"/>
                <a:cs typeface="Arial"/>
                <a:sym typeface="Arial"/>
              </a:rPr>
              <a:t>itself or HIV treatment that influences the aging process, but we will discuss some of these special challenges.</a:t>
            </a:r>
          </a:p>
          <a:p>
            <a:pPr>
              <a:defRPr/>
            </a:pPr>
            <a:endParaRPr lang="en-US" sz="800" dirty="0" smtClean="0">
              <a:solidFill>
                <a:srgbClr val="363636"/>
              </a:solidFill>
              <a:highlight>
                <a:srgbClr val="FFFFFF"/>
              </a:highlight>
              <a:latin typeface="Arial"/>
              <a:ea typeface="Arial"/>
              <a:cs typeface="Arial"/>
              <a:sym typeface="Arial"/>
            </a:endParaRPr>
          </a:p>
          <a:p>
            <a:pPr>
              <a:spcBef>
                <a:spcPts val="0"/>
              </a:spcBef>
              <a:spcAft>
                <a:spcPts val="0"/>
              </a:spcAft>
              <a:buClr>
                <a:schemeClr val="dk1"/>
              </a:buClr>
              <a:buSzPts val="1200"/>
              <a:buFont typeface="Calibri"/>
              <a:buNone/>
              <a:defRPr/>
            </a:pPr>
            <a:r>
              <a:rPr lang="en-US" sz="800" dirty="0" smtClean="0"/>
              <a:t>People aged 50 and older accounted for approximately:</a:t>
            </a:r>
          </a:p>
          <a:p>
            <a:pPr lvl="1">
              <a:defRPr/>
            </a:pPr>
            <a:endParaRPr lang="en-US" sz="800" dirty="0" smtClean="0"/>
          </a:p>
          <a:p>
            <a:pPr marL="171450" indent="-171450">
              <a:buFont typeface="Arial" panose="020B0604020202020204" pitchFamily="34" charset="0"/>
              <a:buChar char="•"/>
              <a:defRPr/>
            </a:pPr>
            <a:r>
              <a:rPr lang="en-US" sz="800" dirty="0" smtClean="0"/>
              <a:t>17% (6,812) of the 39,782 new HIV diagnoses in 2016 in the United States. </a:t>
            </a:r>
            <a:r>
              <a:rPr lang="en-US" dirty="0" smtClean="0"/>
              <a:t>Though new HIV diagnoses are declining among people aged 50 and older, around 1 in 6 HIV diagnoses in 2016 were in this group.</a:t>
            </a:r>
          </a:p>
          <a:p>
            <a:pPr marL="171450" indent="-171450">
              <a:spcBef>
                <a:spcPts val="0"/>
              </a:spcBef>
              <a:spcAft>
                <a:spcPts val="0"/>
              </a:spcAft>
              <a:buClr>
                <a:schemeClr val="dk1"/>
              </a:buClr>
              <a:buSzPts val="1200"/>
              <a:buFont typeface="Arial" panose="020B0604020202020204" pitchFamily="34" charset="0"/>
              <a:buChar char="•"/>
              <a:defRPr/>
            </a:pPr>
            <a:endParaRPr lang="en-US" sz="800" dirty="0" smtClean="0"/>
          </a:p>
          <a:p>
            <a:pPr marL="171450" indent="-171450">
              <a:spcBef>
                <a:spcPts val="0"/>
              </a:spcBef>
              <a:spcAft>
                <a:spcPts val="0"/>
              </a:spcAft>
              <a:buClr>
                <a:schemeClr val="dk1"/>
              </a:buClr>
              <a:buSzPts val="1200"/>
              <a:buFont typeface="Arial" panose="020B0604020202020204" pitchFamily="34" charset="0"/>
              <a:buChar char="•"/>
              <a:defRPr/>
            </a:pPr>
            <a:r>
              <a:rPr lang="en-US" sz="800" dirty="0" smtClean="0"/>
              <a:t>35% of people aged 50 and older already had late stage infection (AIDS) when they received an HIV diagnosis 2016</a:t>
            </a:r>
          </a:p>
          <a:p>
            <a:pPr marL="171450" indent="-171450">
              <a:spcBef>
                <a:spcPts val="0"/>
              </a:spcBef>
              <a:spcAft>
                <a:spcPts val="0"/>
              </a:spcAft>
              <a:buClr>
                <a:schemeClr val="dk1"/>
              </a:buClr>
              <a:buSzPts val="1200"/>
              <a:buFont typeface="Arial" panose="020B0604020202020204" pitchFamily="34" charset="0"/>
              <a:buChar char="•"/>
              <a:defRPr/>
            </a:pPr>
            <a:endParaRPr lang="en-US" sz="800" dirty="0" smtClean="0">
              <a:solidFill>
                <a:schemeClr val="dk1"/>
              </a:solidFill>
              <a:latin typeface="Calibri"/>
              <a:ea typeface="Calibri"/>
              <a:cs typeface="Calibri"/>
              <a:sym typeface="Calibri"/>
            </a:endParaRPr>
          </a:p>
          <a:p>
            <a:pPr>
              <a:spcBef>
                <a:spcPts val="0"/>
              </a:spcBef>
              <a:spcAft>
                <a:spcPts val="0"/>
              </a:spcAft>
              <a:buClr>
                <a:schemeClr val="dk1"/>
              </a:buClr>
              <a:buSzPts val="1200"/>
              <a:buFont typeface="Calibri"/>
              <a:buNone/>
              <a:defRPr/>
            </a:pPr>
            <a:r>
              <a:rPr lang="en-US" sz="800" dirty="0" smtClean="0">
                <a:solidFill>
                  <a:schemeClr val="dk1"/>
                </a:solidFill>
                <a:latin typeface="Calibri"/>
                <a:sym typeface="Calibri"/>
              </a:rPr>
              <a:t>The good news is that a</a:t>
            </a:r>
            <a:r>
              <a:rPr lang="en-US" sz="800" dirty="0" smtClean="0">
                <a:solidFill>
                  <a:schemeClr val="dk1"/>
                </a:solidFill>
                <a:latin typeface="Calibri"/>
                <a:ea typeface="Calibri"/>
                <a:cs typeface="Calibri"/>
                <a:sym typeface="Calibri"/>
              </a:rPr>
              <a:t>s a result of the development of highly active antiretroviral therapy starting in the 1990s and today, life</a:t>
            </a:r>
          </a:p>
          <a:p>
            <a:pPr>
              <a:spcBef>
                <a:spcPts val="0"/>
              </a:spcBef>
              <a:spcAft>
                <a:spcPts val="0"/>
              </a:spcAft>
              <a:buClr>
                <a:schemeClr val="dk1"/>
              </a:buClr>
              <a:buSzPts val="1200"/>
              <a:buFont typeface="Calibri"/>
              <a:buNone/>
              <a:defRPr/>
            </a:pPr>
            <a:r>
              <a:rPr lang="en-US" sz="800" dirty="0" smtClean="0">
                <a:solidFill>
                  <a:schemeClr val="dk1"/>
                </a:solidFill>
                <a:latin typeface="Calibri"/>
                <a:ea typeface="Calibri"/>
                <a:cs typeface="Calibri"/>
                <a:sym typeface="Calibri"/>
              </a:rPr>
              <a:t>expectancy for many people with HIV nears that of a person without HIV. </a:t>
            </a:r>
            <a:r>
              <a:rPr lang="en-US" sz="800" dirty="0" smtClean="0">
                <a:solidFill>
                  <a:srgbClr val="363636"/>
                </a:solidFill>
                <a:highlight>
                  <a:srgbClr val="FFFFFF"/>
                </a:highlight>
                <a:latin typeface="Arial"/>
                <a:ea typeface="Arial"/>
                <a:cs typeface="Arial"/>
                <a:sym typeface="Arial"/>
              </a:rPr>
              <a:t>The bad news is research increasingly shows that diseases</a:t>
            </a:r>
          </a:p>
          <a:p>
            <a:pPr>
              <a:spcBef>
                <a:spcPts val="0"/>
              </a:spcBef>
              <a:spcAft>
                <a:spcPts val="0"/>
              </a:spcAft>
              <a:buClr>
                <a:schemeClr val="dk1"/>
              </a:buClr>
              <a:buSzPts val="1200"/>
              <a:buFont typeface="Calibri"/>
              <a:buNone/>
              <a:defRPr/>
            </a:pPr>
            <a:r>
              <a:rPr lang="en-US" sz="800" dirty="0" smtClean="0">
                <a:solidFill>
                  <a:srgbClr val="363636"/>
                </a:solidFill>
                <a:highlight>
                  <a:srgbClr val="FFFFFF"/>
                </a:highlight>
                <a:latin typeface="Arial"/>
                <a:ea typeface="Arial"/>
                <a:cs typeface="Arial"/>
                <a:sym typeface="Arial"/>
              </a:rPr>
              <a:t>that typically strike HIV negative people in their 60s and 70s are occurring in people with HIV in their 40s and 50s. </a:t>
            </a:r>
          </a:p>
          <a:p>
            <a:pPr>
              <a:spcBef>
                <a:spcPts val="0"/>
              </a:spcBef>
              <a:spcAft>
                <a:spcPts val="0"/>
              </a:spcAft>
              <a:buClr>
                <a:schemeClr val="dk1"/>
              </a:buClr>
              <a:buSzPts val="1200"/>
              <a:buFont typeface="Calibri"/>
              <a:buNone/>
              <a:defRPr/>
            </a:pPr>
            <a:endParaRPr lang="en-US" sz="800" dirty="0" smtClean="0">
              <a:solidFill>
                <a:schemeClr val="dk1"/>
              </a:solidFill>
              <a:latin typeface="Calibri"/>
              <a:sym typeface="Calibri"/>
            </a:endParaRPr>
          </a:p>
          <a:p>
            <a:pPr>
              <a:spcBef>
                <a:spcPts val="0"/>
              </a:spcBef>
              <a:spcAft>
                <a:spcPts val="0"/>
              </a:spcAft>
              <a:buClr>
                <a:schemeClr val="dk1"/>
              </a:buClr>
              <a:buSzPts val="1200"/>
              <a:buFont typeface="Calibri"/>
              <a:buNone/>
              <a:defRPr/>
            </a:pPr>
            <a:r>
              <a:rPr lang="en-US" sz="800" dirty="0" smtClean="0">
                <a:solidFill>
                  <a:schemeClr val="dk1"/>
                </a:solidFill>
                <a:latin typeface="Calibri"/>
                <a:sym typeface="Calibri"/>
              </a:rPr>
              <a:t>We have seen a de</a:t>
            </a:r>
            <a:r>
              <a:rPr lang="en-US" sz="800" dirty="0" smtClean="0">
                <a:solidFill>
                  <a:schemeClr val="dk1"/>
                </a:solidFill>
                <a:latin typeface="Calibri"/>
                <a:ea typeface="Calibri"/>
                <a:cs typeface="Calibri"/>
                <a:sym typeface="Calibri"/>
              </a:rPr>
              <a:t>cline of 5% in HIV diagnosis nationwide, but we still have special populations where we see increases in the</a:t>
            </a:r>
          </a:p>
          <a:p>
            <a:pPr>
              <a:spcBef>
                <a:spcPts val="0"/>
              </a:spcBef>
              <a:spcAft>
                <a:spcPts val="0"/>
              </a:spcAft>
              <a:buClr>
                <a:schemeClr val="dk1"/>
              </a:buClr>
              <a:buSzPts val="1200"/>
              <a:buFont typeface="Calibri"/>
              <a:buNone/>
              <a:defRPr/>
            </a:pPr>
            <a:r>
              <a:rPr lang="en-US" sz="800" dirty="0" smtClean="0">
                <a:solidFill>
                  <a:schemeClr val="dk1"/>
                </a:solidFill>
                <a:latin typeface="Calibri"/>
                <a:ea typeface="Calibri"/>
                <a:cs typeface="Calibri"/>
                <a:sym typeface="Calibri"/>
              </a:rPr>
              <a:t>number of infections.</a:t>
            </a:r>
          </a:p>
          <a:p>
            <a:pPr>
              <a:spcBef>
                <a:spcPts val="0"/>
              </a:spcBef>
              <a:spcAft>
                <a:spcPts val="0"/>
              </a:spcAft>
              <a:buClr>
                <a:schemeClr val="dk1"/>
              </a:buClr>
              <a:buSzPts val="1200"/>
              <a:buFont typeface="Calibri"/>
              <a:buNone/>
              <a:defRPr/>
            </a:pPr>
            <a:endParaRPr lang="en-US" sz="800" dirty="0" smtClean="0">
              <a:solidFill>
                <a:schemeClr val="dk1"/>
              </a:solidFill>
              <a:latin typeface="Calibri"/>
              <a:ea typeface="Calibri"/>
              <a:cs typeface="Calibri"/>
              <a:sym typeface="Calibri"/>
            </a:endParaRPr>
          </a:p>
          <a:p>
            <a:pPr>
              <a:spcBef>
                <a:spcPts val="0"/>
              </a:spcBef>
              <a:spcAft>
                <a:spcPts val="0"/>
              </a:spcAft>
              <a:buClr>
                <a:schemeClr val="dk1"/>
              </a:buClr>
              <a:buSzPts val="1200"/>
              <a:buFont typeface="Calibri"/>
              <a:buNone/>
              <a:defRPr/>
            </a:pPr>
            <a:r>
              <a:rPr lang="en-US" sz="800" dirty="0" smtClean="0">
                <a:solidFill>
                  <a:schemeClr val="dk1"/>
                </a:solidFill>
                <a:latin typeface="Calibri"/>
                <a:ea typeface="Calibri"/>
                <a:cs typeface="Calibri"/>
                <a:sym typeface="Calibri"/>
              </a:rPr>
              <a:t>Growing older with HIV is uncharted territory. This is the first generation of people with HIV who are over 50. </a:t>
            </a:r>
          </a:p>
          <a:p>
            <a:pPr>
              <a:spcBef>
                <a:spcPts val="0"/>
              </a:spcBef>
              <a:spcAft>
                <a:spcPts val="0"/>
              </a:spcAft>
              <a:buClr>
                <a:schemeClr val="dk1"/>
              </a:buClr>
              <a:buSzPts val="1200"/>
              <a:buFont typeface="Calibri"/>
              <a:buNone/>
              <a:defRPr/>
            </a:pPr>
            <a:endParaRPr lang="en-US" sz="800" dirty="0" smtClean="0">
              <a:solidFill>
                <a:srgbClr val="363636"/>
              </a:solidFill>
              <a:highlight>
                <a:srgbClr val="FFFFFF"/>
              </a:highlight>
              <a:latin typeface="Arial"/>
              <a:ea typeface="Arial"/>
              <a:cs typeface="Arial"/>
              <a:sym typeface="Arial"/>
            </a:endParaRPr>
          </a:p>
          <a:p>
            <a:pPr>
              <a:defRPr/>
            </a:pPr>
            <a:r>
              <a:rPr lang="en-US" sz="800" dirty="0" smtClean="0"/>
              <a:t>The American Academy of HIV Medicine (AAHIVM), the American Geriatrics Society (AGS) and the AIDS Community Research</a:t>
            </a:r>
          </a:p>
          <a:p>
            <a:pPr>
              <a:defRPr/>
            </a:pPr>
            <a:r>
              <a:rPr lang="en-US" sz="800" dirty="0" smtClean="0"/>
              <a:t>Initiative of America (ACRIA) released the first clinical treatment strategies for managing older HIV patients: </a:t>
            </a:r>
            <a:r>
              <a:rPr lang="en-US" sz="800" i="1" dirty="0" smtClean="0"/>
              <a:t>The HIV and Aging</a:t>
            </a:r>
          </a:p>
          <a:p>
            <a:pPr>
              <a:defRPr/>
            </a:pPr>
            <a:r>
              <a:rPr lang="en-US" sz="800" i="1" dirty="0" smtClean="0"/>
              <a:t>Consensus Project: Recommended Treatment Strategies for Clinicians Managing Older Patients with HIV </a:t>
            </a:r>
            <a:r>
              <a:rPr lang="en-US" sz="800" dirty="0" smtClean="0"/>
              <a:t>in the fall of 2011</a:t>
            </a:r>
            <a:r>
              <a:rPr lang="en-US" sz="800" i="1" dirty="0" smtClean="0"/>
              <a:t>. </a:t>
            </a:r>
          </a:p>
          <a:p>
            <a:pPr>
              <a:defRPr/>
            </a:pPr>
            <a:endParaRPr lang="en-US" sz="800" i="1" dirty="0" smtClean="0"/>
          </a:p>
          <a:p>
            <a:pPr marL="0" lvl="0" indent="0" algn="l" rtl="0">
              <a:spcBef>
                <a:spcPts val="0"/>
              </a:spcBef>
              <a:spcAft>
                <a:spcPts val="0"/>
              </a:spcAft>
              <a:buNone/>
            </a:pPr>
            <a:endParaRPr dirty="0"/>
          </a:p>
        </p:txBody>
      </p:sp>
      <p:sp>
        <p:nvSpPr>
          <p:cNvPr id="157" name="Google Shape;15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5944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a:spcBef>
                <a:spcPts val="0"/>
              </a:spcBef>
              <a:spcAft>
                <a:spcPts val="0"/>
              </a:spcAft>
              <a:defRPr/>
            </a:pPr>
            <a:r>
              <a:rPr lang="en-US" dirty="0" smtClean="0">
                <a:solidFill>
                  <a:srgbClr val="363636"/>
                </a:solidFill>
                <a:highlight>
                  <a:srgbClr val="FFFFFF"/>
                </a:highlight>
                <a:latin typeface="Arial"/>
                <a:ea typeface="Arial"/>
                <a:cs typeface="Arial"/>
                <a:sym typeface="Arial"/>
              </a:rPr>
              <a:t>Review the chart.  </a:t>
            </a:r>
            <a:endParaRPr lang="en-US" dirty="0" smtClean="0"/>
          </a:p>
          <a:p>
            <a:pPr>
              <a:defRPr/>
            </a:pPr>
            <a:endParaRPr lang="en-US" sz="800" dirty="0" smtClean="0">
              <a:solidFill>
                <a:srgbClr val="363636"/>
              </a:solidFill>
              <a:highlight>
                <a:srgbClr val="FFFFFF"/>
              </a:highlight>
              <a:latin typeface="Arial"/>
              <a:ea typeface="Arial"/>
              <a:cs typeface="Arial"/>
              <a:sym typeface="Arial"/>
            </a:endParaRPr>
          </a:p>
          <a:p>
            <a:pPr>
              <a:defRPr/>
            </a:pPr>
            <a:r>
              <a:rPr lang="en-US" dirty="0" smtClean="0">
                <a:highlight>
                  <a:srgbClr val="FFFFFF"/>
                </a:highlight>
              </a:rPr>
              <a:t>People with HIV who are over 50 are a growing population. According to CDC surveillance data:</a:t>
            </a:r>
          </a:p>
          <a:p>
            <a:pPr marL="514350" indent="-285750">
              <a:buFont typeface="Arial" panose="020B0604020202020204" pitchFamily="34" charset="0"/>
              <a:buChar char="•"/>
              <a:defRPr/>
            </a:pPr>
            <a:r>
              <a:rPr lang="en-US" dirty="0" smtClean="0">
                <a:highlight>
                  <a:srgbClr val="FFFFFF"/>
                </a:highlight>
              </a:rPr>
              <a:t>Number of people with HIV is 1.25 million</a:t>
            </a:r>
          </a:p>
          <a:p>
            <a:pPr marL="514350" indent="-285750">
              <a:buFont typeface="Arial" panose="020B0604020202020204" pitchFamily="34" charset="0"/>
              <a:buChar char="•"/>
              <a:defRPr/>
            </a:pPr>
            <a:r>
              <a:rPr lang="en-US" dirty="0" smtClean="0">
                <a:highlight>
                  <a:srgbClr val="FFFFFF"/>
                </a:highlight>
              </a:rPr>
              <a:t>In 2011 – 37% were age 50 and older </a:t>
            </a:r>
          </a:p>
          <a:p>
            <a:pPr marL="514350" indent="-285750">
              <a:buFont typeface="Arial" panose="020B0604020202020204" pitchFamily="34" charset="0"/>
              <a:buChar char="•"/>
              <a:defRPr/>
            </a:pPr>
            <a:r>
              <a:rPr lang="en-US" dirty="0" smtClean="0">
                <a:highlight>
                  <a:srgbClr val="FFFFFF"/>
                </a:highlight>
              </a:rPr>
              <a:t>In 2015 – 50% were age 50 and older </a:t>
            </a:r>
          </a:p>
          <a:p>
            <a:pPr marL="514350" indent="-285750">
              <a:buFont typeface="Arial" panose="020B0604020202020204" pitchFamily="34" charset="0"/>
              <a:buChar char="•"/>
              <a:defRPr/>
            </a:pPr>
            <a:r>
              <a:rPr lang="en-US" dirty="0" smtClean="0">
                <a:highlight>
                  <a:srgbClr val="FFFFFF"/>
                </a:highlight>
              </a:rPr>
              <a:t>In 2020 –70% are projected to be 50 and older</a:t>
            </a:r>
          </a:p>
          <a:p>
            <a:pPr>
              <a:defRPr/>
            </a:pPr>
            <a:endParaRPr lang="en-US" dirty="0" smtClean="0"/>
          </a:p>
          <a:p>
            <a:pPr marL="0" lvl="0" indent="0" algn="l" rtl="0">
              <a:spcBef>
                <a:spcPts val="0"/>
              </a:spcBef>
              <a:spcAft>
                <a:spcPts val="0"/>
              </a:spcAft>
              <a:buNone/>
            </a:pPr>
            <a:endParaRPr dirty="0"/>
          </a:p>
        </p:txBody>
      </p:sp>
      <p:sp>
        <p:nvSpPr>
          <p:cNvPr id="164" name="Google Shape;16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6114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0" name="Google Shape;170;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spcBef>
                <a:spcPts val="0"/>
              </a:spcBef>
              <a:spcAft>
                <a:spcPts val="0"/>
              </a:spcAft>
              <a:defRPr/>
            </a:pPr>
            <a:r>
              <a:rPr lang="en-US" sz="1800" dirty="0" smtClean="0">
                <a:solidFill>
                  <a:srgbClr val="000000"/>
                </a:solidFill>
                <a:latin typeface="Calibri" panose="020F0502020204030204" pitchFamily="34" charset="0"/>
                <a:ea typeface="Calibri" panose="020F0502020204030204" pitchFamily="34" charset="0"/>
              </a:rPr>
              <a:t>Point out the following on the chart:</a:t>
            </a:r>
            <a:endParaRPr lang="en-US" sz="1800" dirty="0" smtClean="0">
              <a:latin typeface="Calibri" panose="020F0502020204030204" pitchFamily="34" charset="0"/>
              <a:ea typeface="Calibri" panose="020F0502020204030204" pitchFamily="34" charset="0"/>
            </a:endParaRPr>
          </a:p>
          <a:p>
            <a:pPr>
              <a:spcBef>
                <a:spcPts val="0"/>
              </a:spcBef>
              <a:spcAft>
                <a:spcPts val="0"/>
              </a:spcAft>
              <a:defRPr/>
            </a:pPr>
            <a:endParaRPr lang="en-US" sz="1800" dirty="0" smtClean="0">
              <a:solidFill>
                <a:schemeClr val="dk1"/>
              </a:solidFill>
              <a:latin typeface="Calibri"/>
              <a:ea typeface="Calibri"/>
              <a:cs typeface="Calibri"/>
              <a:sym typeface="Calibri"/>
            </a:endParaRPr>
          </a:p>
          <a:p>
            <a:pPr>
              <a:spcBef>
                <a:spcPts val="0"/>
              </a:spcBef>
              <a:spcAft>
                <a:spcPts val="0"/>
              </a:spcAft>
              <a:defRPr/>
            </a:pPr>
            <a:r>
              <a:rPr lang="en-US" sz="1800" dirty="0" smtClean="0">
                <a:solidFill>
                  <a:schemeClr val="dk1"/>
                </a:solidFill>
                <a:latin typeface="Calibri"/>
                <a:ea typeface="Calibri"/>
                <a:cs typeface="Calibri"/>
                <a:sym typeface="Calibri"/>
              </a:rPr>
              <a:t>Disparities: The most impacted sub-populations are:</a:t>
            </a:r>
          </a:p>
          <a:p>
            <a:pPr>
              <a:spcBef>
                <a:spcPts val="0"/>
              </a:spcBef>
              <a:spcAft>
                <a:spcPts val="0"/>
              </a:spcAft>
              <a:defRPr/>
            </a:pPr>
            <a:endParaRPr lang="en-US" sz="1800" dirty="0" smtClean="0">
              <a:solidFill>
                <a:schemeClr val="dk1"/>
              </a:solidFill>
              <a:latin typeface="Calibri"/>
              <a:ea typeface="Calibri"/>
              <a:cs typeface="Calibri"/>
              <a:sym typeface="Calibri"/>
            </a:endParaRPr>
          </a:p>
          <a:p>
            <a:pPr marL="171450" indent="-171450">
              <a:spcBef>
                <a:spcPts val="0"/>
              </a:spcBef>
              <a:spcAft>
                <a:spcPts val="0"/>
              </a:spcAft>
              <a:buFont typeface="Arial" panose="020B0604020202020204" pitchFamily="34" charset="0"/>
              <a:buChar char="•"/>
              <a:defRPr/>
            </a:pPr>
            <a:r>
              <a:rPr lang="en-US" sz="1800" dirty="0" smtClean="0">
                <a:solidFill>
                  <a:schemeClr val="dk1"/>
                </a:solidFill>
                <a:latin typeface="Calibri"/>
                <a:ea typeface="Calibri"/>
                <a:cs typeface="Calibri"/>
                <a:sym typeface="Calibri"/>
              </a:rPr>
              <a:t>Black men who have sex with men (MSM); </a:t>
            </a:r>
          </a:p>
          <a:p>
            <a:pPr marL="171450" indent="-171450">
              <a:spcBef>
                <a:spcPts val="0"/>
              </a:spcBef>
              <a:spcAft>
                <a:spcPts val="0"/>
              </a:spcAft>
              <a:buFont typeface="Arial" panose="020B0604020202020204" pitchFamily="34" charset="0"/>
              <a:buChar char="•"/>
              <a:defRPr/>
            </a:pPr>
            <a:r>
              <a:rPr lang="en-US" sz="1800" dirty="0" smtClean="0">
                <a:solidFill>
                  <a:schemeClr val="dk1"/>
                </a:solidFill>
                <a:latin typeface="Calibri"/>
                <a:ea typeface="Calibri"/>
                <a:cs typeface="Calibri"/>
                <a:sym typeface="Calibri"/>
              </a:rPr>
              <a:t>White MSM; and </a:t>
            </a:r>
          </a:p>
          <a:p>
            <a:pPr marL="171450" indent="-171450">
              <a:spcBef>
                <a:spcPts val="0"/>
              </a:spcBef>
              <a:spcAft>
                <a:spcPts val="0"/>
              </a:spcAft>
              <a:buFont typeface="Arial" panose="020B0604020202020204" pitchFamily="34" charset="0"/>
              <a:buChar char="•"/>
              <a:defRPr/>
            </a:pPr>
            <a:r>
              <a:rPr lang="en-US" sz="1800" dirty="0" smtClean="0">
                <a:solidFill>
                  <a:schemeClr val="dk1"/>
                </a:solidFill>
                <a:latin typeface="Calibri"/>
                <a:ea typeface="Calibri"/>
                <a:cs typeface="Calibri"/>
                <a:sym typeface="Calibri"/>
              </a:rPr>
              <a:t>Latino MSM; followed by </a:t>
            </a:r>
          </a:p>
          <a:p>
            <a:pPr marL="171450" indent="-171450">
              <a:spcBef>
                <a:spcPts val="0"/>
              </a:spcBef>
              <a:spcAft>
                <a:spcPts val="0"/>
              </a:spcAft>
              <a:buFont typeface="Arial" panose="020B0604020202020204" pitchFamily="34" charset="0"/>
              <a:buChar char="•"/>
              <a:defRPr/>
            </a:pPr>
            <a:r>
              <a:rPr lang="en-US" sz="1800" dirty="0" smtClean="0">
                <a:solidFill>
                  <a:schemeClr val="dk1"/>
                </a:solidFill>
                <a:latin typeface="Calibri"/>
                <a:ea typeface="Calibri"/>
                <a:cs typeface="Calibri"/>
                <a:sym typeface="Calibri"/>
              </a:rPr>
              <a:t>Black, Latina, and white heterosexual cisgender women. </a:t>
            </a:r>
          </a:p>
          <a:p>
            <a:pPr>
              <a:spcBef>
                <a:spcPts val="0"/>
              </a:spcBef>
              <a:spcAft>
                <a:spcPts val="0"/>
              </a:spcAft>
              <a:defRPr/>
            </a:pPr>
            <a:endParaRPr lang="en-US" sz="1800" dirty="0" smtClean="0"/>
          </a:p>
          <a:p>
            <a:pPr indent="-76200">
              <a:spcBef>
                <a:spcPts val="0"/>
              </a:spcBef>
              <a:spcAft>
                <a:spcPts val="0"/>
              </a:spcAft>
              <a:buClr>
                <a:schemeClr val="dk1"/>
              </a:buClr>
              <a:buSzPts val="1200"/>
              <a:buFont typeface="Arial"/>
              <a:buChar char="•"/>
              <a:defRPr/>
            </a:pPr>
            <a:r>
              <a:rPr lang="en-US" sz="1800" dirty="0" smtClean="0">
                <a:solidFill>
                  <a:schemeClr val="dk1"/>
                </a:solidFill>
                <a:latin typeface="Calibri"/>
                <a:ea typeface="Calibri"/>
                <a:cs typeface="Calibri"/>
                <a:sym typeface="Calibri"/>
              </a:rPr>
              <a:t>Among people aged 50 and over, Blacks/African Americans accounted for 43% of all new HIV diagnosis in 2015. Whites accounted for 36%, and Hispanics/Latinos accounted for 17%.</a:t>
            </a:r>
            <a:endParaRPr lang="en-US" sz="1800" dirty="0" smtClean="0"/>
          </a:p>
          <a:p>
            <a:pPr indent="-76200">
              <a:spcBef>
                <a:spcPts val="0"/>
              </a:spcBef>
              <a:spcAft>
                <a:spcPts val="0"/>
              </a:spcAft>
              <a:buClr>
                <a:schemeClr val="dk1"/>
              </a:buClr>
              <a:buSzPts val="1200"/>
              <a:buFont typeface="Arial"/>
              <a:buChar char="•"/>
              <a:defRPr/>
            </a:pPr>
            <a:r>
              <a:rPr lang="en-US" sz="1800" dirty="0" smtClean="0">
                <a:solidFill>
                  <a:schemeClr val="dk1"/>
                </a:solidFill>
                <a:latin typeface="Calibri"/>
                <a:ea typeface="Calibri"/>
                <a:cs typeface="Calibri"/>
                <a:sym typeface="Calibri"/>
              </a:rPr>
              <a:t>Among people aged 50 and older, 49% of new HIV diagnosis in 2015 were among gay and bisexual men, 15% were among heterosexual men, 23% were among heterosexual women, and 12% were among people who inject drugs. </a:t>
            </a:r>
            <a:endParaRPr lang="en-US" sz="1800" dirty="0" smtClean="0"/>
          </a:p>
          <a:p>
            <a:pPr>
              <a:spcBef>
                <a:spcPts val="0"/>
              </a:spcBef>
              <a:spcAft>
                <a:spcPts val="0"/>
              </a:spcAft>
              <a:defRPr/>
            </a:pPr>
            <a:endParaRPr lang="en-US" sz="1800" dirty="0" smtClean="0">
              <a:solidFill>
                <a:schemeClr val="dk1"/>
              </a:solidFill>
              <a:latin typeface="Calibri"/>
              <a:ea typeface="Calibri"/>
              <a:cs typeface="Calibri"/>
              <a:sym typeface="Calibri"/>
            </a:endParaRPr>
          </a:p>
          <a:p>
            <a:pPr>
              <a:spcBef>
                <a:spcPts val="0"/>
              </a:spcBef>
              <a:spcAft>
                <a:spcPts val="0"/>
              </a:spcAft>
              <a:defRPr/>
            </a:pPr>
            <a:r>
              <a:rPr lang="en-US" sz="1800" dirty="0" smtClean="0">
                <a:solidFill>
                  <a:schemeClr val="dk1"/>
                </a:solidFill>
                <a:latin typeface="Calibri"/>
                <a:ea typeface="Calibri"/>
                <a:cs typeface="Calibri"/>
                <a:sym typeface="Calibri"/>
              </a:rPr>
              <a:t>It’s important to note that this slide only shows subpopulations that represent more than 2% of all HIV diagnoses, so smaller, but</a:t>
            </a:r>
          </a:p>
          <a:p>
            <a:pPr>
              <a:spcBef>
                <a:spcPts val="0"/>
              </a:spcBef>
              <a:spcAft>
                <a:spcPts val="0"/>
              </a:spcAft>
              <a:defRPr/>
            </a:pPr>
            <a:r>
              <a:rPr lang="en-US" sz="1800" dirty="0" smtClean="0">
                <a:solidFill>
                  <a:schemeClr val="dk1"/>
                </a:solidFill>
                <a:latin typeface="Calibri"/>
                <a:ea typeface="Calibri"/>
                <a:cs typeface="Calibri"/>
                <a:sym typeface="Calibri"/>
              </a:rPr>
              <a:t>still heavily impacted communities are not reflected.</a:t>
            </a:r>
            <a:endParaRPr lang="en-US" sz="1800" dirty="0" smtClean="0"/>
          </a:p>
          <a:p>
            <a:pPr>
              <a:spcBef>
                <a:spcPts val="0"/>
              </a:spcBef>
              <a:spcAft>
                <a:spcPts val="0"/>
              </a:spcAft>
              <a:defRPr/>
            </a:pPr>
            <a:r>
              <a:rPr lang="en-US" sz="1800" dirty="0" smtClean="0">
                <a:solidFill>
                  <a:schemeClr val="dk1"/>
                </a:solidFill>
                <a:latin typeface="Calibri"/>
                <a:ea typeface="Calibri"/>
                <a:cs typeface="Calibri"/>
                <a:sym typeface="Calibri"/>
              </a:rPr>
              <a:t> </a:t>
            </a:r>
            <a:endParaRPr lang="en-US" sz="1800" dirty="0" smtClean="0"/>
          </a:p>
          <a:p>
            <a:pPr>
              <a:spcBef>
                <a:spcPts val="0"/>
              </a:spcBef>
              <a:spcAft>
                <a:spcPts val="0"/>
              </a:spcAft>
              <a:defRPr/>
            </a:pPr>
            <a:r>
              <a:rPr lang="en-US" sz="1800" dirty="0" smtClean="0">
                <a:solidFill>
                  <a:schemeClr val="dk1"/>
                </a:solidFill>
                <a:latin typeface="Calibri"/>
                <a:ea typeface="Calibri"/>
                <a:cs typeface="Calibri"/>
                <a:sym typeface="Calibri"/>
              </a:rPr>
              <a:t>Let’s take a closer look at some of these disparities. In 2016:</a:t>
            </a:r>
            <a:endParaRPr lang="en-US" sz="1800" dirty="0" smtClean="0"/>
          </a:p>
          <a:p>
            <a:pPr marL="171450" indent="-171450">
              <a:spcBef>
                <a:spcPts val="0"/>
              </a:spcBef>
              <a:spcAft>
                <a:spcPts val="0"/>
              </a:spcAft>
              <a:buFont typeface="Arial" panose="020B0604020202020204" pitchFamily="34" charset="0"/>
              <a:buChar char="•"/>
              <a:defRPr/>
            </a:pPr>
            <a:r>
              <a:rPr lang="en-US" sz="1800" dirty="0" smtClean="0">
                <a:solidFill>
                  <a:schemeClr val="dk1"/>
                </a:solidFill>
                <a:latin typeface="Calibri"/>
                <a:ea typeface="Calibri"/>
                <a:cs typeface="Calibri"/>
                <a:sym typeface="Calibri"/>
              </a:rPr>
              <a:t>African Americans represented 12% of the population, but accounted for 44% (17,528) of HIV diagnoses. African Americans have the highest rate of HIV diagnoses compared to other races and ethnicities.</a:t>
            </a:r>
            <a:endParaRPr lang="en-US" sz="1800" dirty="0" smtClean="0"/>
          </a:p>
          <a:p>
            <a:pPr marL="171450" indent="-171450">
              <a:spcBef>
                <a:spcPts val="0"/>
              </a:spcBef>
              <a:spcAft>
                <a:spcPts val="0"/>
              </a:spcAft>
              <a:buFont typeface="Arial" panose="020B0604020202020204" pitchFamily="34" charset="0"/>
              <a:buChar char="•"/>
              <a:defRPr/>
            </a:pPr>
            <a:r>
              <a:rPr lang="en-US" sz="1800" dirty="0" smtClean="0">
                <a:solidFill>
                  <a:schemeClr val="dk1"/>
                </a:solidFill>
                <a:latin typeface="Calibri"/>
                <a:ea typeface="Calibri"/>
                <a:cs typeface="Calibri"/>
                <a:sym typeface="Calibri"/>
              </a:rPr>
              <a:t>Hispanics/Latinos represented 18% of the population, but accounted for 25% (9,766) of HIV diagnoses.</a:t>
            </a:r>
            <a:endParaRPr lang="en-US" sz="1800" dirty="0" smtClean="0"/>
          </a:p>
          <a:p>
            <a:pPr>
              <a:spcBef>
                <a:spcPts val="0"/>
              </a:spcBef>
              <a:spcAft>
                <a:spcPts val="0"/>
              </a:spcAft>
              <a:defRPr/>
            </a:pPr>
            <a:endParaRPr lang="en-US" b="1" dirty="0" smtClean="0">
              <a:solidFill>
                <a:schemeClr val="dk1"/>
              </a:solidFill>
              <a:latin typeface="Calibri"/>
              <a:ea typeface="Calibri"/>
              <a:cs typeface="Calibri"/>
              <a:sym typeface="Calibri"/>
            </a:endParaRPr>
          </a:p>
          <a:p>
            <a:pPr>
              <a:spcBef>
                <a:spcPts val="0"/>
              </a:spcBef>
              <a:spcAft>
                <a:spcPts val="0"/>
              </a:spcAft>
              <a:defRPr/>
            </a:pPr>
            <a:endParaRPr lang="en-US" b="1" dirty="0" smtClean="0">
              <a:solidFill>
                <a:schemeClr val="dk1"/>
              </a:solidFill>
              <a:latin typeface="Calibri"/>
              <a:ea typeface="Calibri"/>
              <a:cs typeface="Calibri"/>
              <a:sym typeface="Calibri"/>
            </a:endParaRPr>
          </a:p>
          <a:p>
            <a:pPr>
              <a:spcBef>
                <a:spcPts val="0"/>
              </a:spcBef>
              <a:spcAft>
                <a:spcPts val="0"/>
              </a:spcAft>
              <a:defRPr/>
            </a:pPr>
            <a:endParaRPr lang="en-US" b="1" dirty="0" smtClean="0">
              <a:solidFill>
                <a:schemeClr val="dk1"/>
              </a:solidFill>
              <a:latin typeface="Calibri"/>
              <a:ea typeface="Calibri"/>
              <a:cs typeface="Calibri"/>
              <a:sym typeface="Calibri"/>
            </a:endParaRPr>
          </a:p>
          <a:p>
            <a:pPr>
              <a:spcBef>
                <a:spcPts val="0"/>
              </a:spcBef>
              <a:spcAft>
                <a:spcPts val="0"/>
              </a:spcAft>
              <a:defRPr/>
            </a:pPr>
            <a:endParaRPr lang="en-US" b="1" dirty="0" smtClean="0">
              <a:solidFill>
                <a:schemeClr val="dk1"/>
              </a:solidFill>
              <a:latin typeface="Calibri"/>
              <a:ea typeface="Calibri"/>
              <a:cs typeface="Calibri"/>
              <a:sym typeface="Calibri"/>
            </a:endParaRPr>
          </a:p>
          <a:p>
            <a:pPr>
              <a:spcBef>
                <a:spcPts val="0"/>
              </a:spcBef>
              <a:spcAft>
                <a:spcPts val="0"/>
              </a:spcAft>
              <a:defRPr/>
            </a:pPr>
            <a:endParaRPr lang="en-US" b="1" dirty="0" smtClean="0">
              <a:solidFill>
                <a:schemeClr val="dk1"/>
              </a:solidFill>
              <a:latin typeface="Calibri"/>
              <a:ea typeface="Calibri"/>
              <a:cs typeface="Calibri"/>
              <a:sym typeface="Calibri"/>
            </a:endParaRPr>
          </a:p>
          <a:p>
            <a:pPr>
              <a:defRPr/>
            </a:pPr>
            <a:endParaRPr lang="en-US" dirty="0" smtClean="0"/>
          </a:p>
          <a:p>
            <a:pPr marL="0" lvl="0" indent="0" algn="l" rtl="0">
              <a:spcBef>
                <a:spcPts val="0"/>
              </a:spcBef>
              <a:spcAft>
                <a:spcPts val="0"/>
              </a:spcAft>
              <a:buSzPts val="1800"/>
              <a:buNone/>
            </a:pPr>
            <a:endParaRPr dirty="0">
              <a:solidFill>
                <a:srgbClr val="000000"/>
              </a:solidFill>
              <a:latin typeface="Calibri"/>
              <a:ea typeface="Calibri"/>
              <a:cs typeface="Calibri"/>
              <a:sym typeface="Calibri"/>
            </a:endParaRPr>
          </a:p>
          <a:p>
            <a:pPr marL="0" lvl="0" indent="0" algn="l" rtl="0">
              <a:spcBef>
                <a:spcPts val="0"/>
              </a:spcBef>
              <a:spcAft>
                <a:spcPts val="0"/>
              </a:spcAft>
              <a:buSzPts val="1800"/>
              <a:buNone/>
            </a:pPr>
            <a:endParaRPr dirty="0">
              <a:solidFill>
                <a:srgbClr val="000000"/>
              </a:solidFill>
              <a:latin typeface="Calibri"/>
              <a:ea typeface="Calibri"/>
              <a:cs typeface="Calibri"/>
              <a:sym typeface="Calibri"/>
            </a:endParaRPr>
          </a:p>
          <a:p>
            <a:pPr marL="0" lvl="0" indent="0" algn="l" rtl="0">
              <a:spcBef>
                <a:spcPts val="0"/>
              </a:spcBef>
              <a:spcAft>
                <a:spcPts val="0"/>
              </a:spcAft>
              <a:buSzPts val="1800"/>
              <a:buNone/>
            </a:pPr>
            <a:endParaRPr dirty="0"/>
          </a:p>
          <a:p>
            <a:pPr marL="0" lvl="0" indent="0" algn="l" rtl="0">
              <a:spcBef>
                <a:spcPts val="0"/>
              </a:spcBef>
              <a:spcAft>
                <a:spcPts val="0"/>
              </a:spcAft>
              <a:buNone/>
            </a:pPr>
            <a:endParaRPr dirty="0"/>
          </a:p>
        </p:txBody>
      </p:sp>
      <p:sp>
        <p:nvSpPr>
          <p:cNvPr id="171" name="Google Shape;171;p5: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5</a:t>
            </a:fld>
            <a:endParaRPr/>
          </a:p>
        </p:txBody>
      </p:sp>
    </p:spTree>
    <p:extLst>
      <p:ext uri="{BB962C8B-B14F-4D97-AF65-F5344CB8AC3E}">
        <p14:creationId xmlns:p14="http://schemas.microsoft.com/office/powerpoint/2010/main" val="4138537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9" name="Google Shape;179;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defRPr/>
            </a:pPr>
            <a:r>
              <a:rPr lang="en-US" sz="800" dirty="0" smtClean="0"/>
              <a:t>Older people with HIV have to grapple with aging, HIV, and the effects of anti-retroviral therapy (ART), all within the context of</a:t>
            </a:r>
          </a:p>
          <a:p>
            <a:pPr>
              <a:defRPr/>
            </a:pPr>
            <a:r>
              <a:rPr lang="en-US" sz="800" dirty="0" smtClean="0"/>
              <a:t>stigma and societal oppression which may include racism, homophobia, transphobia, sexism, and ageism. </a:t>
            </a:r>
          </a:p>
          <a:p>
            <a:pPr marL="0" lvl="0" indent="0" algn="l" rtl="0">
              <a:spcBef>
                <a:spcPts val="0"/>
              </a:spcBef>
              <a:spcAft>
                <a:spcPts val="0"/>
              </a:spcAft>
              <a:buNone/>
            </a:pPr>
            <a:endParaRPr sz="800" i="1" dirty="0"/>
          </a:p>
        </p:txBody>
      </p:sp>
      <p:sp>
        <p:nvSpPr>
          <p:cNvPr id="180" name="Google Shape;180;p6: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6</a:t>
            </a:fld>
            <a:endParaRPr/>
          </a:p>
        </p:txBody>
      </p:sp>
    </p:spTree>
    <p:extLst>
      <p:ext uri="{BB962C8B-B14F-4D97-AF65-F5344CB8AC3E}">
        <p14:creationId xmlns:p14="http://schemas.microsoft.com/office/powerpoint/2010/main" val="2218410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2" name="Google Shape;202;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a:spcBef>
                <a:spcPts val="0"/>
              </a:spcBef>
              <a:spcAft>
                <a:spcPts val="0"/>
              </a:spcAft>
              <a:defRPr/>
            </a:pPr>
            <a:r>
              <a:rPr lang="en-US" dirty="0" smtClean="0">
                <a:latin typeface="Calibri" panose="020F0502020204030204" pitchFamily="34" charset="0"/>
                <a:ea typeface="Calibri" panose="020F0502020204030204" pitchFamily="34" charset="0"/>
              </a:rPr>
              <a:t>Group activity: special challenges </a:t>
            </a:r>
          </a:p>
          <a:p>
            <a:pPr>
              <a:spcBef>
                <a:spcPts val="0"/>
              </a:spcBef>
              <a:spcAft>
                <a:spcPts val="0"/>
              </a:spcAft>
              <a:defRPr/>
            </a:pPr>
            <a:r>
              <a:rPr lang="en-US" dirty="0" smtClean="0">
                <a:latin typeface="Calibri" panose="020F0502020204030204" pitchFamily="34" charset="0"/>
                <a:ea typeface="Calibri" panose="020F0502020204030204" pitchFamily="34" charset="0"/>
              </a:rPr>
              <a:t>Break participants into 3 groups and assign each group one of the 3 topics listed below. If there are fewer than 10 participants then</a:t>
            </a:r>
          </a:p>
          <a:p>
            <a:pPr>
              <a:spcBef>
                <a:spcPts val="0"/>
              </a:spcBef>
              <a:spcAft>
                <a:spcPts val="0"/>
              </a:spcAft>
              <a:defRPr/>
            </a:pPr>
            <a:r>
              <a:rPr lang="en-US" dirty="0" smtClean="0">
                <a:latin typeface="Calibri" panose="020F0502020204030204" pitchFamily="34" charset="0"/>
                <a:ea typeface="Calibri" panose="020F0502020204030204" pitchFamily="34" charset="0"/>
              </a:rPr>
              <a:t>conduct activity as a large group. Have the group(s) discuss what challenges people with HIV who are 50 or older may encounter</a:t>
            </a:r>
          </a:p>
          <a:p>
            <a:pPr>
              <a:spcBef>
                <a:spcPts val="0"/>
              </a:spcBef>
              <a:spcAft>
                <a:spcPts val="0"/>
              </a:spcAft>
              <a:defRPr/>
            </a:pPr>
            <a:r>
              <a:rPr lang="en-US" dirty="0" smtClean="0">
                <a:latin typeface="Calibri" panose="020F0502020204030204" pitchFamily="34" charset="0"/>
                <a:ea typeface="Calibri" panose="020F0502020204030204" pitchFamily="34" charset="0"/>
              </a:rPr>
              <a:t>with respect to the topic. Assign a recorder to write on the flip chart and a recorder to share with the larger group. </a:t>
            </a:r>
            <a:r>
              <a:rPr lang="en-US" dirty="0" smtClean="0">
                <a:solidFill>
                  <a:srgbClr val="000000"/>
                </a:solidFill>
                <a:latin typeface="Calibri" panose="020F0502020204030204" pitchFamily="34" charset="0"/>
                <a:ea typeface="Calibri" panose="020F0502020204030204" pitchFamily="34" charset="0"/>
              </a:rPr>
              <a:t>Allow the</a:t>
            </a:r>
          </a:p>
          <a:p>
            <a:pPr>
              <a:spcBef>
                <a:spcPts val="0"/>
              </a:spcBef>
              <a:spcAft>
                <a:spcPts val="0"/>
              </a:spcAft>
              <a:defRPr/>
            </a:pPr>
            <a:r>
              <a:rPr lang="en-US" dirty="0" smtClean="0">
                <a:solidFill>
                  <a:srgbClr val="000000"/>
                </a:solidFill>
                <a:latin typeface="Calibri" panose="020F0502020204030204" pitchFamily="34" charset="0"/>
                <a:ea typeface="Calibri" panose="020F0502020204030204" pitchFamily="34" charset="0"/>
              </a:rPr>
              <a:t>groups 5 minutes to discuss before reporting back to the larger group. </a:t>
            </a:r>
            <a:endParaRPr lang="en-US" dirty="0" smtClean="0">
              <a:latin typeface="Calibri" panose="020F0502020204030204" pitchFamily="34" charset="0"/>
              <a:ea typeface="Calibri" panose="020F0502020204030204" pitchFamily="34" charset="0"/>
            </a:endParaRPr>
          </a:p>
          <a:p>
            <a:pPr marL="342900" indent="-342900">
              <a:spcBef>
                <a:spcPts val="0"/>
              </a:spcBef>
              <a:spcAft>
                <a:spcPts val="0"/>
              </a:spcAft>
              <a:buFont typeface="+mj-lt"/>
              <a:buAutoNum type="arabicPeriod"/>
              <a:defRPr/>
            </a:pPr>
            <a:r>
              <a:rPr lang="en-US" dirty="0" smtClean="0">
                <a:solidFill>
                  <a:srgbClr val="000000"/>
                </a:solidFill>
                <a:latin typeface="Calibri" panose="020F0502020204030204" pitchFamily="34" charset="0"/>
                <a:ea typeface="Calibri" panose="020F0502020204030204" pitchFamily="34" charset="0"/>
              </a:rPr>
              <a:t>Clinical and physical health</a:t>
            </a:r>
          </a:p>
          <a:p>
            <a:pPr marL="342900" indent="-342900">
              <a:spcBef>
                <a:spcPts val="0"/>
              </a:spcBef>
              <a:spcAft>
                <a:spcPts val="0"/>
              </a:spcAft>
              <a:buFont typeface="+mj-lt"/>
              <a:buAutoNum type="arabicPeriod"/>
              <a:defRPr/>
            </a:pPr>
            <a:r>
              <a:rPr lang="en-US" dirty="0" smtClean="0">
                <a:solidFill>
                  <a:srgbClr val="000000"/>
                </a:solidFill>
                <a:latin typeface="Calibri" panose="020F0502020204030204" pitchFamily="34" charset="0"/>
                <a:ea typeface="Calibri" panose="020F0502020204030204" pitchFamily="34" charset="0"/>
              </a:rPr>
              <a:t>Mental and emotional health</a:t>
            </a:r>
          </a:p>
          <a:p>
            <a:pPr marL="342900" indent="-342900">
              <a:spcBef>
                <a:spcPts val="0"/>
              </a:spcBef>
              <a:spcAft>
                <a:spcPts val="0"/>
              </a:spcAft>
              <a:buFont typeface="+mj-lt"/>
              <a:buAutoNum type="arabicPeriod"/>
              <a:defRPr/>
            </a:pPr>
            <a:r>
              <a:rPr lang="en-US" dirty="0" smtClean="0">
                <a:solidFill>
                  <a:srgbClr val="000000"/>
                </a:solidFill>
                <a:latin typeface="Calibri" panose="020F0502020204030204" pitchFamily="34" charset="0"/>
                <a:ea typeface="Calibri" panose="020F0502020204030204" pitchFamily="34" charset="0"/>
              </a:rPr>
              <a:t>Sexuality and sexual health</a:t>
            </a:r>
          </a:p>
          <a:p>
            <a:pPr>
              <a:spcBef>
                <a:spcPts val="0"/>
              </a:spcBef>
              <a:spcAft>
                <a:spcPts val="0"/>
              </a:spcAft>
              <a:defRPr/>
            </a:pPr>
            <a:r>
              <a:rPr lang="en-US" dirty="0" smtClean="0">
                <a:latin typeface="Calibri" panose="020F0502020204030204" pitchFamily="34" charset="0"/>
                <a:ea typeface="Calibri" panose="020F0502020204030204" pitchFamily="34" charset="0"/>
              </a:rPr>
              <a:t> </a:t>
            </a:r>
          </a:p>
          <a:p>
            <a:pPr>
              <a:spcBef>
                <a:spcPts val="0"/>
              </a:spcBef>
              <a:spcAft>
                <a:spcPts val="0"/>
              </a:spcAft>
              <a:defRPr/>
            </a:pPr>
            <a:r>
              <a:rPr lang="en-US" dirty="0" smtClean="0">
                <a:solidFill>
                  <a:srgbClr val="000000"/>
                </a:solidFill>
                <a:latin typeface="Calibri" panose="020F0502020204030204" pitchFamily="34" charset="0"/>
                <a:ea typeface="Calibri" panose="020F0502020204030204" pitchFamily="34" charset="0"/>
              </a:rPr>
              <a:t>After the group discussion, the facilitator will close out the activity by reviewing any issues not covered by participants by reviewing</a:t>
            </a:r>
          </a:p>
          <a:p>
            <a:pPr>
              <a:spcBef>
                <a:spcPts val="0"/>
              </a:spcBef>
              <a:spcAft>
                <a:spcPts val="0"/>
              </a:spcAft>
              <a:defRPr/>
            </a:pPr>
            <a:r>
              <a:rPr lang="en-US" dirty="0" smtClean="0">
                <a:solidFill>
                  <a:srgbClr val="000000"/>
                </a:solidFill>
                <a:latin typeface="Calibri" panose="020F0502020204030204" pitchFamily="34" charset="0"/>
                <a:ea typeface="Calibri" panose="020F0502020204030204" pitchFamily="34" charset="0"/>
              </a:rPr>
              <a:t>the next slide.  </a:t>
            </a:r>
            <a:endParaRPr lang="en-US" dirty="0" smtClean="0">
              <a:latin typeface="Calibri" panose="020F0502020204030204" pitchFamily="34" charset="0"/>
              <a:ea typeface="Calibri" panose="020F0502020204030204" pitchFamily="34" charset="0"/>
            </a:endParaRPr>
          </a:p>
          <a:p>
            <a:pPr>
              <a:spcBef>
                <a:spcPts val="0"/>
              </a:spcBef>
              <a:spcAft>
                <a:spcPts val="0"/>
              </a:spcAft>
              <a:defRPr/>
            </a:pPr>
            <a:r>
              <a:rPr lang="en-US" dirty="0" smtClean="0">
                <a:solidFill>
                  <a:srgbClr val="000000"/>
                </a:solidFill>
                <a:latin typeface="Calibri" panose="020F050202020403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endParaRPr>
          </a:p>
        </p:txBody>
      </p:sp>
      <p:sp>
        <p:nvSpPr>
          <p:cNvPr id="203" name="Google Shape;203;p7: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7</a:t>
            </a:fld>
            <a:endParaRPr/>
          </a:p>
        </p:txBody>
      </p:sp>
    </p:spTree>
    <p:extLst>
      <p:ext uri="{BB962C8B-B14F-4D97-AF65-F5344CB8AC3E}">
        <p14:creationId xmlns:p14="http://schemas.microsoft.com/office/powerpoint/2010/main" val="2678866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0" name="Google Shape;210;p8:notes"/>
          <p:cNvSpPr txBox="1">
            <a:spLocks noGrp="1"/>
          </p:cNvSpPr>
          <p:nvPr>
            <p:ph type="body" idx="1"/>
          </p:nvPr>
        </p:nvSpPr>
        <p:spPr>
          <a:xfrm>
            <a:off x="914400" y="4343400"/>
            <a:ext cx="5029200" cy="4495800"/>
          </a:xfrm>
          <a:prstGeom prst="rect">
            <a:avLst/>
          </a:prstGeom>
          <a:noFill/>
          <a:ln>
            <a:noFill/>
          </a:ln>
        </p:spPr>
        <p:txBody>
          <a:bodyPr spcFirstLastPara="1" wrap="square" lIns="91425" tIns="45700" rIns="91425" bIns="45700" anchor="t" anchorCtr="0">
            <a:noAutofit/>
          </a:bodyPr>
          <a:lstStyle/>
          <a:p>
            <a:pPr>
              <a:lnSpc>
                <a:spcPct val="115000"/>
              </a:lnSpc>
              <a:spcBef>
                <a:spcPts val="0"/>
              </a:spcBef>
              <a:spcAft>
                <a:spcPts val="0"/>
              </a:spcAft>
              <a:buClr>
                <a:schemeClr val="dk1"/>
              </a:buClr>
              <a:buSzPts val="1100"/>
              <a:buFont typeface="Arial" panose="020B0604020202020204" pitchFamily="34" charset="0"/>
              <a:buNone/>
              <a:defRPr/>
            </a:pPr>
            <a:r>
              <a:rPr lang="en-US" sz="1000" dirty="0" smtClean="0">
                <a:solidFill>
                  <a:srgbClr val="2C2C2C"/>
                </a:solidFill>
                <a:latin typeface="Arial"/>
                <a:ea typeface="Arial"/>
                <a:cs typeface="Arial"/>
                <a:sym typeface="Arial"/>
              </a:rPr>
              <a:t>Make sure to cover the following points, or emphasize them during the group discussion: </a:t>
            </a:r>
          </a:p>
          <a:p>
            <a:pPr marL="171450" indent="-171450">
              <a:lnSpc>
                <a:spcPct val="115000"/>
              </a:lnSpc>
              <a:spcBef>
                <a:spcPts val="0"/>
              </a:spcBef>
              <a:spcAft>
                <a:spcPts val="0"/>
              </a:spcAft>
              <a:buClr>
                <a:schemeClr val="dk1"/>
              </a:buClr>
              <a:buSzPts val="1100"/>
              <a:buFont typeface="Arial" panose="020B0604020202020204" pitchFamily="34" charset="0"/>
              <a:buChar char="•"/>
              <a:defRPr/>
            </a:pPr>
            <a:r>
              <a:rPr lang="en-US" sz="1000" dirty="0" smtClean="0">
                <a:solidFill>
                  <a:srgbClr val="2C2C2C"/>
                </a:solidFill>
                <a:latin typeface="Arial"/>
                <a:ea typeface="Arial"/>
                <a:cs typeface="Arial"/>
                <a:sym typeface="Arial"/>
              </a:rPr>
              <a:t>HIV treatments have decreased the likelihood of AIDS-defining illnesses among people aging with HIV.</a:t>
            </a:r>
          </a:p>
          <a:p>
            <a:pPr marL="171450" indent="-171450">
              <a:lnSpc>
                <a:spcPct val="115000"/>
              </a:lnSpc>
              <a:spcBef>
                <a:spcPts val="0"/>
              </a:spcBef>
              <a:spcAft>
                <a:spcPts val="0"/>
              </a:spcAft>
              <a:buClr>
                <a:schemeClr val="dk1"/>
              </a:buClr>
              <a:buSzPts val="1100"/>
              <a:buFont typeface="Arial" panose="020B0604020202020204" pitchFamily="34" charset="0"/>
              <a:buChar char="•"/>
              <a:defRPr/>
            </a:pPr>
            <a:r>
              <a:rPr lang="en-US" sz="1000" dirty="0" smtClean="0">
                <a:solidFill>
                  <a:srgbClr val="2C2C2C"/>
                </a:solidFill>
                <a:latin typeface="Arial"/>
                <a:ea typeface="Arial"/>
                <a:cs typeface="Arial"/>
                <a:sym typeface="Arial"/>
              </a:rPr>
              <a:t>HIV-associated non-AIDS conditions are more common in individuals with long-standing HIV infection. These conditions include cardiovascular disease, lung disease, certain cancers, HIV-Associated Neurocognitive Disorders (HAND), and liver disease (including hepatitis B and hepatitis C), among others.</a:t>
            </a:r>
          </a:p>
          <a:p>
            <a:pPr marL="171450" indent="-171450">
              <a:lnSpc>
                <a:spcPct val="115000"/>
              </a:lnSpc>
              <a:spcBef>
                <a:spcPts val="1500"/>
              </a:spcBef>
              <a:spcAft>
                <a:spcPts val="0"/>
              </a:spcAft>
              <a:buClr>
                <a:schemeClr val="dk1"/>
              </a:buClr>
              <a:buSzPts val="1100"/>
              <a:buFont typeface="Arial" panose="020B0604020202020204" pitchFamily="34" charset="0"/>
              <a:buChar char="•"/>
              <a:defRPr/>
            </a:pPr>
            <a:r>
              <a:rPr lang="en-US" sz="1000" dirty="0" smtClean="0">
                <a:solidFill>
                  <a:srgbClr val="2C2C2C"/>
                </a:solidFill>
                <a:latin typeface="Arial"/>
                <a:ea typeface="Arial"/>
                <a:cs typeface="Arial"/>
                <a:sym typeface="Arial"/>
              </a:rPr>
              <a:t>In addition, HIV appears to increase the risk for several age-associated diseases, as well as to cause chronic inflammation throughout the body. Chronic inflammation is associated with a number of health conditions, including cardiovascular disease, lymphoma, and type 2 diabetes.</a:t>
            </a:r>
          </a:p>
          <a:p>
            <a:pPr>
              <a:lnSpc>
                <a:spcPct val="115000"/>
              </a:lnSpc>
              <a:spcBef>
                <a:spcPts val="1500"/>
              </a:spcBef>
              <a:spcAft>
                <a:spcPts val="0"/>
              </a:spcAft>
              <a:buClr>
                <a:schemeClr val="dk1"/>
              </a:buClr>
              <a:buSzPts val="1100"/>
              <a:buFont typeface="Arial"/>
              <a:buNone/>
              <a:defRPr/>
            </a:pPr>
            <a:endParaRPr lang="en-US" sz="1000" dirty="0" smtClean="0">
              <a:solidFill>
                <a:srgbClr val="2C2C2C"/>
              </a:solidFill>
              <a:latin typeface="Arial"/>
              <a:ea typeface="Arial"/>
              <a:cs typeface="Arial"/>
              <a:sym typeface="Arial"/>
            </a:endParaRPr>
          </a:p>
          <a:p>
            <a:pPr marL="0" lvl="0" indent="0" algn="l" rtl="0">
              <a:spcBef>
                <a:spcPts val="0"/>
              </a:spcBef>
              <a:spcAft>
                <a:spcPts val="0"/>
              </a:spcAft>
              <a:buSzPts val="1800"/>
              <a:buNone/>
            </a:pPr>
            <a:endParaRPr b="1" dirty="0">
              <a:solidFill>
                <a:srgbClr val="000000"/>
              </a:solidFill>
              <a:latin typeface="Calibri"/>
              <a:ea typeface="Calibri"/>
              <a:cs typeface="Calibri"/>
              <a:sym typeface="Calibri"/>
            </a:endParaRPr>
          </a:p>
          <a:p>
            <a:pPr marL="0" lvl="0" indent="0" algn="l" rtl="0">
              <a:spcBef>
                <a:spcPts val="0"/>
              </a:spcBef>
              <a:spcAft>
                <a:spcPts val="0"/>
              </a:spcAft>
              <a:buSzPts val="1800"/>
              <a:buNone/>
            </a:pPr>
            <a:endParaRPr b="1" dirty="0">
              <a:solidFill>
                <a:srgbClr val="000000"/>
              </a:solidFill>
              <a:latin typeface="Calibri"/>
              <a:ea typeface="Calibri"/>
              <a:cs typeface="Calibri"/>
              <a:sym typeface="Calibri"/>
            </a:endParaRPr>
          </a:p>
          <a:p>
            <a:pPr marL="0" lvl="0" indent="0" algn="l" rtl="0">
              <a:spcBef>
                <a:spcPts val="0"/>
              </a:spcBef>
              <a:spcAft>
                <a:spcPts val="0"/>
              </a:spcAft>
              <a:buNone/>
            </a:pPr>
            <a:endParaRPr b="1" dirty="0">
              <a:solidFill>
                <a:srgbClr val="000000"/>
              </a:solidFill>
              <a:latin typeface="Calibri"/>
              <a:ea typeface="Calibri"/>
              <a:cs typeface="Calibri"/>
              <a:sym typeface="Calibri"/>
            </a:endParaRPr>
          </a:p>
        </p:txBody>
      </p:sp>
      <p:sp>
        <p:nvSpPr>
          <p:cNvPr id="211" name="Google Shape;211;p8: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8</a:t>
            </a:fld>
            <a:endParaRPr/>
          </a:p>
        </p:txBody>
      </p:sp>
    </p:spTree>
    <p:extLst>
      <p:ext uri="{BB962C8B-B14F-4D97-AF65-F5344CB8AC3E}">
        <p14:creationId xmlns:p14="http://schemas.microsoft.com/office/powerpoint/2010/main" val="3389381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9" name="Google Shape;219;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117475" lvl="2">
              <a:spcBef>
                <a:spcPts val="0"/>
              </a:spcBef>
              <a:spcAft>
                <a:spcPts val="0"/>
              </a:spcAft>
              <a:buClr>
                <a:schemeClr val="dk1"/>
              </a:buClr>
              <a:buSzPts val="1200"/>
              <a:buFont typeface="Arial"/>
              <a:buNone/>
              <a:defRPr/>
            </a:pPr>
            <a:r>
              <a:rPr lang="en-US" dirty="0" smtClean="0">
                <a:latin typeface="Arial" panose="020B0604020202020204" pitchFamily="34" charset="0"/>
                <a:ea typeface="Calibri"/>
                <a:cs typeface="Arial" panose="020B0604020202020204" pitchFamily="34" charset="0"/>
                <a:sym typeface="Calibri"/>
              </a:rPr>
              <a:t>Polypharmacy – the use of multiple medications – is common. We talked about polypharmacy when we discussed drug to drug</a:t>
            </a:r>
          </a:p>
          <a:p>
            <a:pPr marL="117475" lvl="2">
              <a:spcBef>
                <a:spcPts val="0"/>
              </a:spcBef>
              <a:spcAft>
                <a:spcPts val="0"/>
              </a:spcAft>
              <a:buClr>
                <a:schemeClr val="dk1"/>
              </a:buClr>
              <a:buSzPts val="1200"/>
              <a:buFont typeface="Arial"/>
              <a:buNone/>
              <a:defRPr/>
            </a:pPr>
            <a:r>
              <a:rPr lang="en-US" dirty="0" smtClean="0">
                <a:latin typeface="Arial" panose="020B0604020202020204" pitchFamily="34" charset="0"/>
                <a:ea typeface="Calibri"/>
                <a:cs typeface="Arial" panose="020B0604020202020204" pitchFamily="34" charset="0"/>
                <a:sym typeface="Calibri"/>
              </a:rPr>
              <a:t>interactions and drug to condition interactions</a:t>
            </a:r>
          </a:p>
          <a:p>
            <a:pPr marL="117475" lvl="2">
              <a:spcBef>
                <a:spcPts val="0"/>
              </a:spcBef>
              <a:spcAft>
                <a:spcPts val="0"/>
              </a:spcAft>
              <a:buClr>
                <a:schemeClr val="dk1"/>
              </a:buClr>
              <a:buSzPts val="1200"/>
              <a:buFont typeface="Arial"/>
              <a:buNone/>
              <a:defRPr/>
            </a:pPr>
            <a:endParaRPr lang="en-US" dirty="0" smtClean="0">
              <a:latin typeface="Arial" panose="020B0604020202020204" pitchFamily="34" charset="0"/>
              <a:ea typeface="Calibri"/>
              <a:cs typeface="Arial" panose="020B0604020202020204" pitchFamily="34" charset="0"/>
              <a:sym typeface="Calibri"/>
            </a:endParaRPr>
          </a:p>
          <a:p>
            <a:pPr marL="117475" lvl="2">
              <a:spcBef>
                <a:spcPts val="0"/>
              </a:spcBef>
              <a:spcAft>
                <a:spcPts val="0"/>
              </a:spcAft>
              <a:buClr>
                <a:schemeClr val="dk1"/>
              </a:buClr>
              <a:buSzPts val="1200"/>
              <a:buFont typeface="Arial"/>
              <a:buNone/>
              <a:defRPr/>
            </a:pPr>
            <a:r>
              <a:rPr lang="en-US" dirty="0" smtClean="0">
                <a:latin typeface="Arial" panose="020B0604020202020204" pitchFamily="34" charset="0"/>
                <a:cs typeface="Arial" panose="020B0604020202020204" pitchFamily="34" charset="0"/>
              </a:rPr>
              <a:t>The number of medications prescribed for conditions such as heart disease, high cholesterol, and diabetes predicts the number of</a:t>
            </a:r>
          </a:p>
          <a:p>
            <a:pPr marL="117475" lvl="2">
              <a:spcBef>
                <a:spcPts val="0"/>
              </a:spcBef>
              <a:spcAft>
                <a:spcPts val="0"/>
              </a:spcAft>
              <a:buClr>
                <a:schemeClr val="dk1"/>
              </a:buClr>
              <a:buSzPts val="1200"/>
              <a:buFont typeface="Arial"/>
              <a:buNone/>
              <a:defRPr/>
            </a:pPr>
            <a:r>
              <a:rPr lang="en-US" dirty="0" smtClean="0">
                <a:latin typeface="Arial" panose="020B0604020202020204" pitchFamily="34" charset="0"/>
                <a:cs typeface="Arial" panose="020B0604020202020204" pitchFamily="34" charset="0"/>
              </a:rPr>
              <a:t>drug interactions.</a:t>
            </a:r>
          </a:p>
          <a:p>
            <a:pPr marL="117475" lvl="2">
              <a:spcBef>
                <a:spcPts val="0"/>
              </a:spcBef>
              <a:spcAft>
                <a:spcPts val="0"/>
              </a:spcAft>
              <a:buClr>
                <a:schemeClr val="dk1"/>
              </a:buClr>
              <a:buSzPts val="1200"/>
              <a:buFont typeface="Arial"/>
              <a:buNone/>
              <a:defRPr/>
            </a:pPr>
            <a:endParaRPr lang="en-US" b="1" u="sng" dirty="0" smtClean="0">
              <a:latin typeface="Arial" panose="020B0604020202020204" pitchFamily="34" charset="0"/>
              <a:cs typeface="Arial" panose="020B0604020202020204" pitchFamily="34" charset="0"/>
            </a:endParaRPr>
          </a:p>
          <a:p>
            <a:pPr marL="285734" indent="-285734">
              <a:buFont typeface="Arial" panose="020B0604020202020204" pitchFamily="34" charset="0"/>
              <a:buChar char="•"/>
              <a:defRPr/>
            </a:pPr>
            <a:r>
              <a:rPr lang="en-US" dirty="0" smtClean="0">
                <a:latin typeface="Arial" panose="020B0604020202020204" pitchFamily="34" charset="0"/>
                <a:cs typeface="Arial" panose="020B0604020202020204" pitchFamily="34" charset="0"/>
              </a:rPr>
              <a:t>Drug-drug interaction – a reaction between two (or more) drugs.</a:t>
            </a:r>
          </a:p>
          <a:p>
            <a:pPr marL="285734" indent="-285734">
              <a:buFont typeface="Arial" panose="020B0604020202020204" pitchFamily="34" charset="0"/>
              <a:buChar char="•"/>
              <a:defRPr/>
            </a:pPr>
            <a:r>
              <a:rPr lang="en-US" dirty="0" smtClean="0">
                <a:latin typeface="Arial" panose="020B0604020202020204" pitchFamily="34" charset="0"/>
                <a:cs typeface="Arial" panose="020B0604020202020204" pitchFamily="34" charset="0"/>
              </a:rPr>
              <a:t>Drug-condition interaction – a reaction that occurs when taking a drug while having an existing medical condition.</a:t>
            </a:r>
          </a:p>
          <a:p>
            <a:pPr marL="117475" lvl="2">
              <a:spcBef>
                <a:spcPts val="0"/>
              </a:spcBef>
              <a:spcAft>
                <a:spcPts val="0"/>
              </a:spcAft>
              <a:buClr>
                <a:schemeClr val="dk1"/>
              </a:buClr>
              <a:buSzPts val="1200"/>
              <a:buFont typeface="Arial"/>
              <a:buNone/>
              <a:defRPr/>
            </a:pPr>
            <a:endParaRPr lang="en-US" b="1" u="sng" dirty="0" smtClean="0">
              <a:latin typeface="Arial" panose="020B0604020202020204" pitchFamily="34" charset="0"/>
              <a:cs typeface="Arial" panose="020B0604020202020204" pitchFamily="34" charset="0"/>
            </a:endParaRPr>
          </a:p>
          <a:p>
            <a:pPr marL="117475" lvl="2">
              <a:spcBef>
                <a:spcPts val="0"/>
              </a:spcBef>
              <a:spcAft>
                <a:spcPts val="0"/>
              </a:spcAft>
              <a:buClr>
                <a:schemeClr val="dk1"/>
              </a:buClr>
              <a:buSzPts val="1200"/>
              <a:buFont typeface="Arial"/>
              <a:buNone/>
              <a:defRPr/>
            </a:pPr>
            <a:r>
              <a:rPr lang="en-US" dirty="0" smtClean="0">
                <a:latin typeface="Arial" panose="020B0604020202020204" pitchFamily="34" charset="0"/>
                <a:ea typeface="Calibri"/>
                <a:cs typeface="Arial" panose="020B0604020202020204" pitchFamily="34" charset="0"/>
                <a:sym typeface="Calibri"/>
              </a:rPr>
              <a:t>People with HIV are living longer than ever before with improved antiretroviral therapies, so as patients age, other health conditions</a:t>
            </a:r>
          </a:p>
          <a:p>
            <a:pPr marL="117475" lvl="2">
              <a:spcBef>
                <a:spcPts val="0"/>
              </a:spcBef>
              <a:spcAft>
                <a:spcPts val="0"/>
              </a:spcAft>
              <a:buClr>
                <a:schemeClr val="dk1"/>
              </a:buClr>
              <a:buSzPts val="1200"/>
              <a:buFont typeface="Arial"/>
              <a:buNone/>
              <a:defRPr/>
            </a:pPr>
            <a:r>
              <a:rPr lang="en-US" dirty="0" smtClean="0">
                <a:latin typeface="Arial" panose="020B0604020202020204" pitchFamily="34" charset="0"/>
                <a:ea typeface="Calibri"/>
                <a:cs typeface="Arial" panose="020B0604020202020204" pitchFamily="34" charset="0"/>
                <a:sym typeface="Calibri"/>
              </a:rPr>
              <a:t>become more common.   </a:t>
            </a:r>
            <a:endParaRPr lang="en-US" dirty="0">
              <a:latin typeface="Arial" panose="020B0604020202020204" pitchFamily="34" charset="0"/>
              <a:ea typeface="Calibri"/>
              <a:cs typeface="Arial" panose="020B0604020202020204" pitchFamily="34" charset="0"/>
              <a:sym typeface="Calibri"/>
            </a:endParaRPr>
          </a:p>
        </p:txBody>
      </p:sp>
      <p:sp>
        <p:nvSpPr>
          <p:cNvPr id="220" name="Google Shape;220;p9: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9</a:t>
            </a:fld>
            <a:endParaRPr/>
          </a:p>
        </p:txBody>
      </p:sp>
    </p:spTree>
    <p:extLst>
      <p:ext uri="{BB962C8B-B14F-4D97-AF65-F5344CB8AC3E}">
        <p14:creationId xmlns:p14="http://schemas.microsoft.com/office/powerpoint/2010/main" val="1637888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19"/>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0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subTitle" idx="1"/>
          </p:nvPr>
        </p:nvSpPr>
        <p:spPr>
          <a:xfrm>
            <a:off x="685800" y="3200400"/>
            <a:ext cx="7772400" cy="1752600"/>
          </a:xfrm>
          <a:prstGeom prst="rect">
            <a:avLst/>
          </a:prstGeom>
          <a:noFill/>
          <a:ln>
            <a:noFill/>
          </a:ln>
        </p:spPr>
        <p:txBody>
          <a:bodyPr spcFirstLastPara="1" wrap="square" lIns="91425" tIns="45700" rIns="91425" bIns="45700" anchor="t" anchorCtr="0">
            <a:noAutofit/>
          </a:bodyPr>
          <a:lstStyle>
            <a:lvl1pPr lvl="0" algn="l">
              <a:spcBef>
                <a:spcPts val="480"/>
              </a:spcBef>
              <a:spcAft>
                <a:spcPts val="0"/>
              </a:spcAft>
              <a:buSzPts val="2400"/>
              <a:buFont typeface="Noto Sans Symbols"/>
              <a:buNone/>
              <a:defRPr sz="2400">
                <a:solidFill>
                  <a:srgbClr val="CCCCCC"/>
                </a:solidFill>
                <a:latin typeface="Arial"/>
                <a:ea typeface="Arial"/>
                <a:cs typeface="Arial"/>
                <a:sym typeface="Arial"/>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6"/>
        <p:cNvGrpSpPr/>
        <p:nvPr/>
      </p:nvGrpSpPr>
      <p:grpSpPr>
        <a:xfrm>
          <a:off x="0" y="0"/>
          <a:ext cx="0" cy="0"/>
          <a:chOff x="0" y="0"/>
          <a:chExt cx="0" cy="0"/>
        </a:xfrm>
      </p:grpSpPr>
      <p:sp>
        <p:nvSpPr>
          <p:cNvPr id="137" name="Google Shape;137;p35"/>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35"/>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5"/>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21"/>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1"/>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1"/>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1"/>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5"/>
        <p:cNvGrpSpPr/>
        <p:nvPr/>
      </p:nvGrpSpPr>
      <p:grpSpPr>
        <a:xfrm>
          <a:off x="0" y="0"/>
          <a:ext cx="0" cy="0"/>
          <a:chOff x="0" y="0"/>
          <a:chExt cx="0" cy="0"/>
        </a:xfrm>
      </p:grpSpPr>
      <p:sp>
        <p:nvSpPr>
          <p:cNvPr id="46" name="Google Shape;46;p23"/>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3"/>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2675B4"/>
              </a:buClr>
              <a:buSzPts val="320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rgbClr val="2675B4"/>
              </a:buClr>
              <a:buSzPts val="280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rgbClr val="2675B4"/>
              </a:buClr>
              <a:buSzPts val="240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8" name="Google Shape;48;p23"/>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9" name="Google Shape;49;p2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3"/>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1"/>
        <p:cNvGrpSpPr/>
        <p:nvPr/>
      </p:nvGrpSpPr>
      <p:grpSpPr>
        <a:xfrm>
          <a:off x="0" y="0"/>
          <a:ext cx="0" cy="0"/>
          <a:chOff x="0" y="0"/>
          <a:chExt cx="0" cy="0"/>
        </a:xfrm>
      </p:grpSpPr>
      <p:sp>
        <p:nvSpPr>
          <p:cNvPr id="52" name="Google Shape;52;p24"/>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4" name="Google Shape;54;p24"/>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5" name="Google Shape;55;p24"/>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4"/>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25"/>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5"/>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0"/>
        <p:cNvGrpSpPr/>
        <p:nvPr/>
      </p:nvGrpSpPr>
      <p:grpSpPr>
        <a:xfrm>
          <a:off x="0" y="0"/>
          <a:ext cx="0" cy="0"/>
          <a:chOff x="0" y="0"/>
          <a:chExt cx="0" cy="0"/>
        </a:xfrm>
      </p:grpSpPr>
      <p:sp>
        <p:nvSpPr>
          <p:cNvPr id="71" name="Google Shape;71;p27"/>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atin typeface="Arial"/>
                <a:ea typeface="Arial"/>
                <a:cs typeface="Arial"/>
                <a:sym typeface="Arial"/>
              </a:defRPr>
            </a:lvl1pPr>
            <a:lvl2pPr marL="914400" lvl="1" indent="-228600" algn="l">
              <a:spcBef>
                <a:spcPts val="400"/>
              </a:spcBef>
              <a:spcAft>
                <a:spcPts val="0"/>
              </a:spcAft>
              <a:buSzPts val="2000"/>
              <a:buNone/>
              <a:defRPr sz="2000"/>
            </a:lvl2pPr>
            <a:lvl3pPr marL="1371600" lvl="2" indent="-228600" algn="l">
              <a:spcBef>
                <a:spcPts val="360"/>
              </a:spcBef>
              <a:spcAft>
                <a:spcPts val="0"/>
              </a:spcAft>
              <a:buSzPts val="1800"/>
              <a:buNone/>
              <a:defRPr sz="1800"/>
            </a:lvl3pPr>
            <a:lvl4pPr marL="1828800" lvl="3" indent="-228600" algn="l">
              <a:spcBef>
                <a:spcPts val="320"/>
              </a:spcBef>
              <a:spcAft>
                <a:spcPts val="0"/>
              </a:spcAft>
              <a:buSzPts val="1600"/>
              <a:buNone/>
              <a:defRPr sz="1600"/>
            </a:lvl4pPr>
            <a:lvl5pPr marL="2286000" lvl="4" indent="-228600" algn="l">
              <a:spcBef>
                <a:spcPts val="320"/>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73" name="Google Shape;73;p27"/>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7"/>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8"/>
        <p:cNvGrpSpPr/>
        <p:nvPr/>
      </p:nvGrpSpPr>
      <p:grpSpPr>
        <a:xfrm>
          <a:off x="0" y="0"/>
          <a:ext cx="0" cy="0"/>
          <a:chOff x="0" y="0"/>
          <a:chExt cx="0" cy="0"/>
        </a:xfrm>
      </p:grpSpPr>
      <p:sp>
        <p:nvSpPr>
          <p:cNvPr id="89" name="Google Shape;89;p29"/>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9"/>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9"/>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2"/>
        <p:cNvGrpSpPr/>
        <p:nvPr/>
      </p:nvGrpSpPr>
      <p:grpSpPr>
        <a:xfrm>
          <a:off x="0" y="0"/>
          <a:ext cx="0" cy="0"/>
          <a:chOff x="0" y="0"/>
          <a:chExt cx="0" cy="0"/>
        </a:xfrm>
      </p:grpSpPr>
      <p:sp>
        <p:nvSpPr>
          <p:cNvPr id="103" name="Google Shape;103;p31"/>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1"/>
          <p:cNvSpPr txBox="1">
            <a:spLocks noGrp="1"/>
          </p:cNvSpPr>
          <p:nvPr>
            <p:ph type="body" idx="1"/>
          </p:nvPr>
        </p:nvSpPr>
        <p:spPr>
          <a:xfrm>
            <a:off x="6096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31"/>
          <p:cNvSpPr txBox="1">
            <a:spLocks noGrp="1"/>
          </p:cNvSpPr>
          <p:nvPr>
            <p:ph type="body" idx="2"/>
          </p:nvPr>
        </p:nvSpPr>
        <p:spPr>
          <a:xfrm>
            <a:off x="46482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31"/>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31"/>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8"/>
        <p:cNvGrpSpPr/>
        <p:nvPr/>
      </p:nvGrpSpPr>
      <p:grpSpPr>
        <a:xfrm>
          <a:off x="0" y="0"/>
          <a:ext cx="0" cy="0"/>
          <a:chOff x="0" y="0"/>
          <a:chExt cx="0" cy="0"/>
        </a:xfrm>
      </p:grpSpPr>
      <p:sp>
        <p:nvSpPr>
          <p:cNvPr id="119" name="Google Shape;119;p33"/>
          <p:cNvSpPr txBox="1">
            <a:spLocks noGrp="1"/>
          </p:cNvSpPr>
          <p:nvPr>
            <p:ph type="title"/>
          </p:nvPr>
        </p:nvSpPr>
        <p:spPr>
          <a:xfrm>
            <a:off x="630238" y="731837"/>
            <a:ext cx="7886700" cy="1325563"/>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33"/>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1" name="Google Shape;121;p33"/>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33"/>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3" name="Google Shape;123;p33"/>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3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3"/>
          <p:cNvSpPr txBox="1">
            <a:spLocks noGrp="1"/>
          </p:cNvSpPr>
          <p:nvPr>
            <p:ph type="dt" idx="10"/>
          </p:nvPr>
        </p:nvSpPr>
        <p:spPr>
          <a:xfrm>
            <a:off x="8001000" y="381000"/>
            <a:ext cx="1066800" cy="2286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200" baseline="30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image" Target="../media/image3.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4.xml"/><Relationship Id="rId1" Type="http://schemas.openxmlformats.org/officeDocument/2006/relationships/slideLayout" Target="../slideLayouts/slideLayout6.xml"/><Relationship Id="rId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5.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6.xml"/><Relationship Id="rId1" Type="http://schemas.openxmlformats.org/officeDocument/2006/relationships/slideLayout" Target="../slideLayouts/slideLayout8.xml"/><Relationship Id="rId4"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7.xml"/><Relationship Id="rId1" Type="http://schemas.openxmlformats.org/officeDocument/2006/relationships/slideLayout" Target="../slideLayouts/slideLayout9.xml"/><Relationship Id="rId4"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8.xml"/><Relationship Id="rId1" Type="http://schemas.openxmlformats.org/officeDocument/2006/relationships/slideLayout" Target="../slideLayouts/slideLayout10.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8" descr="openingfooter_sized.jpg"/>
          <p:cNvPicPr preferRelativeResize="0"/>
          <p:nvPr/>
        </p:nvPicPr>
        <p:blipFill rotWithShape="1">
          <a:blip r:embed="rId3">
            <a:alphaModFix/>
          </a:blip>
          <a:srcRect/>
          <a:stretch/>
        </p:blipFill>
        <p:spPr>
          <a:xfrm>
            <a:off x="0" y="533400"/>
            <a:ext cx="9144000" cy="5334000"/>
          </a:xfrm>
          <a:prstGeom prst="rect">
            <a:avLst/>
          </a:prstGeom>
          <a:noFill/>
          <a:ln>
            <a:noFill/>
          </a:ln>
        </p:spPr>
      </p:pic>
      <p:pic>
        <p:nvPicPr>
          <p:cNvPr id="11" name="Google Shape;11;p18"/>
          <p:cNvPicPr preferRelativeResize="0"/>
          <p:nvPr/>
        </p:nvPicPr>
        <p:blipFill rotWithShape="1">
          <a:blip r:embed="rId4">
            <a:alphaModFix/>
          </a:blip>
          <a:srcRect/>
          <a:stretch/>
        </p:blipFill>
        <p:spPr>
          <a:xfrm>
            <a:off x="7543800" y="6118225"/>
            <a:ext cx="968375" cy="434975"/>
          </a:xfrm>
          <a:prstGeom prst="rect">
            <a:avLst/>
          </a:prstGeom>
          <a:noFill/>
          <a:ln>
            <a:noFill/>
          </a:ln>
        </p:spPr>
      </p:pic>
      <p:sp>
        <p:nvSpPr>
          <p:cNvPr id="12" name="Google Shape;12;p18"/>
          <p:cNvSpPr txBox="1"/>
          <p:nvPr/>
        </p:nvSpPr>
        <p:spPr>
          <a:xfrm>
            <a:off x="609600" y="6096000"/>
            <a:ext cx="4664075"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Boston University School of Social Work</a:t>
            </a:r>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Center for Innovation in Social Work &amp; Health</a:t>
            </a:r>
            <a:endParaRPr/>
          </a:p>
        </p:txBody>
      </p:sp>
      <p:sp>
        <p:nvSpPr>
          <p:cNvPr id="13" name="Google Shape;13;p18"/>
          <p:cNvSpPr txBox="1"/>
          <p:nvPr/>
        </p:nvSpPr>
        <p:spPr>
          <a:xfrm>
            <a:off x="0" y="0"/>
            <a:ext cx="9144000" cy="44958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cxnSp>
        <p:nvCxnSpPr>
          <p:cNvPr id="14" name="Google Shape;14;p18"/>
          <p:cNvCxnSpPr/>
          <p:nvPr/>
        </p:nvCxnSpPr>
        <p:spPr>
          <a:xfrm>
            <a:off x="0" y="5867400"/>
            <a:ext cx="9144000" cy="0"/>
          </a:xfrm>
          <a:prstGeom prst="straightConnector1">
            <a:avLst/>
          </a:prstGeom>
          <a:noFill/>
          <a:ln w="152400" cap="flat" cmpd="sng">
            <a:solidFill>
              <a:srgbClr val="A6A6A6"/>
            </a:solidFill>
            <a:prstDash val="solid"/>
            <a:miter lim="800000"/>
            <a:headEnd type="none" w="med" len="med"/>
            <a:tailEnd type="none" w="med" len="med"/>
          </a:ln>
        </p:spPr>
      </p:cxnSp>
      <p:sp>
        <p:nvSpPr>
          <p:cNvPr id="15" name="Google Shape;15;p18"/>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6" name="Google Shape;16;p18"/>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
        <p:cNvGrpSpPr/>
        <p:nvPr/>
      </p:nvGrpSpPr>
      <p:grpSpPr>
        <a:xfrm>
          <a:off x="0" y="0"/>
          <a:ext cx="0" cy="0"/>
          <a:chOff x="0" y="0"/>
          <a:chExt cx="0" cy="0"/>
        </a:xfrm>
      </p:grpSpPr>
      <p:sp>
        <p:nvSpPr>
          <p:cNvPr id="21" name="Google Shape;21;p20"/>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2" name="Google Shape;22;p20"/>
          <p:cNvSpPr txBox="1"/>
          <p:nvPr/>
        </p:nvSpPr>
        <p:spPr>
          <a:xfrm>
            <a:off x="609600" y="1524000"/>
            <a:ext cx="7924800"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23" name="Google Shape;23;p20"/>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24" name="Google Shape;24;p20"/>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25" name="Google Shape;25;p20"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26" name="Google Shape;26;p20"/>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7" name="Google Shape;27;p20"/>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 name="Google Shape;28;p20"/>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9" name="Google Shape;29;p20"/>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
        <p:cNvGrpSpPr/>
        <p:nvPr/>
      </p:nvGrpSpPr>
      <p:grpSpPr>
        <a:xfrm>
          <a:off x="0" y="0"/>
          <a:ext cx="0" cy="0"/>
          <a:chOff x="0" y="0"/>
          <a:chExt cx="0" cy="0"/>
        </a:xfrm>
      </p:grpSpPr>
      <p:sp>
        <p:nvSpPr>
          <p:cNvPr id="36" name="Google Shape;36;p22"/>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37" name="Google Shape;37;p22"/>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38" name="Google Shape;38;p22"/>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9" name="Google Shape;39;p22"/>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0" name="Google Shape;40;p22"/>
          <p:cNvSpPr txBox="1"/>
          <p:nvPr/>
        </p:nvSpPr>
        <p:spPr>
          <a:xfrm>
            <a:off x="609600" y="1524000"/>
            <a:ext cx="7924800"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sp>
        <p:nvSpPr>
          <p:cNvPr id="41" name="Google Shape;41;p22"/>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pic>
        <p:nvPicPr>
          <p:cNvPr id="42" name="Google Shape;42;p22"/>
          <p:cNvPicPr preferRelativeResize="0"/>
          <p:nvPr/>
        </p:nvPicPr>
        <p:blipFill rotWithShape="1">
          <a:blip r:embed="rId5">
            <a:alphaModFix/>
          </a:blip>
          <a:srcRect/>
          <a:stretch/>
        </p:blipFill>
        <p:spPr>
          <a:xfrm>
            <a:off x="609600" y="5867400"/>
            <a:ext cx="2438400" cy="804862"/>
          </a:xfrm>
          <a:prstGeom prst="rect">
            <a:avLst/>
          </a:prstGeom>
          <a:noFill/>
          <a:ln>
            <a:noFill/>
          </a:ln>
        </p:spPr>
      </p:pic>
      <p:cxnSp>
        <p:nvCxnSpPr>
          <p:cNvPr id="43" name="Google Shape;43;p22"/>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44" name="Google Shape;44;p22" descr="standardfooter_sized.jpg"/>
          <p:cNvPicPr preferRelativeResize="0"/>
          <p:nvPr/>
        </p:nvPicPr>
        <p:blipFill rotWithShape="1">
          <a:blip r:embed="rId6">
            <a:alphaModFix/>
          </a:blip>
          <a:srcRect t="93661"/>
          <a:stretch/>
        </p:blipFill>
        <p:spPr>
          <a:xfrm>
            <a:off x="0" y="0"/>
            <a:ext cx="9144000" cy="3381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Google Shape;61;p26"/>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62" name="Google Shape;62;p26"/>
          <p:cNvSpPr txBox="1"/>
          <p:nvPr/>
        </p:nvSpPr>
        <p:spPr>
          <a:xfrm>
            <a:off x="609600" y="1524000"/>
            <a:ext cx="7924800"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63" name="Google Shape;63;p26"/>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64" name="Google Shape;64;p26"/>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65" name="Google Shape;65;p26"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66" name="Google Shape;66;p26"/>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67" name="Google Shape;67;p26"/>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8" name="Google Shape;68;p26"/>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69" name="Google Shape;69;p26"/>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
        <p:cNvGrpSpPr/>
        <p:nvPr/>
      </p:nvGrpSpPr>
      <p:grpSpPr>
        <a:xfrm>
          <a:off x="0" y="0"/>
          <a:ext cx="0" cy="0"/>
          <a:chOff x="0" y="0"/>
          <a:chExt cx="0" cy="0"/>
        </a:xfrm>
      </p:grpSpPr>
      <p:sp>
        <p:nvSpPr>
          <p:cNvPr id="76" name="Google Shape;76;p28"/>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77" name="Google Shape;77;p28"/>
          <p:cNvSpPr txBox="1"/>
          <p:nvPr/>
        </p:nvSpPr>
        <p:spPr>
          <a:xfrm>
            <a:off x="609600" y="1524000"/>
            <a:ext cx="7924800"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78" name="Google Shape;78;p28"/>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79" name="Google Shape;79;p28"/>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80" name="Google Shape;80;p28"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pic>
        <p:nvPicPr>
          <p:cNvPr id="81" name="Google Shape;81;p28" descr="restingslide2.jpg"/>
          <p:cNvPicPr preferRelativeResize="0"/>
          <p:nvPr/>
        </p:nvPicPr>
        <p:blipFill rotWithShape="1">
          <a:blip r:embed="rId5">
            <a:alphaModFix/>
          </a:blip>
          <a:srcRect/>
          <a:stretch/>
        </p:blipFill>
        <p:spPr>
          <a:xfrm>
            <a:off x="0" y="0"/>
            <a:ext cx="9144000" cy="6858000"/>
          </a:xfrm>
          <a:prstGeom prst="rect">
            <a:avLst/>
          </a:prstGeom>
          <a:noFill/>
          <a:ln>
            <a:noFill/>
          </a:ln>
        </p:spPr>
      </p:pic>
      <p:sp>
        <p:nvSpPr>
          <p:cNvPr id="82" name="Google Shape;82;p28"/>
          <p:cNvSpPr txBox="1"/>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83" name="Google Shape;83;p28"/>
          <p:cNvSpPr txBox="1"/>
          <p:nvPr/>
        </p:nvSpPr>
        <p:spPr>
          <a:xfrm>
            <a:off x="685800" y="2819400"/>
            <a:ext cx="77724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2800"/>
              <a:buFont typeface="Arial"/>
              <a:buNone/>
            </a:pPr>
            <a:r>
              <a:rPr lang="en-US" sz="2800" b="0" i="0" u="none">
                <a:solidFill>
                  <a:schemeClr val="lt1"/>
                </a:solidFill>
                <a:latin typeface="Arial"/>
                <a:ea typeface="Arial"/>
                <a:cs typeface="Arial"/>
                <a:sym typeface="Arial"/>
              </a:rPr>
              <a:t>Resting or transition slide</a:t>
            </a:r>
            <a:endParaRPr/>
          </a:p>
        </p:txBody>
      </p:sp>
      <p:sp>
        <p:nvSpPr>
          <p:cNvPr id="84" name="Google Shape;84;p28"/>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5" name="Google Shape;85;p28"/>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6" name="Google Shape;86;p28"/>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7" name="Google Shape;87;p28"/>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30"/>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94" name="Google Shape;94;p30"/>
          <p:cNvSpPr txBox="1"/>
          <p:nvPr/>
        </p:nvSpPr>
        <p:spPr>
          <a:xfrm>
            <a:off x="609600" y="1524000"/>
            <a:ext cx="7924800"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95" name="Google Shape;95;p30"/>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96" name="Google Shape;96;p30"/>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97" name="Google Shape;97;p30"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98" name="Google Shape;98;p30"/>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99" name="Google Shape;99;p30"/>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0" name="Google Shape;100;p30"/>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01" name="Google Shape;101;p30"/>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32"/>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10" name="Google Shape;110;p32"/>
          <p:cNvSpPr txBox="1"/>
          <p:nvPr/>
        </p:nvSpPr>
        <p:spPr>
          <a:xfrm>
            <a:off x="609600" y="1524000"/>
            <a:ext cx="7924800"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111" name="Google Shape;111;p32"/>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112" name="Google Shape;112;p32"/>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113" name="Google Shape;113;p32"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114" name="Google Shape;114;p32"/>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15" name="Google Shape;115;p32"/>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6" name="Google Shape;116;p32"/>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17" name="Google Shape;117;p32"/>
          <p:cNvSpPr txBox="1">
            <a:spLocks noGrp="1"/>
          </p:cNvSpPr>
          <p:nvPr>
            <p:ph type="dt" idx="10"/>
          </p:nvPr>
        </p:nvSpPr>
        <p:spPr>
          <a:xfrm>
            <a:off x="8001000" y="381000"/>
            <a:ext cx="1066800" cy="2286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Google Shape;127;p34"/>
          <p:cNvSpPr txBox="1"/>
          <p:nvPr/>
        </p:nvSpPr>
        <p:spPr>
          <a:xfrm>
            <a:off x="0" y="338137"/>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28" name="Google Shape;128;p34"/>
          <p:cNvSpPr txBox="1"/>
          <p:nvPr/>
        </p:nvSpPr>
        <p:spPr>
          <a:xfrm>
            <a:off x="609600" y="1524000"/>
            <a:ext cx="7924800" cy="2746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Arial"/>
              <a:buNone/>
            </a:pPr>
            <a:r>
              <a:rPr lang="en-US" sz="1200" b="1" i="0" u="none">
                <a:solidFill>
                  <a:schemeClr val="lt1"/>
                </a:solidFill>
                <a:latin typeface="Arial"/>
                <a:ea typeface="Arial"/>
                <a:cs typeface="Arial"/>
                <a:sym typeface="Arial"/>
              </a:rPr>
              <a:t>Boston University</a:t>
            </a:r>
            <a:r>
              <a:rPr lang="en-US" sz="1200" b="0" i="0" u="none">
                <a:solidFill>
                  <a:schemeClr val="lt1"/>
                </a:solidFill>
                <a:latin typeface="Arial"/>
                <a:ea typeface="Arial"/>
                <a:cs typeface="Arial"/>
                <a:sym typeface="Arial"/>
              </a:rPr>
              <a:t> Slideshow Title Goes Here</a:t>
            </a:r>
            <a:endParaRPr/>
          </a:p>
        </p:txBody>
      </p:sp>
      <p:pic>
        <p:nvPicPr>
          <p:cNvPr id="129" name="Google Shape;129;p34"/>
          <p:cNvPicPr preferRelativeResize="0"/>
          <p:nvPr/>
        </p:nvPicPr>
        <p:blipFill rotWithShape="1">
          <a:blip r:embed="rId3">
            <a:alphaModFix/>
          </a:blip>
          <a:srcRect/>
          <a:stretch/>
        </p:blipFill>
        <p:spPr>
          <a:xfrm>
            <a:off x="609600" y="5867400"/>
            <a:ext cx="2438400" cy="804862"/>
          </a:xfrm>
          <a:prstGeom prst="rect">
            <a:avLst/>
          </a:prstGeom>
          <a:noFill/>
          <a:ln>
            <a:noFill/>
          </a:ln>
        </p:spPr>
      </p:pic>
      <p:cxnSp>
        <p:nvCxnSpPr>
          <p:cNvPr id="130" name="Google Shape;130;p34"/>
          <p:cNvCxnSpPr/>
          <p:nvPr/>
        </p:nvCxnSpPr>
        <p:spPr>
          <a:xfrm>
            <a:off x="0" y="5715000"/>
            <a:ext cx="9144000" cy="0"/>
          </a:xfrm>
          <a:prstGeom prst="straightConnector1">
            <a:avLst/>
          </a:prstGeom>
          <a:noFill/>
          <a:ln w="38100" cap="flat" cmpd="sng">
            <a:solidFill>
              <a:srgbClr val="CF0A2C"/>
            </a:solidFill>
            <a:prstDash val="solid"/>
            <a:miter lim="800000"/>
            <a:headEnd type="none" w="med" len="med"/>
            <a:tailEnd type="none" w="med" len="med"/>
          </a:ln>
        </p:spPr>
      </p:cxnSp>
      <p:pic>
        <p:nvPicPr>
          <p:cNvPr id="131" name="Google Shape;131;p34" descr="standardfooter_sized.jpg"/>
          <p:cNvPicPr preferRelativeResize="0"/>
          <p:nvPr/>
        </p:nvPicPr>
        <p:blipFill rotWithShape="1">
          <a:blip r:embed="rId4">
            <a:alphaModFix/>
          </a:blip>
          <a:srcRect t="93661"/>
          <a:stretch/>
        </p:blipFill>
        <p:spPr>
          <a:xfrm>
            <a:off x="0" y="0"/>
            <a:ext cx="9144000" cy="338137"/>
          </a:xfrm>
          <a:prstGeom prst="rect">
            <a:avLst/>
          </a:prstGeom>
          <a:noFill/>
          <a:ln>
            <a:noFill/>
          </a:ln>
        </p:spPr>
      </p:pic>
      <p:sp>
        <p:nvSpPr>
          <p:cNvPr id="132" name="Google Shape;132;p34"/>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3" name="Google Shape;133;p34"/>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4" name="Google Shape;134;p34"/>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2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5" name="Google Shape;135;p34"/>
          <p:cNvSpPr txBox="1">
            <a:spLocks noGrp="1"/>
          </p:cNvSpPr>
          <p:nvPr>
            <p:ph type="dt" idx="10"/>
          </p:nvPr>
        </p:nvSpPr>
        <p:spPr>
          <a:xfrm>
            <a:off x="7467600" y="6443662"/>
            <a:ext cx="1066800" cy="2286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baseline="30000">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4000"/>
              <a:buFont typeface="Arial"/>
              <a:buNone/>
            </a:pPr>
            <a:r>
              <a:rPr lang="en-US" sz="4000" b="0" i="0" u="none" dirty="0">
                <a:solidFill>
                  <a:schemeClr val="lt1"/>
                </a:solidFill>
                <a:latin typeface="Arial"/>
                <a:ea typeface="Arial"/>
                <a:cs typeface="Arial"/>
                <a:sym typeface="Arial"/>
              </a:rPr>
              <a:t>HIV and Aging</a:t>
            </a:r>
            <a:endParaRPr dirty="0"/>
          </a:p>
        </p:txBody>
      </p:sp>
      <p:sp>
        <p:nvSpPr>
          <p:cNvPr id="146" name="Google Shape;146;p1"/>
          <p:cNvSpPr txBox="1">
            <a:spLocks noGrp="1"/>
          </p:cNvSpPr>
          <p:nvPr>
            <p:ph type="subTitle" idx="1"/>
          </p:nvPr>
        </p:nvSpPr>
        <p:spPr>
          <a:xfrm>
            <a:off x="684212" y="2514600"/>
            <a:ext cx="7772400" cy="1752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2400" b="0" i="0" u="none" dirty="0">
                <a:solidFill>
                  <a:srgbClr val="CCCCCC"/>
                </a:solidFill>
                <a:latin typeface="Arial"/>
                <a:ea typeface="Arial"/>
                <a:cs typeface="Arial"/>
                <a:sym typeface="Arial"/>
              </a:rPr>
              <a:t>Working with and Supporting People over 50 with HIV/AIDS</a:t>
            </a:r>
            <a:endParaRPr dirty="0"/>
          </a:p>
          <a:p>
            <a:pPr marL="0" lvl="0" indent="0" algn="l" rtl="0">
              <a:spcBef>
                <a:spcPts val="480"/>
              </a:spcBef>
              <a:spcAft>
                <a:spcPts val="0"/>
              </a:spcAft>
              <a:buSzPts val="2400"/>
              <a:buFont typeface="Noto Sans Symbols"/>
              <a:buNone/>
            </a:pPr>
            <a:endParaRPr sz="2400" b="0" i="0" u="none" dirty="0">
              <a:solidFill>
                <a:srgbClr val="CCCCCC"/>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0"/>
          <p:cNvSpPr txBox="1">
            <a:spLocks noGrp="1"/>
          </p:cNvSpPr>
          <p:nvPr>
            <p:ph type="title"/>
          </p:nvPr>
        </p:nvSpPr>
        <p:spPr>
          <a:xfrm>
            <a:off x="581025" y="674687"/>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Mental and Emotional Health</a:t>
            </a:r>
            <a:endParaRPr/>
          </a:p>
        </p:txBody>
      </p:sp>
      <p:sp>
        <p:nvSpPr>
          <p:cNvPr id="231" name="Google Shape;231;p10"/>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dirty="0">
                <a:solidFill>
                  <a:schemeClr val="lt1"/>
                </a:solidFill>
                <a:latin typeface="Arial"/>
                <a:ea typeface="Arial"/>
                <a:cs typeface="Arial"/>
                <a:sym typeface="Arial"/>
              </a:rPr>
              <a:t>HIV and Aging</a:t>
            </a:r>
            <a:endParaRPr dirty="0"/>
          </a:p>
        </p:txBody>
      </p:sp>
      <p:sp>
        <p:nvSpPr>
          <p:cNvPr id="232" name="Google Shape;232;p10"/>
          <p:cNvSpPr txBox="1"/>
          <p:nvPr/>
        </p:nvSpPr>
        <p:spPr>
          <a:xfrm>
            <a:off x="547687" y="1360487"/>
            <a:ext cx="8139112" cy="4271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00000"/>
              </a:buClr>
              <a:buSzPts val="2000"/>
              <a:buFont typeface="Noto Sans Symbols"/>
              <a:buChar char="▪"/>
            </a:pPr>
            <a:r>
              <a:rPr lang="en-US" sz="2000" b="0" i="0" u="none" dirty="0">
                <a:solidFill>
                  <a:schemeClr val="dk1"/>
                </a:solidFill>
                <a:latin typeface="Arial"/>
                <a:ea typeface="Arial"/>
                <a:cs typeface="Arial"/>
                <a:sym typeface="Arial"/>
              </a:rPr>
              <a:t>Studies have found high rates of depression among older people with HIV</a:t>
            </a:r>
            <a:endParaRPr dirty="0"/>
          </a:p>
          <a:p>
            <a:pPr marL="342900" marR="0" lvl="0" indent="-342900" algn="l" rtl="0">
              <a:lnSpc>
                <a:spcPct val="100000"/>
              </a:lnSpc>
              <a:spcBef>
                <a:spcPts val="0"/>
              </a:spcBef>
              <a:spcAft>
                <a:spcPts val="0"/>
              </a:spcAft>
              <a:buClr>
                <a:srgbClr val="C00000"/>
              </a:buClr>
              <a:buSzPts val="2000"/>
              <a:buFont typeface="Noto Sans Symbols"/>
              <a:buChar char="▪"/>
            </a:pPr>
            <a:r>
              <a:rPr lang="en-US" sz="2000" b="0" i="0" u="none" dirty="0">
                <a:solidFill>
                  <a:schemeClr val="dk1"/>
                </a:solidFill>
                <a:latin typeface="Arial"/>
                <a:ea typeface="Arial"/>
                <a:cs typeface="Arial"/>
                <a:sym typeface="Arial"/>
              </a:rPr>
              <a:t>Social isolation is an important issue:</a:t>
            </a:r>
            <a:endParaRPr dirty="0"/>
          </a:p>
          <a:p>
            <a:pPr marL="800100" marR="0" lvl="1" indent="-342900" algn="l" rtl="0">
              <a:lnSpc>
                <a:spcPct val="100000"/>
              </a:lnSpc>
              <a:spcBef>
                <a:spcPts val="0"/>
              </a:spcBef>
              <a:spcAft>
                <a:spcPts val="0"/>
              </a:spcAft>
              <a:buClr>
                <a:srgbClr val="C00000"/>
              </a:buClr>
              <a:buSzPts val="2000"/>
              <a:buFont typeface="Noto Sans Symbols"/>
              <a:buChar char="▪"/>
            </a:pPr>
            <a:r>
              <a:rPr lang="en-US" sz="2000" b="0" i="0" u="none" strike="noStrike" cap="none" dirty="0">
                <a:solidFill>
                  <a:schemeClr val="dk1"/>
                </a:solidFill>
                <a:latin typeface="Arial"/>
                <a:ea typeface="Arial"/>
                <a:cs typeface="Arial"/>
                <a:sym typeface="Arial"/>
              </a:rPr>
              <a:t>Older people may face isolation due to illness or loss of family and friends.</a:t>
            </a:r>
            <a:endParaRPr dirty="0"/>
          </a:p>
          <a:p>
            <a:pPr marL="800100" marR="0" lvl="1" indent="-342900" algn="l" rtl="0">
              <a:lnSpc>
                <a:spcPct val="100000"/>
              </a:lnSpc>
              <a:spcBef>
                <a:spcPts val="0"/>
              </a:spcBef>
              <a:spcAft>
                <a:spcPts val="0"/>
              </a:spcAft>
              <a:buClr>
                <a:srgbClr val="C00000"/>
              </a:buClr>
              <a:buSzPts val="2000"/>
              <a:buFont typeface="Noto Sans Symbols"/>
              <a:buChar char="▪"/>
            </a:pPr>
            <a:r>
              <a:rPr lang="en-US" sz="2000" b="0" i="0" u="none" strike="noStrike" cap="none" dirty="0">
                <a:solidFill>
                  <a:schemeClr val="dk1"/>
                </a:solidFill>
                <a:latin typeface="Arial"/>
                <a:ea typeface="Arial"/>
                <a:cs typeface="Arial"/>
                <a:sym typeface="Arial"/>
              </a:rPr>
              <a:t>Stigma from HIV infection and aging. </a:t>
            </a:r>
            <a:endParaRPr dirty="0"/>
          </a:p>
          <a:p>
            <a:pPr marL="800100" marR="0" lvl="1" indent="-342900" algn="l" rtl="0">
              <a:lnSpc>
                <a:spcPct val="100000"/>
              </a:lnSpc>
              <a:spcBef>
                <a:spcPts val="0"/>
              </a:spcBef>
              <a:spcAft>
                <a:spcPts val="0"/>
              </a:spcAft>
              <a:buClr>
                <a:srgbClr val="C00000"/>
              </a:buClr>
              <a:buSzPts val="2000"/>
              <a:buFont typeface="Noto Sans Symbols"/>
              <a:buChar char="▪"/>
            </a:pPr>
            <a:r>
              <a:rPr lang="en-US" sz="2000" b="0" i="0" u="none" strike="noStrike" cap="none" dirty="0">
                <a:solidFill>
                  <a:schemeClr val="dk1"/>
                </a:solidFill>
                <a:latin typeface="Arial"/>
                <a:ea typeface="Arial"/>
                <a:cs typeface="Arial"/>
                <a:sym typeface="Arial"/>
              </a:rPr>
              <a:t>Negative stereotypes of aging, including viewing older people as:</a:t>
            </a:r>
            <a:endParaRPr dirty="0"/>
          </a:p>
          <a:p>
            <a:pPr marL="1714500" marR="0" lvl="3" indent="-342900" algn="l" rtl="0">
              <a:lnSpc>
                <a:spcPct val="100000"/>
              </a:lnSpc>
              <a:spcBef>
                <a:spcPts val="0"/>
              </a:spcBef>
              <a:spcAft>
                <a:spcPts val="0"/>
              </a:spcAft>
              <a:buClr>
                <a:srgbClr val="C00000"/>
              </a:buClr>
              <a:buSzPts val="2000"/>
              <a:buFont typeface="Noto Sans Symbols"/>
              <a:buChar char="▪"/>
            </a:pPr>
            <a:r>
              <a:rPr lang="en-US" sz="2000" b="0" i="0" u="none" strike="noStrike" cap="none" dirty="0">
                <a:solidFill>
                  <a:schemeClr val="dk1"/>
                </a:solidFill>
                <a:latin typeface="Arial"/>
                <a:ea typeface="Arial"/>
                <a:cs typeface="Arial"/>
                <a:sym typeface="Arial"/>
              </a:rPr>
              <a:t>Needy</a:t>
            </a:r>
            <a:endParaRPr dirty="0"/>
          </a:p>
          <a:p>
            <a:pPr marL="1714500" marR="0" lvl="3" indent="-342900" algn="l" rtl="0">
              <a:lnSpc>
                <a:spcPct val="100000"/>
              </a:lnSpc>
              <a:spcBef>
                <a:spcPts val="0"/>
              </a:spcBef>
              <a:spcAft>
                <a:spcPts val="0"/>
              </a:spcAft>
              <a:buClr>
                <a:srgbClr val="C00000"/>
              </a:buClr>
              <a:buSzPts val="2000"/>
              <a:buFont typeface="Noto Sans Symbols"/>
              <a:buChar char="▪"/>
            </a:pPr>
            <a:r>
              <a:rPr lang="en-US" sz="2000" b="0" i="0" u="none" strike="noStrike" cap="none" dirty="0">
                <a:solidFill>
                  <a:schemeClr val="dk1"/>
                </a:solidFill>
                <a:latin typeface="Arial"/>
                <a:ea typeface="Arial"/>
                <a:cs typeface="Arial"/>
                <a:sym typeface="Arial"/>
              </a:rPr>
              <a:t>Senile and less useful than younger people</a:t>
            </a:r>
            <a:endParaRPr dirty="0"/>
          </a:p>
          <a:p>
            <a:pPr marL="800100" marR="0" lvl="1" indent="-342900" algn="l" rtl="0">
              <a:lnSpc>
                <a:spcPct val="100000"/>
              </a:lnSpc>
              <a:spcBef>
                <a:spcPts val="0"/>
              </a:spcBef>
              <a:spcAft>
                <a:spcPts val="0"/>
              </a:spcAft>
              <a:buClr>
                <a:srgbClr val="C00000"/>
              </a:buClr>
              <a:buSzPts val="2000"/>
              <a:buFont typeface="Noto Sans Symbols"/>
              <a:buChar char="▪"/>
            </a:pPr>
            <a:r>
              <a:rPr lang="en-US" sz="2000" b="0" i="0" u="none" strike="noStrike" cap="none" dirty="0">
                <a:solidFill>
                  <a:schemeClr val="dk1"/>
                </a:solidFill>
                <a:latin typeface="Arial"/>
                <a:ea typeface="Arial"/>
                <a:cs typeface="Arial"/>
                <a:sym typeface="Arial"/>
              </a:rPr>
              <a:t>Stigma can lead to increased symptoms and decreased quality of life</a:t>
            </a:r>
            <a:endParaRPr dirty="0"/>
          </a:p>
          <a:p>
            <a:pPr marL="800100" marR="0" lvl="1" indent="-342900" algn="l" rtl="0">
              <a:lnSpc>
                <a:spcPct val="100000"/>
              </a:lnSpc>
              <a:spcBef>
                <a:spcPts val="0"/>
              </a:spcBef>
              <a:spcAft>
                <a:spcPts val="0"/>
              </a:spcAft>
              <a:buClr>
                <a:srgbClr val="C00000"/>
              </a:buClr>
              <a:buSzPts val="2000"/>
              <a:buFont typeface="Noto Sans Symbols"/>
              <a:buChar char="▪"/>
            </a:pPr>
            <a:r>
              <a:rPr lang="en-US" sz="2000" b="0" i="0" u="none" strike="noStrike" cap="none" dirty="0">
                <a:solidFill>
                  <a:schemeClr val="dk1"/>
                </a:solidFill>
                <a:latin typeface="Arial"/>
                <a:ea typeface="Arial"/>
                <a:cs typeface="Arial"/>
                <a:sym typeface="Arial"/>
              </a:rPr>
              <a:t>Social isolation has been linked to a decrease in health and quality of life</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1"/>
          <p:cNvSpPr txBox="1">
            <a:spLocks noGrp="1"/>
          </p:cNvSpPr>
          <p:nvPr>
            <p:ph type="title"/>
          </p:nvPr>
        </p:nvSpPr>
        <p:spPr>
          <a:xfrm>
            <a:off x="581025" y="674687"/>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Substance Use</a:t>
            </a:r>
            <a:endParaRPr/>
          </a:p>
        </p:txBody>
      </p:sp>
      <p:sp>
        <p:nvSpPr>
          <p:cNvPr id="239" name="Google Shape;239;p11"/>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dirty="0">
                <a:solidFill>
                  <a:schemeClr val="lt1"/>
                </a:solidFill>
                <a:latin typeface="Arial"/>
                <a:ea typeface="Arial"/>
                <a:cs typeface="Arial"/>
                <a:sym typeface="Arial"/>
              </a:rPr>
              <a:t>HIV and Aging</a:t>
            </a:r>
            <a:endParaRPr dirty="0"/>
          </a:p>
        </p:txBody>
      </p:sp>
      <p:sp>
        <p:nvSpPr>
          <p:cNvPr id="240" name="Google Shape;240;p11"/>
          <p:cNvSpPr txBox="1"/>
          <p:nvPr/>
        </p:nvSpPr>
        <p:spPr>
          <a:xfrm>
            <a:off x="76200" y="1360487"/>
            <a:ext cx="7924800" cy="4271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00000"/>
              </a:buClr>
              <a:buSzPts val="2200"/>
              <a:buFont typeface="Noto Sans Symbols"/>
              <a:buChar char="▪"/>
            </a:pPr>
            <a:r>
              <a:rPr lang="en-US" sz="2200" b="0" i="0" u="none" dirty="0">
                <a:solidFill>
                  <a:schemeClr val="dk1"/>
                </a:solidFill>
                <a:latin typeface="Arial"/>
                <a:ea typeface="Arial"/>
                <a:cs typeface="Arial"/>
                <a:sym typeface="Arial"/>
              </a:rPr>
              <a:t>Rates for substance use are higher in older individuals </a:t>
            </a:r>
            <a:r>
              <a:rPr lang="en-US" sz="2200" b="0" i="0" u="none" dirty="0" smtClean="0">
                <a:solidFill>
                  <a:schemeClr val="dk1"/>
                </a:solidFill>
                <a:latin typeface="Arial"/>
                <a:ea typeface="Arial"/>
                <a:cs typeface="Arial"/>
                <a:sym typeface="Arial"/>
              </a:rPr>
              <a:t>with </a:t>
            </a:r>
            <a:r>
              <a:rPr lang="en-US" sz="2200" b="0" i="0" u="none" dirty="0">
                <a:solidFill>
                  <a:schemeClr val="dk1"/>
                </a:solidFill>
                <a:latin typeface="Arial"/>
                <a:ea typeface="Arial"/>
                <a:cs typeface="Arial"/>
                <a:sym typeface="Arial"/>
              </a:rPr>
              <a:t>HIV than among same-age peers who are </a:t>
            </a:r>
            <a:r>
              <a:rPr lang="en-US" sz="2200" b="0" i="0" u="none" dirty="0" smtClean="0">
                <a:solidFill>
                  <a:schemeClr val="dk1"/>
                </a:solidFill>
                <a:latin typeface="Arial"/>
                <a:ea typeface="Arial"/>
                <a:cs typeface="Arial"/>
                <a:sym typeface="Arial"/>
              </a:rPr>
              <a:t>HIV negative.</a:t>
            </a:r>
            <a:endParaRPr dirty="0"/>
          </a:p>
          <a:p>
            <a:pPr marL="342900" marR="0" lvl="0" indent="-203200" algn="l" rtl="0">
              <a:lnSpc>
                <a:spcPct val="100000"/>
              </a:lnSpc>
              <a:spcBef>
                <a:spcPts val="0"/>
              </a:spcBef>
              <a:spcAft>
                <a:spcPts val="0"/>
              </a:spcAft>
              <a:buClr>
                <a:srgbClr val="C00000"/>
              </a:buClr>
              <a:buSzPts val="2200"/>
              <a:buFont typeface="Noto Sans Symbols"/>
              <a:buNone/>
            </a:pPr>
            <a:endParaRPr sz="2200" b="0" i="0" u="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C00000"/>
              </a:buClr>
              <a:buSzPts val="2200"/>
              <a:buFont typeface="Noto Sans Symbols"/>
              <a:buChar char="▪"/>
            </a:pPr>
            <a:r>
              <a:rPr lang="en-US" sz="2200" b="0" i="0" u="none" dirty="0">
                <a:solidFill>
                  <a:schemeClr val="dk1"/>
                </a:solidFill>
                <a:latin typeface="Arial"/>
                <a:ea typeface="Arial"/>
                <a:cs typeface="Arial"/>
                <a:sym typeface="Arial"/>
              </a:rPr>
              <a:t>Increases in depression have been linked with increased use of substances, including alcohol, marijuana, cocaine, opioids, and benzodiazepines.</a:t>
            </a:r>
            <a:endParaRPr dirty="0"/>
          </a:p>
          <a:p>
            <a:pPr marL="342900" marR="0" lvl="0" indent="-203200" algn="l" rtl="0">
              <a:lnSpc>
                <a:spcPct val="100000"/>
              </a:lnSpc>
              <a:spcBef>
                <a:spcPts val="0"/>
              </a:spcBef>
              <a:spcAft>
                <a:spcPts val="0"/>
              </a:spcAft>
              <a:buClr>
                <a:srgbClr val="C00000"/>
              </a:buClr>
              <a:buSzPts val="2200"/>
              <a:buFont typeface="Noto Sans Symbols"/>
              <a:buNone/>
            </a:pPr>
            <a:endParaRPr sz="2200" b="0" i="0" u="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C00000"/>
              </a:buClr>
              <a:buSzPts val="2200"/>
              <a:buFont typeface="Noto Sans Symbols"/>
              <a:buChar char="▪"/>
            </a:pPr>
            <a:r>
              <a:rPr lang="en-US" sz="2200" b="0" i="0" u="none" dirty="0">
                <a:solidFill>
                  <a:schemeClr val="dk1"/>
                </a:solidFill>
                <a:latin typeface="Arial"/>
                <a:ea typeface="Arial"/>
                <a:cs typeface="Arial"/>
                <a:sym typeface="Arial"/>
              </a:rPr>
              <a:t>Interactions can occur between prescription medications and illicit substances. These interactions may make it difficult for individuals to adhere to their prescribed medications and could greatly reduce quality of life.</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2"/>
          <p:cNvSpPr txBox="1">
            <a:spLocks noGrp="1"/>
          </p:cNvSpPr>
          <p:nvPr>
            <p:ph type="title"/>
          </p:nvPr>
        </p:nvSpPr>
        <p:spPr>
          <a:xfrm>
            <a:off x="581025" y="674687"/>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Sexuality and Sexual Health</a:t>
            </a:r>
            <a:endParaRPr/>
          </a:p>
        </p:txBody>
      </p:sp>
      <p:sp>
        <p:nvSpPr>
          <p:cNvPr id="247" name="Google Shape;247;p12"/>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dirty="0">
                <a:solidFill>
                  <a:schemeClr val="lt1"/>
                </a:solidFill>
                <a:latin typeface="Arial"/>
                <a:ea typeface="Arial"/>
                <a:cs typeface="Arial"/>
                <a:sym typeface="Arial"/>
              </a:rPr>
              <a:t>HIV and Aging</a:t>
            </a:r>
            <a:endParaRPr dirty="0"/>
          </a:p>
        </p:txBody>
      </p:sp>
      <p:sp>
        <p:nvSpPr>
          <p:cNvPr id="248" name="Google Shape;248;p12"/>
          <p:cNvSpPr txBox="1"/>
          <p:nvPr/>
        </p:nvSpPr>
        <p:spPr>
          <a:xfrm>
            <a:off x="76200" y="1295400"/>
            <a:ext cx="8839200" cy="4271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00000"/>
              </a:buClr>
              <a:buSzPts val="2200"/>
              <a:buFont typeface="Noto Sans Symbols"/>
              <a:buChar char="▪"/>
            </a:pPr>
            <a:r>
              <a:rPr lang="en-US" sz="2200" b="0" i="0" u="none" dirty="0">
                <a:solidFill>
                  <a:schemeClr val="dk1"/>
                </a:solidFill>
                <a:latin typeface="Arial"/>
                <a:ea typeface="Arial"/>
                <a:cs typeface="Arial"/>
                <a:sym typeface="Arial"/>
              </a:rPr>
              <a:t>Older individuals are sexually active, but there are lower rates of HIV testing among adults 50 and older. </a:t>
            </a:r>
            <a:endParaRPr dirty="0"/>
          </a:p>
          <a:p>
            <a:pPr marL="342900" marR="0" lvl="0" indent="-203200" algn="l" rtl="0">
              <a:lnSpc>
                <a:spcPct val="100000"/>
              </a:lnSpc>
              <a:spcBef>
                <a:spcPts val="0"/>
              </a:spcBef>
              <a:spcAft>
                <a:spcPts val="0"/>
              </a:spcAft>
              <a:buClr>
                <a:srgbClr val="C00000"/>
              </a:buClr>
              <a:buSzPts val="2200"/>
              <a:buFont typeface="Noto Sans Symbols"/>
              <a:buNone/>
            </a:pPr>
            <a:endParaRPr sz="2200" b="0" i="0" u="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C00000"/>
              </a:buClr>
              <a:buSzPts val="2200"/>
              <a:buFont typeface="Noto Sans Symbols"/>
              <a:buChar char="▪"/>
            </a:pPr>
            <a:r>
              <a:rPr lang="en-US" sz="2200" b="0" i="0" u="none" dirty="0">
                <a:solidFill>
                  <a:schemeClr val="dk1"/>
                </a:solidFill>
                <a:latin typeface="Arial"/>
                <a:ea typeface="Arial"/>
                <a:cs typeface="Arial"/>
                <a:sym typeface="Arial"/>
              </a:rPr>
              <a:t>Post-menopausal women are at risk of HIV and STI infection due to increased risk of vaginal tearing during intercourse.</a:t>
            </a:r>
            <a:br>
              <a:rPr lang="en-US" sz="2200" b="0" i="0" u="none" dirty="0">
                <a:solidFill>
                  <a:schemeClr val="dk1"/>
                </a:solidFill>
                <a:latin typeface="Arial"/>
                <a:ea typeface="Arial"/>
                <a:cs typeface="Arial"/>
                <a:sym typeface="Arial"/>
              </a:rPr>
            </a:br>
            <a:endParaRPr dirty="0"/>
          </a:p>
          <a:p>
            <a:pPr marL="342900" marR="0" lvl="0" indent="-342900" algn="l" rtl="0">
              <a:lnSpc>
                <a:spcPct val="100000"/>
              </a:lnSpc>
              <a:spcBef>
                <a:spcPts val="0"/>
              </a:spcBef>
              <a:spcAft>
                <a:spcPts val="0"/>
              </a:spcAft>
              <a:buClr>
                <a:srgbClr val="C00000"/>
              </a:buClr>
              <a:buSzPts val="2200"/>
              <a:buFont typeface="Noto Sans Symbols"/>
              <a:buChar char="▪"/>
            </a:pPr>
            <a:r>
              <a:rPr lang="en-US" sz="2200" b="0" i="0" u="none" dirty="0">
                <a:solidFill>
                  <a:schemeClr val="dk1"/>
                </a:solidFill>
                <a:latin typeface="Arial"/>
                <a:ea typeface="Arial"/>
                <a:cs typeface="Arial"/>
                <a:sym typeface="Arial"/>
              </a:rPr>
              <a:t>Older adults generally have lower rates of condom use. Women who are not concerned about pregnancy may not use condoms.</a:t>
            </a:r>
            <a:endParaRPr dirty="0"/>
          </a:p>
          <a:p>
            <a:pPr marL="342900" marR="0" lvl="0" indent="-203200" algn="l" rtl="0">
              <a:lnSpc>
                <a:spcPct val="100000"/>
              </a:lnSpc>
              <a:spcBef>
                <a:spcPts val="0"/>
              </a:spcBef>
              <a:spcAft>
                <a:spcPts val="0"/>
              </a:spcAft>
              <a:buClr>
                <a:srgbClr val="C00000"/>
              </a:buClr>
              <a:buSzPts val="2200"/>
              <a:buFont typeface="Noto Sans Symbols"/>
              <a:buNone/>
            </a:pPr>
            <a:endParaRPr sz="2200" b="0" i="0" u="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rgbClr val="C00000"/>
              </a:buClr>
              <a:buSzPts val="2200"/>
              <a:buFont typeface="Noto Sans Symbols"/>
              <a:buChar char="▪"/>
            </a:pPr>
            <a:r>
              <a:rPr lang="en-US" sz="2200" b="0" i="0" u="none" dirty="0">
                <a:solidFill>
                  <a:schemeClr val="dk1"/>
                </a:solidFill>
                <a:latin typeface="Arial"/>
                <a:ea typeface="Arial"/>
                <a:cs typeface="Arial"/>
                <a:sym typeface="Arial"/>
              </a:rPr>
              <a:t>Older adults who are divorced or who have lost a partner due to death may be unaware of HIV risks.</a:t>
            </a:r>
            <a:endParaRPr dirty="0"/>
          </a:p>
          <a:p>
            <a:pPr marL="0" marR="0" lvl="0" indent="0" algn="l" rtl="0">
              <a:lnSpc>
                <a:spcPct val="100000"/>
              </a:lnSpc>
              <a:spcBef>
                <a:spcPts val="0"/>
              </a:spcBef>
              <a:spcAft>
                <a:spcPts val="0"/>
              </a:spcAft>
              <a:buNone/>
            </a:pPr>
            <a:endParaRPr sz="2200" b="0" i="0" u="none" dirty="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3"/>
          <p:cNvSpPr txBox="1">
            <a:spLocks noGrp="1"/>
          </p:cNvSpPr>
          <p:nvPr>
            <p:ph type="title"/>
          </p:nvPr>
        </p:nvSpPr>
        <p:spPr>
          <a:xfrm>
            <a:off x="581025" y="674687"/>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PrEP for Older Adults</a:t>
            </a:r>
            <a:endParaRPr/>
          </a:p>
        </p:txBody>
      </p:sp>
      <p:sp>
        <p:nvSpPr>
          <p:cNvPr id="255" name="Google Shape;255;p13"/>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dirty="0">
                <a:solidFill>
                  <a:schemeClr val="lt1"/>
                </a:solidFill>
                <a:latin typeface="Arial"/>
                <a:ea typeface="Arial"/>
                <a:cs typeface="Arial"/>
                <a:sym typeface="Arial"/>
              </a:rPr>
              <a:t>HIV and Aging</a:t>
            </a:r>
            <a:endParaRPr dirty="0"/>
          </a:p>
        </p:txBody>
      </p:sp>
      <p:sp>
        <p:nvSpPr>
          <p:cNvPr id="256" name="Google Shape;256;p13"/>
          <p:cNvSpPr txBox="1"/>
          <p:nvPr/>
        </p:nvSpPr>
        <p:spPr>
          <a:xfrm>
            <a:off x="76200" y="1360487"/>
            <a:ext cx="8839200" cy="4271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00000"/>
              </a:buClr>
              <a:buSzPts val="2200"/>
              <a:buFont typeface="Noto Sans Symbols"/>
              <a:buChar char="▪"/>
            </a:pPr>
            <a:r>
              <a:rPr lang="en-US" sz="2200" b="0" i="0" u="none" dirty="0">
                <a:solidFill>
                  <a:schemeClr val="dk1"/>
                </a:solidFill>
                <a:latin typeface="Arial"/>
                <a:ea typeface="Arial"/>
                <a:cs typeface="Arial"/>
                <a:sym typeface="Arial"/>
              </a:rPr>
              <a:t>Condom use declines with age; used by less than 10% of those over age 50.</a:t>
            </a:r>
            <a:endParaRPr dirty="0"/>
          </a:p>
          <a:p>
            <a:pPr marL="342900" marR="0" lvl="0" indent="-342900" algn="l" rtl="0">
              <a:lnSpc>
                <a:spcPct val="100000"/>
              </a:lnSpc>
              <a:spcBef>
                <a:spcPts val="0"/>
              </a:spcBef>
              <a:spcAft>
                <a:spcPts val="0"/>
              </a:spcAft>
              <a:buClr>
                <a:srgbClr val="C00000"/>
              </a:buClr>
              <a:buSzPts val="2200"/>
              <a:buFont typeface="Noto Sans Symbols"/>
              <a:buChar char="▪"/>
            </a:pPr>
            <a:r>
              <a:rPr lang="en-US" sz="2200" b="0" i="0" u="none" dirty="0">
                <a:solidFill>
                  <a:schemeClr val="dk1"/>
                </a:solidFill>
                <a:latin typeface="Arial"/>
                <a:ea typeface="Arial"/>
                <a:cs typeface="Arial"/>
                <a:sym typeface="Arial"/>
              </a:rPr>
              <a:t>15 to 20% of older adults </a:t>
            </a:r>
            <a:r>
              <a:rPr lang="en-US" sz="2200" b="0" i="0" u="none" dirty="0" smtClean="0">
                <a:solidFill>
                  <a:schemeClr val="dk1"/>
                </a:solidFill>
                <a:latin typeface="Arial"/>
                <a:ea typeface="Arial"/>
                <a:cs typeface="Arial"/>
                <a:sym typeface="Arial"/>
              </a:rPr>
              <a:t>with </a:t>
            </a:r>
            <a:r>
              <a:rPr lang="en-US" sz="2200" b="0" i="0" u="none" dirty="0">
                <a:solidFill>
                  <a:schemeClr val="dk1"/>
                </a:solidFill>
                <a:latin typeface="Arial"/>
                <a:ea typeface="Arial"/>
                <a:cs typeface="Arial"/>
                <a:sym typeface="Arial"/>
              </a:rPr>
              <a:t>HIV engage in high-risk (unprotected) sex.</a:t>
            </a:r>
            <a:endParaRPr dirty="0"/>
          </a:p>
          <a:p>
            <a:pPr marL="342900" marR="0" lvl="0" indent="-342900" algn="l" rtl="0">
              <a:lnSpc>
                <a:spcPct val="100000"/>
              </a:lnSpc>
              <a:spcBef>
                <a:spcPts val="0"/>
              </a:spcBef>
              <a:spcAft>
                <a:spcPts val="0"/>
              </a:spcAft>
              <a:buClr>
                <a:srgbClr val="C00000"/>
              </a:buClr>
              <a:buSzPts val="2200"/>
              <a:buFont typeface="Noto Sans Symbols"/>
              <a:buChar char="▪"/>
            </a:pPr>
            <a:r>
              <a:rPr lang="en-US" sz="2200" b="0" i="0" u="none" dirty="0">
                <a:solidFill>
                  <a:schemeClr val="dk1"/>
                </a:solidFill>
                <a:latin typeface="Arial"/>
                <a:ea typeface="Arial"/>
                <a:cs typeface="Arial"/>
                <a:sym typeface="Arial"/>
              </a:rPr>
              <a:t>In multiple studies, older adults </a:t>
            </a:r>
            <a:r>
              <a:rPr lang="en-US" sz="2200" b="0" i="0" u="none" dirty="0" smtClean="0">
                <a:solidFill>
                  <a:schemeClr val="dk1"/>
                </a:solidFill>
                <a:latin typeface="Arial"/>
                <a:ea typeface="Arial"/>
                <a:cs typeface="Arial"/>
                <a:sym typeface="Arial"/>
              </a:rPr>
              <a:t>with </a:t>
            </a:r>
            <a:r>
              <a:rPr lang="en-US" sz="2200" b="0" i="0" u="none" dirty="0">
                <a:solidFill>
                  <a:schemeClr val="dk1"/>
                </a:solidFill>
                <a:latin typeface="Arial"/>
                <a:ea typeface="Arial"/>
                <a:cs typeface="Arial"/>
                <a:sym typeface="Arial"/>
              </a:rPr>
              <a:t>HIV report that their partners are often not capable of using a condom, due to the inability to sustain an erection.</a:t>
            </a:r>
            <a:endParaRPr dirty="0"/>
          </a:p>
          <a:p>
            <a:pPr marL="342900" marR="0" lvl="0" indent="-342900" algn="l" rtl="0">
              <a:lnSpc>
                <a:spcPct val="100000"/>
              </a:lnSpc>
              <a:spcBef>
                <a:spcPts val="0"/>
              </a:spcBef>
              <a:spcAft>
                <a:spcPts val="0"/>
              </a:spcAft>
              <a:buClr>
                <a:srgbClr val="C00000"/>
              </a:buClr>
              <a:buSzPts val="2200"/>
              <a:buFont typeface="Noto Sans Symbols"/>
              <a:buChar char="▪"/>
            </a:pPr>
            <a:r>
              <a:rPr lang="en-US" sz="2200" b="0" i="0" u="none" dirty="0">
                <a:solidFill>
                  <a:schemeClr val="dk1"/>
                </a:solidFill>
                <a:latin typeface="Arial"/>
                <a:ea typeface="Arial"/>
                <a:cs typeface="Arial"/>
                <a:sym typeface="Arial"/>
              </a:rPr>
              <a:t>Many older women with HIV report that they and their </a:t>
            </a:r>
            <a:r>
              <a:rPr lang="en-US" sz="2200" b="0" i="0" u="none" dirty="0" smtClean="0">
                <a:solidFill>
                  <a:schemeClr val="dk1"/>
                </a:solidFill>
                <a:latin typeface="Arial"/>
                <a:ea typeface="Arial"/>
                <a:cs typeface="Arial"/>
                <a:sym typeface="Arial"/>
              </a:rPr>
              <a:t>male </a:t>
            </a:r>
            <a:r>
              <a:rPr lang="en-US" sz="2200" b="0" i="0" u="none" dirty="0">
                <a:solidFill>
                  <a:schemeClr val="dk1"/>
                </a:solidFill>
                <a:latin typeface="Arial"/>
                <a:ea typeface="Arial"/>
                <a:cs typeface="Arial"/>
                <a:sym typeface="Arial"/>
              </a:rPr>
              <a:t>partners do not perceive the need to use a condom because they are post-menopausal. </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4"/>
          <p:cNvSpPr txBox="1">
            <a:spLocks noGrp="1"/>
          </p:cNvSpPr>
          <p:nvPr>
            <p:ph type="title"/>
          </p:nvPr>
        </p:nvSpPr>
        <p:spPr>
          <a:xfrm>
            <a:off x="581025" y="674687"/>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Case Scenario: Ms. Mavis Jones</a:t>
            </a:r>
            <a:endParaRPr/>
          </a:p>
        </p:txBody>
      </p:sp>
      <p:sp>
        <p:nvSpPr>
          <p:cNvPr id="263" name="Google Shape;263;p14"/>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dirty="0">
                <a:solidFill>
                  <a:schemeClr val="lt1"/>
                </a:solidFill>
                <a:latin typeface="Arial"/>
                <a:ea typeface="Arial"/>
                <a:cs typeface="Arial"/>
                <a:sym typeface="Arial"/>
              </a:rPr>
              <a:t>HIV and Aging</a:t>
            </a:r>
            <a:endParaRPr dirty="0"/>
          </a:p>
        </p:txBody>
      </p:sp>
      <p:sp>
        <p:nvSpPr>
          <p:cNvPr id="264" name="Google Shape;264;p14"/>
          <p:cNvSpPr txBox="1"/>
          <p:nvPr/>
        </p:nvSpPr>
        <p:spPr>
          <a:xfrm>
            <a:off x="314325" y="1524000"/>
            <a:ext cx="8458200" cy="41544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Mavis is a 63-year-old African American female. She is pre-diabetic, postmenopausal, and has high blood pressure. She’s a member of the Lively Steppers Dance group that meet at the Elks Club three days a week, and participates in dances on weekends. She’s very social, smokes a pack of cigarettes a day, and has 3 to 5 cocktails a week. Mavis was diagnosed with AIDS when her long-term partner Stan died of lymphoma three years ago. Mavis began treatment and has been adherent to her ART. She has not disclosed to family or friends because of the stigmatizing language they have expressed about people with AIDS</a:t>
            </a:r>
            <a:r>
              <a:rPr lang="en-US" sz="2000" b="0" i="0" u="none">
                <a:solidFill>
                  <a:schemeClr val="dk1"/>
                </a:solidFill>
                <a:latin typeface="Arial"/>
                <a:ea typeface="Arial"/>
                <a:cs typeface="Arial"/>
                <a:sym typeface="Arial"/>
              </a:rPr>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5"/>
          <p:cNvSpPr txBox="1">
            <a:spLocks noGrp="1"/>
          </p:cNvSpPr>
          <p:nvPr>
            <p:ph type="title"/>
          </p:nvPr>
        </p:nvSpPr>
        <p:spPr>
          <a:xfrm>
            <a:off x="581025" y="674687"/>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dirty="0">
                <a:solidFill>
                  <a:schemeClr val="dk1"/>
                </a:solidFill>
                <a:latin typeface="Arial"/>
                <a:ea typeface="Arial"/>
                <a:cs typeface="Arial"/>
                <a:sym typeface="Arial"/>
              </a:rPr>
              <a:t>Living Well: Older Adults </a:t>
            </a:r>
            <a:r>
              <a:rPr lang="en-US" sz="2800" b="1" i="0" u="none" dirty="0" smtClean="0">
                <a:solidFill>
                  <a:schemeClr val="dk1"/>
                </a:solidFill>
                <a:latin typeface="Arial"/>
                <a:ea typeface="Arial"/>
                <a:cs typeface="Arial"/>
                <a:sym typeface="Arial"/>
              </a:rPr>
              <a:t>with </a:t>
            </a:r>
            <a:r>
              <a:rPr lang="en-US" sz="2800" b="1" i="0" u="none" dirty="0">
                <a:solidFill>
                  <a:schemeClr val="dk1"/>
                </a:solidFill>
                <a:latin typeface="Arial"/>
                <a:ea typeface="Arial"/>
                <a:cs typeface="Arial"/>
                <a:sym typeface="Arial"/>
              </a:rPr>
              <a:t>HIV</a:t>
            </a:r>
            <a:endParaRPr dirty="0"/>
          </a:p>
        </p:txBody>
      </p:sp>
      <p:sp>
        <p:nvSpPr>
          <p:cNvPr id="271" name="Google Shape;271;p15"/>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dirty="0">
                <a:solidFill>
                  <a:schemeClr val="lt1"/>
                </a:solidFill>
                <a:latin typeface="Arial"/>
                <a:ea typeface="Arial"/>
                <a:cs typeface="Arial"/>
                <a:sym typeface="Arial"/>
              </a:rPr>
              <a:t>HIV and Aging</a:t>
            </a:r>
            <a:endParaRPr dirty="0"/>
          </a:p>
        </p:txBody>
      </p:sp>
      <p:sp>
        <p:nvSpPr>
          <p:cNvPr id="272" name="Google Shape;272;p15"/>
          <p:cNvSpPr txBox="1"/>
          <p:nvPr/>
        </p:nvSpPr>
        <p:spPr>
          <a:xfrm>
            <a:off x="314325" y="1360487"/>
            <a:ext cx="8458200" cy="40941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dirty="0">
                <a:solidFill>
                  <a:schemeClr val="dk1"/>
                </a:solidFill>
                <a:latin typeface="Arial"/>
                <a:ea typeface="Arial"/>
                <a:cs typeface="Arial"/>
                <a:sym typeface="Arial"/>
              </a:rPr>
              <a:t>While these health challenges mentioned may seem discouraging, people with HIV are now living long-enough, healthy-enough lives to experience the same types of conditions as the general population.</a:t>
            </a:r>
            <a:endParaRPr dirty="0"/>
          </a:p>
          <a:p>
            <a:pPr marL="0" marR="0" lvl="0" indent="0" algn="l" rtl="0">
              <a:lnSpc>
                <a:spcPct val="100000"/>
              </a:lnSpc>
              <a:spcBef>
                <a:spcPts val="0"/>
              </a:spcBef>
              <a:spcAft>
                <a:spcPts val="0"/>
              </a:spcAft>
              <a:buClr>
                <a:schemeClr val="dk1"/>
              </a:buClr>
              <a:buSzPts val="2000"/>
              <a:buFont typeface="Arial"/>
              <a:buNone/>
            </a:pPr>
            <a:endParaRPr sz="2000" b="0" i="0" u="none" dirty="0">
              <a:solidFill>
                <a:schemeClr val="dk1"/>
              </a:solidFill>
              <a:latin typeface="Arial"/>
              <a:ea typeface="Arial"/>
              <a:cs typeface="Arial"/>
              <a:sym typeface="Arial"/>
            </a:endParaRPr>
          </a:p>
          <a:p>
            <a:pPr marL="0" marR="0" lvl="0" indent="-127000" algn="l" rtl="0">
              <a:lnSpc>
                <a:spcPct val="100000"/>
              </a:lnSpc>
              <a:spcBef>
                <a:spcPts val="0"/>
              </a:spcBef>
              <a:spcAft>
                <a:spcPts val="0"/>
              </a:spcAft>
              <a:buClr>
                <a:srgbClr val="C00000"/>
              </a:buClr>
              <a:buSzPts val="2000"/>
              <a:buFont typeface="Noto Sans Symbols"/>
              <a:buChar char="▪"/>
            </a:pPr>
            <a:r>
              <a:rPr lang="en-US" sz="2000" b="0" i="0" u="none" dirty="0">
                <a:solidFill>
                  <a:schemeClr val="dk1"/>
                </a:solidFill>
                <a:latin typeface="Arial"/>
                <a:ea typeface="Arial"/>
                <a:cs typeface="Arial"/>
                <a:sym typeface="Arial"/>
              </a:rPr>
              <a:t>There is no magic bullet for aging well, no matter your health status. </a:t>
            </a:r>
            <a:endParaRPr dirty="0"/>
          </a:p>
          <a:p>
            <a:pPr marL="0" marR="0" lvl="0" indent="-127000" algn="l" rtl="0">
              <a:lnSpc>
                <a:spcPct val="100000"/>
              </a:lnSpc>
              <a:spcBef>
                <a:spcPts val="0"/>
              </a:spcBef>
              <a:spcAft>
                <a:spcPts val="0"/>
              </a:spcAft>
              <a:buClr>
                <a:srgbClr val="C00000"/>
              </a:buClr>
              <a:buSzPts val="2000"/>
              <a:buFont typeface="Noto Sans Symbols"/>
              <a:buChar char="▪"/>
            </a:pPr>
            <a:r>
              <a:rPr lang="en-US" sz="2000" b="0" i="0" u="none" dirty="0">
                <a:solidFill>
                  <a:schemeClr val="dk1"/>
                </a:solidFill>
                <a:latin typeface="Arial"/>
                <a:ea typeface="Arial"/>
                <a:cs typeface="Arial"/>
                <a:sym typeface="Arial"/>
              </a:rPr>
              <a:t>Evidence suggests some promising, nonpharmacological strategies that can help adults.</a:t>
            </a:r>
            <a:endParaRPr dirty="0"/>
          </a:p>
          <a:p>
            <a:pPr marL="800100" marR="0" lvl="1" indent="-342900" algn="l" rtl="0">
              <a:lnSpc>
                <a:spcPct val="100000"/>
              </a:lnSpc>
              <a:spcBef>
                <a:spcPts val="0"/>
              </a:spcBef>
              <a:spcAft>
                <a:spcPts val="0"/>
              </a:spcAft>
              <a:buClr>
                <a:srgbClr val="C00000"/>
              </a:buClr>
              <a:buSzPts val="2000"/>
              <a:buFont typeface="Noto Sans Symbols"/>
              <a:buChar char="▪"/>
            </a:pPr>
            <a:r>
              <a:rPr lang="en-US" sz="2000" b="0" i="0" u="none" strike="noStrike" cap="none" dirty="0">
                <a:solidFill>
                  <a:schemeClr val="dk1"/>
                </a:solidFill>
                <a:latin typeface="Arial"/>
                <a:ea typeface="Arial"/>
                <a:cs typeface="Arial"/>
                <a:sym typeface="Arial"/>
              </a:rPr>
              <a:t>Physical activity – increasing the amount, intensity, and frequency</a:t>
            </a:r>
            <a:endParaRPr dirty="0"/>
          </a:p>
          <a:p>
            <a:pPr marL="1257300" marR="0" lvl="2" indent="-342900" algn="l" rtl="0">
              <a:lnSpc>
                <a:spcPct val="100000"/>
              </a:lnSpc>
              <a:spcBef>
                <a:spcPts val="0"/>
              </a:spcBef>
              <a:spcAft>
                <a:spcPts val="0"/>
              </a:spcAft>
              <a:buClr>
                <a:srgbClr val="C00000"/>
              </a:buClr>
              <a:buSzPts val="2000"/>
              <a:buFont typeface="Noto Sans Symbols"/>
              <a:buChar char="▪"/>
            </a:pPr>
            <a:r>
              <a:rPr lang="en-US" sz="2000" b="0" i="0" u="none" strike="noStrike" cap="none" dirty="0">
                <a:solidFill>
                  <a:schemeClr val="dk1"/>
                </a:solidFill>
                <a:latin typeface="Arial"/>
                <a:ea typeface="Arial"/>
                <a:cs typeface="Arial"/>
                <a:sym typeface="Arial"/>
              </a:rPr>
              <a:t>Improves cardiovascular health</a:t>
            </a:r>
            <a:endParaRPr dirty="0"/>
          </a:p>
          <a:p>
            <a:pPr marL="1257300" marR="0" lvl="2" indent="-342900" algn="l" rtl="0">
              <a:lnSpc>
                <a:spcPct val="100000"/>
              </a:lnSpc>
              <a:spcBef>
                <a:spcPts val="0"/>
              </a:spcBef>
              <a:spcAft>
                <a:spcPts val="0"/>
              </a:spcAft>
              <a:buClr>
                <a:srgbClr val="C00000"/>
              </a:buClr>
              <a:buSzPts val="2000"/>
              <a:buFont typeface="Noto Sans Symbols"/>
              <a:buChar char="▪"/>
            </a:pPr>
            <a:r>
              <a:rPr lang="en-US" sz="2000" b="0" i="0" u="none" strike="noStrike" cap="none" dirty="0">
                <a:solidFill>
                  <a:schemeClr val="dk1"/>
                </a:solidFill>
                <a:latin typeface="Arial"/>
                <a:ea typeface="Arial"/>
                <a:cs typeface="Arial"/>
                <a:sym typeface="Arial"/>
              </a:rPr>
              <a:t>Reduces symptoms of fatigue</a:t>
            </a:r>
            <a:endParaRPr dirty="0"/>
          </a:p>
          <a:p>
            <a:pPr marL="1257300" marR="0" lvl="2" indent="-342900" algn="l" rtl="0">
              <a:lnSpc>
                <a:spcPct val="100000"/>
              </a:lnSpc>
              <a:spcBef>
                <a:spcPts val="0"/>
              </a:spcBef>
              <a:spcAft>
                <a:spcPts val="0"/>
              </a:spcAft>
              <a:buClr>
                <a:srgbClr val="C00000"/>
              </a:buClr>
              <a:buSzPts val="2000"/>
              <a:buFont typeface="Noto Sans Symbols"/>
              <a:buChar char="▪"/>
            </a:pPr>
            <a:r>
              <a:rPr lang="en-US" sz="2000" b="0" i="0" u="none" strike="noStrike" cap="none" dirty="0">
                <a:solidFill>
                  <a:schemeClr val="dk1"/>
                </a:solidFill>
                <a:latin typeface="Arial"/>
                <a:ea typeface="Arial"/>
                <a:cs typeface="Arial"/>
                <a:sym typeface="Arial"/>
              </a:rPr>
              <a:t>Improves cognitive functioning</a:t>
            </a:r>
            <a:endParaRPr dirty="0"/>
          </a:p>
          <a:p>
            <a:pPr marL="1257300" marR="0" lvl="2" indent="-342900" algn="l" rtl="0">
              <a:lnSpc>
                <a:spcPct val="100000"/>
              </a:lnSpc>
              <a:spcBef>
                <a:spcPts val="0"/>
              </a:spcBef>
              <a:spcAft>
                <a:spcPts val="0"/>
              </a:spcAft>
              <a:buClr>
                <a:srgbClr val="C00000"/>
              </a:buClr>
              <a:buSzPts val="2000"/>
              <a:buFont typeface="Noto Sans Symbols"/>
              <a:buChar char="▪"/>
            </a:pPr>
            <a:r>
              <a:rPr lang="en-US" sz="2000" b="0" i="0" u="none" strike="noStrike" cap="none" dirty="0">
                <a:solidFill>
                  <a:schemeClr val="dk1"/>
                </a:solidFill>
                <a:latin typeface="Arial"/>
                <a:ea typeface="Arial"/>
                <a:cs typeface="Arial"/>
                <a:sym typeface="Arial"/>
              </a:rPr>
              <a:t>Improves chronic health conditions including hypertension, diabetes, and depression</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6"/>
          <p:cNvSpPr txBox="1">
            <a:spLocks noGrp="1"/>
          </p:cNvSpPr>
          <p:nvPr>
            <p:ph type="title"/>
          </p:nvPr>
        </p:nvSpPr>
        <p:spPr>
          <a:xfrm>
            <a:off x="581025" y="674687"/>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dirty="0">
                <a:solidFill>
                  <a:schemeClr val="dk1"/>
                </a:solidFill>
                <a:latin typeface="Arial"/>
                <a:ea typeface="Arial"/>
                <a:cs typeface="Arial"/>
                <a:sym typeface="Arial"/>
              </a:rPr>
              <a:t>Live Well: Older Adults </a:t>
            </a:r>
            <a:r>
              <a:rPr lang="en-US" sz="2800" b="1" i="0" u="none" dirty="0" smtClean="0">
                <a:solidFill>
                  <a:schemeClr val="dk1"/>
                </a:solidFill>
                <a:latin typeface="Arial"/>
                <a:ea typeface="Arial"/>
                <a:cs typeface="Arial"/>
                <a:sym typeface="Arial"/>
              </a:rPr>
              <a:t>with </a:t>
            </a:r>
            <a:r>
              <a:rPr lang="en-US" sz="2800" b="1" i="0" u="none" dirty="0">
                <a:solidFill>
                  <a:schemeClr val="dk1"/>
                </a:solidFill>
                <a:latin typeface="Arial"/>
                <a:ea typeface="Arial"/>
                <a:cs typeface="Arial"/>
                <a:sym typeface="Arial"/>
              </a:rPr>
              <a:t>HIV</a:t>
            </a:r>
            <a:endParaRPr dirty="0"/>
          </a:p>
        </p:txBody>
      </p:sp>
      <p:sp>
        <p:nvSpPr>
          <p:cNvPr id="279" name="Google Shape;279;p16"/>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dirty="0">
                <a:solidFill>
                  <a:schemeClr val="lt1"/>
                </a:solidFill>
                <a:latin typeface="Arial"/>
                <a:ea typeface="Arial"/>
                <a:cs typeface="Arial"/>
                <a:sym typeface="Arial"/>
              </a:rPr>
              <a:t>HIV and Aging</a:t>
            </a:r>
            <a:endParaRPr dirty="0"/>
          </a:p>
        </p:txBody>
      </p:sp>
      <p:sp>
        <p:nvSpPr>
          <p:cNvPr id="280" name="Google Shape;280;p16"/>
          <p:cNvSpPr txBox="1"/>
          <p:nvPr/>
        </p:nvSpPr>
        <p:spPr>
          <a:xfrm>
            <a:off x="228600" y="1143000"/>
            <a:ext cx="8650287" cy="40941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Arial"/>
              <a:buNone/>
            </a:pPr>
            <a:endParaRPr sz="2000" b="0" i="0" u="none" dirty="0">
              <a:solidFill>
                <a:schemeClr val="dk1"/>
              </a:solidFill>
              <a:latin typeface="Arial"/>
              <a:ea typeface="Arial"/>
              <a:cs typeface="Arial"/>
              <a:sym typeface="Arial"/>
            </a:endParaRPr>
          </a:p>
          <a:p>
            <a:pPr marL="0" marR="0" lvl="0" indent="-127000" algn="l" rtl="0">
              <a:lnSpc>
                <a:spcPct val="100000"/>
              </a:lnSpc>
              <a:spcBef>
                <a:spcPts val="0"/>
              </a:spcBef>
              <a:spcAft>
                <a:spcPts val="0"/>
              </a:spcAft>
              <a:buClr>
                <a:srgbClr val="C00000"/>
              </a:buClr>
              <a:buSzPts val="2000"/>
              <a:buFont typeface="Noto Sans Symbols"/>
              <a:buChar char="▪"/>
            </a:pPr>
            <a:r>
              <a:rPr lang="en-US" sz="2000" b="0" i="0" u="none" dirty="0">
                <a:solidFill>
                  <a:schemeClr val="dk1"/>
                </a:solidFill>
                <a:latin typeface="Arial"/>
                <a:ea typeface="Arial"/>
                <a:cs typeface="Arial"/>
                <a:sym typeface="Arial"/>
              </a:rPr>
              <a:t>Eating a nutritious, balanced diet can improve chronic health conditions.</a:t>
            </a:r>
            <a:br>
              <a:rPr lang="en-US" sz="2000" b="0" i="0" u="none" dirty="0">
                <a:solidFill>
                  <a:schemeClr val="dk1"/>
                </a:solidFill>
                <a:latin typeface="Arial"/>
                <a:ea typeface="Arial"/>
                <a:cs typeface="Arial"/>
                <a:sym typeface="Arial"/>
              </a:rPr>
            </a:br>
            <a:endParaRPr dirty="0"/>
          </a:p>
          <a:p>
            <a:pPr marL="0" marR="0" lvl="0" indent="-127000" algn="l" rtl="0">
              <a:lnSpc>
                <a:spcPct val="100000"/>
              </a:lnSpc>
              <a:spcBef>
                <a:spcPts val="0"/>
              </a:spcBef>
              <a:spcAft>
                <a:spcPts val="0"/>
              </a:spcAft>
              <a:buClr>
                <a:srgbClr val="C00000"/>
              </a:buClr>
              <a:buSzPts val="2000"/>
              <a:buFont typeface="Noto Sans Symbols"/>
              <a:buChar char="▪"/>
            </a:pPr>
            <a:r>
              <a:rPr lang="en-US" sz="2000" b="0" i="0" u="none" dirty="0">
                <a:solidFill>
                  <a:schemeClr val="dk1"/>
                </a:solidFill>
                <a:latin typeface="Arial"/>
                <a:ea typeface="Arial"/>
                <a:cs typeface="Arial"/>
                <a:sym typeface="Arial"/>
              </a:rPr>
              <a:t>Limiting alcohol consumption is important for aging well.</a:t>
            </a:r>
            <a:endParaRPr dirty="0"/>
          </a:p>
          <a:p>
            <a:pPr marL="0" marR="0" lvl="0" indent="0" algn="l" rtl="0">
              <a:lnSpc>
                <a:spcPct val="100000"/>
              </a:lnSpc>
              <a:spcBef>
                <a:spcPts val="0"/>
              </a:spcBef>
              <a:spcAft>
                <a:spcPts val="0"/>
              </a:spcAft>
              <a:buClr>
                <a:schemeClr val="dk1"/>
              </a:buClr>
              <a:buSzPts val="2000"/>
              <a:buFont typeface="Arial"/>
              <a:buNone/>
            </a:pPr>
            <a:endParaRPr sz="2000" b="0" i="0" u="none" dirty="0">
              <a:solidFill>
                <a:schemeClr val="dk1"/>
              </a:solidFill>
              <a:latin typeface="Arial"/>
              <a:ea typeface="Arial"/>
              <a:cs typeface="Arial"/>
              <a:sym typeface="Arial"/>
            </a:endParaRPr>
          </a:p>
          <a:p>
            <a:pPr marL="0" marR="0" lvl="0" indent="-127000" algn="l" rtl="0">
              <a:lnSpc>
                <a:spcPct val="100000"/>
              </a:lnSpc>
              <a:spcBef>
                <a:spcPts val="0"/>
              </a:spcBef>
              <a:spcAft>
                <a:spcPts val="0"/>
              </a:spcAft>
              <a:buClr>
                <a:srgbClr val="C00000"/>
              </a:buClr>
              <a:buSzPts val="2000"/>
              <a:buFont typeface="Noto Sans Symbols"/>
              <a:buChar char="▪"/>
            </a:pPr>
            <a:r>
              <a:rPr lang="en-US" sz="2000" b="0" i="0" u="none" dirty="0">
                <a:solidFill>
                  <a:schemeClr val="dk1"/>
                </a:solidFill>
                <a:latin typeface="Arial"/>
                <a:ea typeface="Arial"/>
                <a:cs typeface="Arial"/>
                <a:sym typeface="Arial"/>
              </a:rPr>
              <a:t>Positive social interactions can improve HIV treatment adherence.</a:t>
            </a:r>
            <a:endParaRPr dirty="0"/>
          </a:p>
          <a:p>
            <a:pPr marL="0" marR="0" lvl="0" indent="0" algn="l" rtl="0">
              <a:lnSpc>
                <a:spcPct val="100000"/>
              </a:lnSpc>
              <a:spcBef>
                <a:spcPts val="0"/>
              </a:spcBef>
              <a:spcAft>
                <a:spcPts val="0"/>
              </a:spcAft>
              <a:buClr>
                <a:srgbClr val="C00000"/>
              </a:buClr>
              <a:buSzPts val="2000"/>
              <a:buFont typeface="Noto Sans Symbols"/>
              <a:buNone/>
            </a:pPr>
            <a:endParaRPr sz="2000" b="0" i="0" u="none" dirty="0">
              <a:solidFill>
                <a:schemeClr val="dk1"/>
              </a:solidFill>
              <a:latin typeface="Arial"/>
              <a:ea typeface="Arial"/>
              <a:cs typeface="Arial"/>
              <a:sym typeface="Arial"/>
            </a:endParaRPr>
          </a:p>
          <a:p>
            <a:pPr marL="0" marR="0" lvl="0" indent="-127000" algn="l" rtl="0">
              <a:lnSpc>
                <a:spcPct val="100000"/>
              </a:lnSpc>
              <a:spcBef>
                <a:spcPts val="0"/>
              </a:spcBef>
              <a:spcAft>
                <a:spcPts val="0"/>
              </a:spcAft>
              <a:buClr>
                <a:srgbClr val="C00000"/>
              </a:buClr>
              <a:buSzPts val="2000"/>
              <a:buFont typeface="Noto Sans Symbols"/>
              <a:buChar char="▪"/>
            </a:pPr>
            <a:r>
              <a:rPr lang="en-US" sz="2000" b="0" i="0" u="none" dirty="0">
                <a:solidFill>
                  <a:schemeClr val="dk1"/>
                </a:solidFill>
                <a:latin typeface="Arial"/>
                <a:ea typeface="Arial"/>
                <a:cs typeface="Arial"/>
                <a:sym typeface="Arial"/>
              </a:rPr>
              <a:t>Paid employment can be beneficial; research also finds that volunteerism, activism, and being involved in a spiritual community can be a source of helpful interactions.  </a:t>
            </a:r>
            <a:endParaRPr dirty="0"/>
          </a:p>
          <a:p>
            <a:pPr marL="0" marR="0" lvl="0" indent="0" algn="l" rtl="0">
              <a:lnSpc>
                <a:spcPct val="100000"/>
              </a:lnSpc>
              <a:spcBef>
                <a:spcPts val="0"/>
              </a:spcBef>
              <a:spcAft>
                <a:spcPts val="0"/>
              </a:spcAft>
              <a:buClr>
                <a:srgbClr val="C00000"/>
              </a:buClr>
              <a:buSzPts val="2000"/>
              <a:buFont typeface="Noto Sans Symbols"/>
              <a:buNone/>
            </a:pPr>
            <a:endParaRPr sz="2000" b="0" i="0" u="none" dirty="0">
              <a:solidFill>
                <a:schemeClr val="dk1"/>
              </a:solidFill>
              <a:latin typeface="Arial"/>
              <a:ea typeface="Arial"/>
              <a:cs typeface="Arial"/>
              <a:sym typeface="Arial"/>
            </a:endParaRPr>
          </a:p>
          <a:p>
            <a:pPr marL="0" marR="0" lvl="0" indent="-127000" algn="l" rtl="0">
              <a:lnSpc>
                <a:spcPct val="100000"/>
              </a:lnSpc>
              <a:spcBef>
                <a:spcPts val="0"/>
              </a:spcBef>
              <a:spcAft>
                <a:spcPts val="0"/>
              </a:spcAft>
              <a:buClr>
                <a:srgbClr val="C00000"/>
              </a:buClr>
              <a:buSzPts val="2000"/>
              <a:buFont typeface="Noto Sans Symbols"/>
              <a:buChar char="▪"/>
            </a:pPr>
            <a:r>
              <a:rPr lang="en-US" sz="2000" b="0" i="0" u="none" dirty="0">
                <a:solidFill>
                  <a:schemeClr val="dk1"/>
                </a:solidFill>
                <a:latin typeface="Arial"/>
                <a:ea typeface="Arial"/>
                <a:cs typeface="Arial"/>
                <a:sym typeface="Arial"/>
              </a:rPr>
              <a:t>“You Are Only as Old as You Feel” – a positive attitude toward one's age can have a positive effect on one’s health. </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7"/>
          <p:cNvSpPr txBox="1">
            <a:spLocks noGrp="1"/>
          </p:cNvSpPr>
          <p:nvPr>
            <p:ph type="title"/>
          </p:nvPr>
        </p:nvSpPr>
        <p:spPr>
          <a:xfrm>
            <a:off x="581025" y="674687"/>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Resources and References</a:t>
            </a:r>
            <a:endParaRPr/>
          </a:p>
        </p:txBody>
      </p:sp>
      <p:sp>
        <p:nvSpPr>
          <p:cNvPr id="287" name="Google Shape;287;p17"/>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dirty="0">
                <a:solidFill>
                  <a:schemeClr val="lt1"/>
                </a:solidFill>
                <a:latin typeface="Arial"/>
                <a:ea typeface="Arial"/>
                <a:cs typeface="Arial"/>
                <a:sym typeface="Arial"/>
              </a:rPr>
              <a:t>HIV and Aging</a:t>
            </a:r>
            <a:endParaRPr dirty="0"/>
          </a:p>
        </p:txBody>
      </p:sp>
      <p:pic>
        <p:nvPicPr>
          <p:cNvPr id="288" name="Google Shape;288;p17"/>
          <p:cNvPicPr preferRelativeResize="0"/>
          <p:nvPr/>
        </p:nvPicPr>
        <p:blipFill rotWithShape="1">
          <a:blip r:embed="rId3">
            <a:alphaModFix/>
          </a:blip>
          <a:srcRect/>
          <a:stretch/>
        </p:blipFill>
        <p:spPr>
          <a:xfrm>
            <a:off x="581025" y="1193800"/>
            <a:ext cx="8105775" cy="4991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
          <p:cNvPicPr preferRelativeResize="0"/>
          <p:nvPr/>
        </p:nvPicPr>
        <p:blipFill rotWithShape="1">
          <a:blip r:embed="rId3">
            <a:alphaModFix/>
          </a:blip>
          <a:srcRect/>
          <a:stretch/>
        </p:blipFill>
        <p:spPr>
          <a:xfrm>
            <a:off x="4800600" y="3897312"/>
            <a:ext cx="4248150" cy="1738312"/>
          </a:xfrm>
          <a:prstGeom prst="rect">
            <a:avLst/>
          </a:prstGeom>
          <a:noFill/>
          <a:ln>
            <a:noFill/>
          </a:ln>
        </p:spPr>
      </p:pic>
      <p:sp>
        <p:nvSpPr>
          <p:cNvPr id="152" name="Google Shape;152;p2"/>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Objectives</a:t>
            </a:r>
            <a:r>
              <a:rPr lang="en-US" sz="2800" b="0" i="0" u="none">
                <a:solidFill>
                  <a:schemeClr val="dk1"/>
                </a:solidFill>
                <a:latin typeface="Arial"/>
                <a:ea typeface="Arial"/>
                <a:cs typeface="Arial"/>
                <a:sym typeface="Arial"/>
              </a:rPr>
              <a:t>	</a:t>
            </a:r>
            <a:endParaRPr/>
          </a:p>
        </p:txBody>
      </p:sp>
      <p:sp>
        <p:nvSpPr>
          <p:cNvPr id="153" name="Google Shape;153;p2"/>
          <p:cNvSpPr txBox="1">
            <a:spLocks noGrp="1"/>
          </p:cNvSpPr>
          <p:nvPr>
            <p:ph type="body" idx="1"/>
          </p:nvPr>
        </p:nvSpPr>
        <p:spPr>
          <a:xfrm>
            <a:off x="474662" y="1524000"/>
            <a:ext cx="8077200" cy="39909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675B4"/>
              </a:buClr>
              <a:buSzPts val="2000"/>
              <a:buFont typeface="Noto Sans Symbols"/>
              <a:buNone/>
            </a:pPr>
            <a:r>
              <a:rPr lang="en-US" sz="2000" b="0" i="0" u="none" strike="noStrike" cap="none" dirty="0">
                <a:solidFill>
                  <a:schemeClr val="dk1"/>
                </a:solidFill>
                <a:latin typeface="Arial"/>
                <a:ea typeface="Arial"/>
                <a:cs typeface="Arial"/>
                <a:sym typeface="Arial"/>
              </a:rPr>
              <a:t>At the end of this unit participants will be able to: </a:t>
            </a:r>
            <a:endParaRPr dirty="0"/>
          </a:p>
          <a:p>
            <a:pPr marL="0" marR="0" lvl="0" indent="-127000" algn="l" rtl="0">
              <a:lnSpc>
                <a:spcPct val="100000"/>
              </a:lnSpc>
              <a:spcBef>
                <a:spcPts val="400"/>
              </a:spcBef>
              <a:spcAft>
                <a:spcPts val="0"/>
              </a:spcAft>
              <a:buClr>
                <a:srgbClr val="C00000"/>
              </a:buClr>
              <a:buSzPts val="2000"/>
              <a:buFont typeface="Noto Sans Symbols"/>
              <a:buChar char="▪"/>
            </a:pPr>
            <a:r>
              <a:rPr lang="en-US" sz="2000" b="0" i="0" u="none" strike="noStrike" cap="none" dirty="0">
                <a:solidFill>
                  <a:schemeClr val="dk1"/>
                </a:solidFill>
                <a:latin typeface="Arial"/>
                <a:ea typeface="Arial"/>
                <a:cs typeface="Arial"/>
                <a:sym typeface="Arial"/>
              </a:rPr>
              <a:t>Identify and discuss special challenges among those aged 50 and older </a:t>
            </a:r>
            <a:r>
              <a:rPr lang="en-US" sz="2000" b="0" i="0" u="none" strike="noStrike" cap="none" dirty="0" smtClean="0">
                <a:solidFill>
                  <a:schemeClr val="dk1"/>
                </a:solidFill>
                <a:latin typeface="Arial"/>
                <a:ea typeface="Arial"/>
                <a:cs typeface="Arial"/>
                <a:sym typeface="Arial"/>
              </a:rPr>
              <a:t>with </a:t>
            </a:r>
            <a:r>
              <a:rPr lang="en-US" sz="2000" b="0" i="0" u="none" strike="noStrike" cap="none" dirty="0">
                <a:solidFill>
                  <a:schemeClr val="dk1"/>
                </a:solidFill>
                <a:latin typeface="Arial"/>
                <a:ea typeface="Arial"/>
                <a:cs typeface="Arial"/>
                <a:sym typeface="Arial"/>
              </a:rPr>
              <a:t>HIV regarding: </a:t>
            </a:r>
            <a:endParaRPr dirty="0"/>
          </a:p>
          <a:p>
            <a:pPr marL="742950" marR="0" lvl="1" indent="-285750" algn="l" rtl="0">
              <a:lnSpc>
                <a:spcPct val="100000"/>
              </a:lnSpc>
              <a:spcBef>
                <a:spcPts val="400"/>
              </a:spcBef>
              <a:spcAft>
                <a:spcPts val="0"/>
              </a:spcAft>
              <a:buClr>
                <a:srgbClr val="C00000"/>
              </a:buClr>
              <a:buSzPts val="2000"/>
              <a:buFont typeface="Noto Sans Symbols"/>
              <a:buChar char="▪"/>
            </a:pPr>
            <a:r>
              <a:rPr lang="en-US" sz="2000" b="0" i="0" u="none" strike="noStrike" cap="none" dirty="0">
                <a:solidFill>
                  <a:schemeClr val="dk1"/>
                </a:solidFill>
                <a:latin typeface="Arial"/>
                <a:ea typeface="Arial"/>
                <a:cs typeface="Arial"/>
                <a:sym typeface="Arial"/>
              </a:rPr>
              <a:t>Clinical and physical health</a:t>
            </a:r>
            <a:endParaRPr dirty="0"/>
          </a:p>
          <a:p>
            <a:pPr marL="742950" marR="0" lvl="1" indent="-285750" algn="l" rtl="0">
              <a:lnSpc>
                <a:spcPct val="100000"/>
              </a:lnSpc>
              <a:spcBef>
                <a:spcPts val="400"/>
              </a:spcBef>
              <a:spcAft>
                <a:spcPts val="0"/>
              </a:spcAft>
              <a:buClr>
                <a:srgbClr val="C00000"/>
              </a:buClr>
              <a:buSzPts val="2000"/>
              <a:buFont typeface="Noto Sans Symbols"/>
              <a:buChar char="▪"/>
            </a:pPr>
            <a:r>
              <a:rPr lang="en-US" sz="2000" b="0" i="0" u="none" strike="noStrike" cap="none" dirty="0">
                <a:solidFill>
                  <a:schemeClr val="dk1"/>
                </a:solidFill>
                <a:latin typeface="Arial"/>
                <a:ea typeface="Arial"/>
                <a:cs typeface="Arial"/>
                <a:sym typeface="Arial"/>
              </a:rPr>
              <a:t>Mental and emotional health</a:t>
            </a:r>
            <a:endParaRPr dirty="0"/>
          </a:p>
          <a:p>
            <a:pPr marL="742950" marR="0" lvl="1" indent="-285750" algn="l" rtl="0">
              <a:lnSpc>
                <a:spcPct val="100000"/>
              </a:lnSpc>
              <a:spcBef>
                <a:spcPts val="400"/>
              </a:spcBef>
              <a:spcAft>
                <a:spcPts val="0"/>
              </a:spcAft>
              <a:buClr>
                <a:srgbClr val="C00000"/>
              </a:buClr>
              <a:buSzPts val="2000"/>
              <a:buFont typeface="Noto Sans Symbols"/>
              <a:buChar char="▪"/>
            </a:pPr>
            <a:r>
              <a:rPr lang="en-US" sz="2000" b="0" i="0" u="none" strike="noStrike" cap="none" dirty="0">
                <a:solidFill>
                  <a:schemeClr val="dk1"/>
                </a:solidFill>
                <a:latin typeface="Arial"/>
                <a:ea typeface="Arial"/>
                <a:cs typeface="Arial"/>
                <a:sym typeface="Arial"/>
              </a:rPr>
              <a:t>Substance use</a:t>
            </a:r>
            <a:endParaRPr dirty="0"/>
          </a:p>
          <a:p>
            <a:pPr marL="742950" marR="0" lvl="1" indent="-285750" algn="l" rtl="0">
              <a:lnSpc>
                <a:spcPct val="100000"/>
              </a:lnSpc>
              <a:spcBef>
                <a:spcPts val="400"/>
              </a:spcBef>
              <a:spcAft>
                <a:spcPts val="0"/>
              </a:spcAft>
              <a:buClr>
                <a:srgbClr val="C00000"/>
              </a:buClr>
              <a:buSzPts val="2000"/>
              <a:buFont typeface="Noto Sans Symbols"/>
              <a:buChar char="▪"/>
            </a:pPr>
            <a:r>
              <a:rPr lang="en-US" sz="2000" b="0" i="0" u="none" strike="noStrike" cap="none" dirty="0">
                <a:solidFill>
                  <a:schemeClr val="dk1"/>
                </a:solidFill>
                <a:latin typeface="Arial"/>
                <a:ea typeface="Arial"/>
                <a:cs typeface="Arial"/>
                <a:sym typeface="Arial"/>
              </a:rPr>
              <a:t>Sexual health</a:t>
            </a:r>
            <a:endParaRPr dirty="0"/>
          </a:p>
          <a:p>
            <a:pPr marL="742950" marR="0" lvl="1" indent="-285750" algn="l" rtl="0">
              <a:lnSpc>
                <a:spcPct val="100000"/>
              </a:lnSpc>
              <a:spcBef>
                <a:spcPts val="400"/>
              </a:spcBef>
              <a:spcAft>
                <a:spcPts val="0"/>
              </a:spcAft>
              <a:buClr>
                <a:srgbClr val="C00000"/>
              </a:buClr>
              <a:buSzPts val="2000"/>
              <a:buFont typeface="Noto Sans Symbols"/>
              <a:buChar char="▪"/>
            </a:pPr>
            <a:r>
              <a:rPr lang="en-US" sz="2000" b="0" i="0" u="none" strike="noStrike" cap="none" dirty="0">
                <a:solidFill>
                  <a:schemeClr val="dk1"/>
                </a:solidFill>
                <a:latin typeface="Arial"/>
                <a:ea typeface="Arial"/>
                <a:cs typeface="Arial"/>
                <a:sym typeface="Arial"/>
              </a:rPr>
              <a:t>Addressing challenges with clients</a:t>
            </a:r>
            <a:endParaRPr dirty="0"/>
          </a:p>
          <a:p>
            <a:pPr marL="742950" marR="0" lvl="1" indent="-285750" algn="l" rtl="0">
              <a:lnSpc>
                <a:spcPct val="100000"/>
              </a:lnSpc>
              <a:spcBef>
                <a:spcPts val="400"/>
              </a:spcBef>
              <a:spcAft>
                <a:spcPts val="0"/>
              </a:spcAft>
              <a:buClr>
                <a:srgbClr val="C00000"/>
              </a:buClr>
              <a:buSzPts val="2000"/>
              <a:buFont typeface="Noto Sans Symbols"/>
              <a:buChar char="▪"/>
            </a:pPr>
            <a:r>
              <a:rPr lang="en-US" sz="2000" b="0" i="0" u="none" strike="noStrike" cap="none" dirty="0" err="1">
                <a:solidFill>
                  <a:schemeClr val="dk1"/>
                </a:solidFill>
                <a:latin typeface="Arial"/>
                <a:ea typeface="Arial"/>
                <a:cs typeface="Arial"/>
                <a:sym typeface="Arial"/>
              </a:rPr>
              <a:t>PrEP</a:t>
            </a:r>
            <a:endParaRPr dirty="0"/>
          </a:p>
          <a:p>
            <a:pPr marL="742950" marR="0" lvl="1" indent="-285750" algn="l" rtl="0">
              <a:lnSpc>
                <a:spcPct val="100000"/>
              </a:lnSpc>
              <a:spcBef>
                <a:spcPts val="400"/>
              </a:spcBef>
              <a:spcAft>
                <a:spcPts val="0"/>
              </a:spcAft>
              <a:buClr>
                <a:srgbClr val="C00000"/>
              </a:buClr>
              <a:buSzPts val="2000"/>
              <a:buFont typeface="Noto Sans Symbols"/>
              <a:buChar char="▪"/>
            </a:pPr>
            <a:r>
              <a:rPr lang="en-US" sz="2000" b="0" i="0" u="none" strike="noStrike" cap="none" dirty="0">
                <a:solidFill>
                  <a:schemeClr val="dk1"/>
                </a:solidFill>
                <a:latin typeface="Arial"/>
                <a:ea typeface="Arial"/>
                <a:cs typeface="Arial"/>
                <a:sym typeface="Arial"/>
              </a:rPr>
              <a:t>Living well with HIV</a:t>
            </a:r>
            <a:endParaRPr dirty="0"/>
          </a:p>
        </p:txBody>
      </p:sp>
      <p:sp>
        <p:nvSpPr>
          <p:cNvPr id="154" name="Google Shape;154;p2"/>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dirty="0">
                <a:solidFill>
                  <a:schemeClr val="lt1"/>
                </a:solidFill>
                <a:latin typeface="Arial"/>
                <a:ea typeface="Arial"/>
                <a:cs typeface="Arial"/>
                <a:sym typeface="Arial"/>
              </a:rPr>
              <a:t>HIV and Aging</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The Numbers</a:t>
            </a:r>
            <a:endParaRPr/>
          </a:p>
        </p:txBody>
      </p:sp>
      <p:sp>
        <p:nvSpPr>
          <p:cNvPr id="160" name="Google Shape;160;p3"/>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dirty="0">
                <a:solidFill>
                  <a:schemeClr val="lt1"/>
                </a:solidFill>
                <a:latin typeface="Arial"/>
                <a:ea typeface="Arial"/>
                <a:cs typeface="Arial"/>
                <a:sym typeface="Arial"/>
              </a:rPr>
              <a:t>HIV and Aging</a:t>
            </a:r>
            <a:endParaRPr dirty="0"/>
          </a:p>
        </p:txBody>
      </p:sp>
      <p:pic>
        <p:nvPicPr>
          <p:cNvPr id="161" name="Google Shape;161;p3"/>
          <p:cNvPicPr preferRelativeResize="0"/>
          <p:nvPr/>
        </p:nvPicPr>
        <p:blipFill rotWithShape="1">
          <a:blip r:embed="rId3">
            <a:alphaModFix/>
          </a:blip>
          <a:srcRect/>
          <a:stretch/>
        </p:blipFill>
        <p:spPr>
          <a:xfrm>
            <a:off x="1049337" y="1447800"/>
            <a:ext cx="7045325" cy="3962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4"/>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dirty="0">
                <a:solidFill>
                  <a:schemeClr val="lt1"/>
                </a:solidFill>
                <a:latin typeface="Arial"/>
                <a:ea typeface="Arial"/>
                <a:cs typeface="Arial"/>
                <a:sym typeface="Arial"/>
              </a:rPr>
              <a:t>HIV and Aging</a:t>
            </a:r>
            <a:endParaRPr dirty="0"/>
          </a:p>
        </p:txBody>
      </p:sp>
      <p:pic>
        <p:nvPicPr>
          <p:cNvPr id="167" name="Google Shape;167;p4" descr="https://www.poz.com/legacy/poz_magazine/articles/2014/acria_aging.jpg"/>
          <p:cNvPicPr preferRelativeResize="0"/>
          <p:nvPr/>
        </p:nvPicPr>
        <p:blipFill rotWithShape="1">
          <a:blip r:embed="rId3">
            <a:alphaModFix/>
          </a:blip>
          <a:srcRect/>
          <a:stretch/>
        </p:blipFill>
        <p:spPr>
          <a:xfrm>
            <a:off x="782637" y="685800"/>
            <a:ext cx="7523162" cy="4953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5"/>
          <p:cNvSpPr txBox="1">
            <a:spLocks noGrp="1"/>
          </p:cNvSpPr>
          <p:nvPr>
            <p:ph type="title"/>
          </p:nvPr>
        </p:nvSpPr>
        <p:spPr>
          <a:xfrm>
            <a:off x="581025" y="674687"/>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800" b="0" i="0" u="none" dirty="0">
                <a:solidFill>
                  <a:schemeClr val="dk1"/>
                </a:solidFill>
                <a:latin typeface="Arial"/>
                <a:ea typeface="Arial"/>
                <a:cs typeface="Arial"/>
                <a:sym typeface="Arial"/>
              </a:rPr>
              <a:t>Estimated New HIV Diagnoses in the US for the Most-Affected Subpopulations, 2016</a:t>
            </a:r>
            <a:endParaRPr dirty="0"/>
          </a:p>
        </p:txBody>
      </p:sp>
      <p:sp>
        <p:nvSpPr>
          <p:cNvPr id="174" name="Google Shape;174;p5"/>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dirty="0">
                <a:solidFill>
                  <a:schemeClr val="lt1"/>
                </a:solidFill>
                <a:latin typeface="Arial"/>
                <a:ea typeface="Arial"/>
                <a:cs typeface="Arial"/>
                <a:sym typeface="Arial"/>
              </a:rPr>
              <a:t>HIV and Aging</a:t>
            </a:r>
            <a:endParaRPr dirty="0"/>
          </a:p>
        </p:txBody>
      </p:sp>
      <p:pic>
        <p:nvPicPr>
          <p:cNvPr id="175" name="Google Shape;175;p5" descr="This chart shows new HIV diagnoses in the United States in 2016 for the most-affected subpopulations. Black male to male sexual contact = 10,223; Hispanic/Latino male to male sexual contact = 7,425; white male to male sexual contact = 7,390; black heterosexual women = 4,189; black heterosexual men = 1,926; white heterosexual women = 1,032; Hispanic/Latina heterosexual women = 1,025."/>
          <p:cNvPicPr preferRelativeResize="0"/>
          <p:nvPr/>
        </p:nvPicPr>
        <p:blipFill rotWithShape="1">
          <a:blip r:embed="rId3">
            <a:alphaModFix/>
          </a:blip>
          <a:srcRect/>
          <a:stretch/>
        </p:blipFill>
        <p:spPr>
          <a:xfrm>
            <a:off x="409575" y="2362200"/>
            <a:ext cx="8724900" cy="3319462"/>
          </a:xfrm>
          <a:prstGeom prst="rect">
            <a:avLst/>
          </a:prstGeom>
          <a:noFill/>
          <a:ln>
            <a:noFill/>
          </a:ln>
        </p:spPr>
      </p:pic>
      <p:sp>
        <p:nvSpPr>
          <p:cNvPr id="176" name="Google Shape;176;p5"/>
          <p:cNvSpPr txBox="1"/>
          <p:nvPr/>
        </p:nvSpPr>
        <p:spPr>
          <a:xfrm>
            <a:off x="609600" y="1600200"/>
            <a:ext cx="7924800" cy="15573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dirty="0">
                <a:solidFill>
                  <a:schemeClr val="dk1"/>
                </a:solidFill>
                <a:latin typeface="Arial"/>
                <a:ea typeface="Arial"/>
                <a:cs typeface="Arial"/>
                <a:sym typeface="Arial"/>
              </a:rPr>
              <a:t>In 2016, 39,782 people received an HIV diagnosis. The annual number of HIV diagnoses declined 5% between 2011 and 2015</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6"/>
          <p:cNvSpPr txBox="1">
            <a:spLocks noGrp="1"/>
          </p:cNvSpPr>
          <p:nvPr>
            <p:ph type="title"/>
          </p:nvPr>
        </p:nvSpPr>
        <p:spPr>
          <a:xfrm>
            <a:off x="606425" y="661987"/>
            <a:ext cx="7924800" cy="1079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Intersection of Issues for People Aged 50 and Older</a:t>
            </a:r>
            <a:endParaRPr/>
          </a:p>
        </p:txBody>
      </p:sp>
      <p:sp>
        <p:nvSpPr>
          <p:cNvPr id="183" name="Google Shape;183;p6"/>
          <p:cNvSpPr txBox="1"/>
          <p:nvPr/>
        </p:nvSpPr>
        <p:spPr>
          <a:xfrm>
            <a:off x="633412" y="369887"/>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dirty="0">
                <a:solidFill>
                  <a:schemeClr val="lt1"/>
                </a:solidFill>
                <a:latin typeface="Arial"/>
                <a:ea typeface="Arial"/>
                <a:cs typeface="Arial"/>
                <a:sym typeface="Arial"/>
              </a:rPr>
              <a:t>HIV and Aging</a:t>
            </a:r>
            <a:endParaRPr dirty="0"/>
          </a:p>
        </p:txBody>
      </p:sp>
      <p:grpSp>
        <p:nvGrpSpPr>
          <p:cNvPr id="184" name="Google Shape;184;p6"/>
          <p:cNvGrpSpPr/>
          <p:nvPr/>
        </p:nvGrpSpPr>
        <p:grpSpPr>
          <a:xfrm>
            <a:off x="2514600" y="1701800"/>
            <a:ext cx="2286000" cy="2120900"/>
            <a:chOff x="1584" y="1072"/>
            <a:chExt cx="1440" cy="1336"/>
          </a:xfrm>
        </p:grpSpPr>
        <p:pic>
          <p:nvPicPr>
            <p:cNvPr id="185" name="Google Shape;185;p6"/>
            <p:cNvPicPr preferRelativeResize="0"/>
            <p:nvPr/>
          </p:nvPicPr>
          <p:blipFill rotWithShape="1">
            <a:blip r:embed="rId3">
              <a:alphaModFix/>
            </a:blip>
            <a:srcRect/>
            <a:stretch/>
          </p:blipFill>
          <p:spPr>
            <a:xfrm>
              <a:off x="1584" y="1072"/>
              <a:ext cx="1440" cy="1336"/>
            </a:xfrm>
            <a:prstGeom prst="rect">
              <a:avLst/>
            </a:prstGeom>
            <a:noFill/>
            <a:ln>
              <a:noFill/>
            </a:ln>
          </p:spPr>
        </p:pic>
        <p:sp>
          <p:nvSpPr>
            <p:cNvPr id="186" name="Google Shape;186;p6"/>
            <p:cNvSpPr txBox="1"/>
            <p:nvPr/>
          </p:nvSpPr>
          <p:spPr>
            <a:xfrm>
              <a:off x="1810" y="1279"/>
              <a:ext cx="997" cy="93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Calibri"/>
                <a:buNone/>
              </a:pPr>
              <a:r>
                <a:rPr lang="en-US" sz="3000" b="0" i="0" u="none">
                  <a:solidFill>
                    <a:srgbClr val="000000"/>
                  </a:solidFill>
                  <a:latin typeface="Calibri"/>
                  <a:ea typeface="Calibri"/>
                  <a:cs typeface="Calibri"/>
                  <a:sym typeface="Calibri"/>
                </a:rPr>
                <a:t>Aging</a:t>
              </a:r>
              <a:endParaRPr/>
            </a:p>
          </p:txBody>
        </p:sp>
      </p:grpSp>
      <p:grpSp>
        <p:nvGrpSpPr>
          <p:cNvPr id="187" name="Google Shape;187;p6"/>
          <p:cNvGrpSpPr/>
          <p:nvPr/>
        </p:nvGrpSpPr>
        <p:grpSpPr>
          <a:xfrm>
            <a:off x="4305300" y="1701800"/>
            <a:ext cx="2184400" cy="2133600"/>
            <a:chOff x="2712" y="1072"/>
            <a:chExt cx="1376" cy="1344"/>
          </a:xfrm>
        </p:grpSpPr>
        <p:pic>
          <p:nvPicPr>
            <p:cNvPr id="188" name="Google Shape;188;p6"/>
            <p:cNvPicPr preferRelativeResize="0"/>
            <p:nvPr/>
          </p:nvPicPr>
          <p:blipFill rotWithShape="1">
            <a:blip r:embed="rId4">
              <a:alphaModFix/>
            </a:blip>
            <a:srcRect/>
            <a:stretch/>
          </p:blipFill>
          <p:spPr>
            <a:xfrm>
              <a:off x="2712" y="1072"/>
              <a:ext cx="1376" cy="1344"/>
            </a:xfrm>
            <a:prstGeom prst="rect">
              <a:avLst/>
            </a:prstGeom>
            <a:noFill/>
            <a:ln>
              <a:noFill/>
            </a:ln>
          </p:spPr>
        </p:pic>
        <p:sp>
          <p:nvSpPr>
            <p:cNvPr id="189" name="Google Shape;189;p6"/>
            <p:cNvSpPr txBox="1"/>
            <p:nvPr/>
          </p:nvSpPr>
          <p:spPr>
            <a:xfrm>
              <a:off x="2924" y="1280"/>
              <a:ext cx="958" cy="93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Calibri"/>
                <a:buNone/>
              </a:pPr>
              <a:r>
                <a:rPr lang="en-US" sz="3000" b="0" i="0" u="none" dirty="0">
                  <a:solidFill>
                    <a:srgbClr val="000000"/>
                  </a:solidFill>
                  <a:latin typeface="Calibri"/>
                  <a:ea typeface="Calibri"/>
                  <a:cs typeface="Calibri"/>
                  <a:sym typeface="Calibri"/>
                </a:rPr>
                <a:t>HIV</a:t>
              </a:r>
              <a:endParaRPr dirty="0"/>
            </a:p>
          </p:txBody>
        </p:sp>
      </p:grpSp>
      <p:grpSp>
        <p:nvGrpSpPr>
          <p:cNvPr id="190" name="Google Shape;190;p6"/>
          <p:cNvGrpSpPr/>
          <p:nvPr/>
        </p:nvGrpSpPr>
        <p:grpSpPr>
          <a:xfrm>
            <a:off x="3365500" y="2895600"/>
            <a:ext cx="2286000" cy="2070100"/>
            <a:chOff x="2120" y="1824"/>
            <a:chExt cx="1440" cy="1304"/>
          </a:xfrm>
        </p:grpSpPr>
        <p:pic>
          <p:nvPicPr>
            <p:cNvPr id="191" name="Google Shape;191;p6"/>
            <p:cNvPicPr preferRelativeResize="0"/>
            <p:nvPr/>
          </p:nvPicPr>
          <p:blipFill rotWithShape="1">
            <a:blip r:embed="rId5">
              <a:alphaModFix/>
            </a:blip>
            <a:srcRect/>
            <a:stretch/>
          </p:blipFill>
          <p:spPr>
            <a:xfrm>
              <a:off x="2120" y="1824"/>
              <a:ext cx="1440" cy="1304"/>
            </a:xfrm>
            <a:prstGeom prst="rect">
              <a:avLst/>
            </a:prstGeom>
            <a:noFill/>
            <a:ln>
              <a:noFill/>
            </a:ln>
          </p:spPr>
        </p:pic>
        <p:sp>
          <p:nvSpPr>
            <p:cNvPr id="192" name="Google Shape;192;p6"/>
            <p:cNvSpPr txBox="1"/>
            <p:nvPr/>
          </p:nvSpPr>
          <p:spPr>
            <a:xfrm>
              <a:off x="2340" y="2019"/>
              <a:ext cx="1004" cy="91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Calibri"/>
                <a:buNone/>
              </a:pPr>
              <a:r>
                <a:rPr lang="en-US" sz="3000" b="0" i="0" u="none">
                  <a:solidFill>
                    <a:srgbClr val="000000"/>
                  </a:solidFill>
                  <a:latin typeface="Calibri"/>
                  <a:ea typeface="Calibri"/>
                  <a:cs typeface="Calibri"/>
                  <a:sym typeface="Calibri"/>
                </a:rPr>
                <a:t>ART</a:t>
              </a:r>
              <a:endParaRPr/>
            </a:p>
          </p:txBody>
        </p:sp>
      </p:grpSp>
      <p:sp>
        <p:nvSpPr>
          <p:cNvPr id="193" name="Google Shape;193;p6"/>
          <p:cNvSpPr/>
          <p:nvPr/>
        </p:nvSpPr>
        <p:spPr>
          <a:xfrm>
            <a:off x="755650" y="1238250"/>
            <a:ext cx="7561262" cy="4405312"/>
          </a:xfrm>
          <a:prstGeom prst="ellipse">
            <a:avLst/>
          </a:prstGeom>
          <a:solidFill>
            <a:schemeClr val="accent1">
              <a:alpha val="0"/>
            </a:schemeClr>
          </a:solidFill>
          <a:ln w="254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194" name="Google Shape;194;p6"/>
          <p:cNvSpPr txBox="1"/>
          <p:nvPr/>
        </p:nvSpPr>
        <p:spPr>
          <a:xfrm>
            <a:off x="1214437" y="4084637"/>
            <a:ext cx="1641475" cy="4143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100"/>
              <a:buFont typeface="Calibri"/>
              <a:buNone/>
            </a:pPr>
            <a:r>
              <a:rPr lang="en-US" sz="2100" b="0" i="0" u="none">
                <a:solidFill>
                  <a:srgbClr val="000000"/>
                </a:solidFill>
                <a:latin typeface="Calibri"/>
                <a:ea typeface="Calibri"/>
                <a:cs typeface="Calibri"/>
                <a:sym typeface="Calibri"/>
              </a:rPr>
              <a:t>Homophobia</a:t>
            </a:r>
            <a:endParaRPr/>
          </a:p>
        </p:txBody>
      </p:sp>
      <p:sp>
        <p:nvSpPr>
          <p:cNvPr id="195" name="Google Shape;195;p6"/>
          <p:cNvSpPr txBox="1"/>
          <p:nvPr/>
        </p:nvSpPr>
        <p:spPr>
          <a:xfrm>
            <a:off x="6353175" y="4084637"/>
            <a:ext cx="1641475" cy="4143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100"/>
              <a:buFont typeface="Calibri"/>
              <a:buNone/>
            </a:pPr>
            <a:r>
              <a:rPr lang="en-US" sz="2100" b="0" i="0" u="none">
                <a:solidFill>
                  <a:srgbClr val="000000"/>
                </a:solidFill>
                <a:latin typeface="Calibri"/>
                <a:ea typeface="Calibri"/>
                <a:cs typeface="Calibri"/>
                <a:sym typeface="Calibri"/>
              </a:rPr>
              <a:t>Transphobia</a:t>
            </a:r>
            <a:endParaRPr/>
          </a:p>
        </p:txBody>
      </p:sp>
      <p:sp>
        <p:nvSpPr>
          <p:cNvPr id="196" name="Google Shape;196;p6"/>
          <p:cNvSpPr txBox="1"/>
          <p:nvPr/>
        </p:nvSpPr>
        <p:spPr>
          <a:xfrm>
            <a:off x="4164012" y="1516062"/>
            <a:ext cx="1641475" cy="4159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100"/>
              <a:buFont typeface="Calibri"/>
              <a:buNone/>
            </a:pPr>
            <a:r>
              <a:rPr lang="en-US" sz="2100" b="0" i="0" u="none">
                <a:solidFill>
                  <a:srgbClr val="000000"/>
                </a:solidFill>
                <a:latin typeface="Calibri"/>
                <a:ea typeface="Calibri"/>
                <a:cs typeface="Calibri"/>
                <a:sym typeface="Calibri"/>
              </a:rPr>
              <a:t>Sexism</a:t>
            </a:r>
            <a:endParaRPr/>
          </a:p>
        </p:txBody>
      </p:sp>
      <p:sp>
        <p:nvSpPr>
          <p:cNvPr id="197" name="Google Shape;197;p6"/>
          <p:cNvSpPr txBox="1"/>
          <p:nvPr/>
        </p:nvSpPr>
        <p:spPr>
          <a:xfrm>
            <a:off x="4125912" y="5227637"/>
            <a:ext cx="1641475" cy="4159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100"/>
              <a:buFont typeface="Calibri"/>
              <a:buNone/>
            </a:pPr>
            <a:r>
              <a:rPr lang="en-US" sz="2100" b="0" i="0" u="none">
                <a:solidFill>
                  <a:srgbClr val="000000"/>
                </a:solidFill>
                <a:latin typeface="Calibri"/>
                <a:ea typeface="Calibri"/>
                <a:cs typeface="Calibri"/>
                <a:sym typeface="Calibri"/>
              </a:rPr>
              <a:t>Racism</a:t>
            </a:r>
            <a:endParaRPr/>
          </a:p>
        </p:txBody>
      </p:sp>
      <p:sp>
        <p:nvSpPr>
          <p:cNvPr id="198" name="Google Shape;198;p6"/>
          <p:cNvSpPr txBox="1"/>
          <p:nvPr/>
        </p:nvSpPr>
        <p:spPr>
          <a:xfrm>
            <a:off x="6675437" y="2689225"/>
            <a:ext cx="1641475" cy="4159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100"/>
              <a:buFont typeface="Calibri"/>
              <a:buNone/>
            </a:pPr>
            <a:r>
              <a:rPr lang="en-US" sz="2100" b="0" i="0" u="none">
                <a:solidFill>
                  <a:srgbClr val="000000"/>
                </a:solidFill>
                <a:latin typeface="Calibri"/>
                <a:ea typeface="Calibri"/>
                <a:cs typeface="Calibri"/>
                <a:sym typeface="Calibri"/>
              </a:rPr>
              <a:t>Stigma</a:t>
            </a:r>
            <a:endParaRPr/>
          </a:p>
        </p:txBody>
      </p:sp>
      <p:sp>
        <p:nvSpPr>
          <p:cNvPr id="199" name="Google Shape;199;p6"/>
          <p:cNvSpPr txBox="1"/>
          <p:nvPr/>
        </p:nvSpPr>
        <p:spPr>
          <a:xfrm>
            <a:off x="1314450" y="2897187"/>
            <a:ext cx="1641475" cy="4159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100"/>
              <a:buFont typeface="Calibri"/>
              <a:buNone/>
            </a:pPr>
            <a:r>
              <a:rPr lang="en-US" sz="2100" b="0" i="0" u="none">
                <a:solidFill>
                  <a:srgbClr val="000000"/>
                </a:solidFill>
                <a:latin typeface="Calibri"/>
                <a:ea typeface="Calibri"/>
                <a:cs typeface="Calibri"/>
                <a:sym typeface="Calibri"/>
              </a:rPr>
              <a:t>Ageism</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7"/>
          <p:cNvSpPr txBox="1">
            <a:spLocks noGrp="1"/>
          </p:cNvSpPr>
          <p:nvPr>
            <p:ph type="title"/>
          </p:nvPr>
        </p:nvSpPr>
        <p:spPr>
          <a:xfrm>
            <a:off x="581025" y="8382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Activity: Special Challenges</a:t>
            </a:r>
            <a:endParaRPr/>
          </a:p>
        </p:txBody>
      </p:sp>
      <p:sp>
        <p:nvSpPr>
          <p:cNvPr id="206" name="Google Shape;206;p7"/>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dirty="0">
                <a:solidFill>
                  <a:schemeClr val="lt1"/>
                </a:solidFill>
                <a:latin typeface="Arial"/>
                <a:ea typeface="Arial"/>
                <a:cs typeface="Arial"/>
                <a:sym typeface="Arial"/>
              </a:rPr>
              <a:t>HIV and Aging</a:t>
            </a:r>
            <a:endParaRPr dirty="0"/>
          </a:p>
        </p:txBody>
      </p:sp>
      <p:sp>
        <p:nvSpPr>
          <p:cNvPr id="207" name="Google Shape;207;p7"/>
          <p:cNvSpPr txBox="1"/>
          <p:nvPr/>
        </p:nvSpPr>
        <p:spPr>
          <a:xfrm>
            <a:off x="581025" y="1600200"/>
            <a:ext cx="7924800" cy="3429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dirty="0">
                <a:solidFill>
                  <a:schemeClr val="dk1"/>
                </a:solidFill>
                <a:latin typeface="Arial"/>
                <a:ea typeface="Arial"/>
                <a:cs typeface="Arial"/>
                <a:sym typeface="Arial"/>
              </a:rPr>
              <a:t>HIV among those aged 50 and older:</a:t>
            </a:r>
            <a:endParaRPr dirty="0"/>
          </a:p>
          <a:p>
            <a:pPr marL="0" marR="0" lvl="0" indent="0" algn="l" rtl="0">
              <a:lnSpc>
                <a:spcPct val="100000"/>
              </a:lnSpc>
              <a:spcBef>
                <a:spcPts val="0"/>
              </a:spcBef>
              <a:spcAft>
                <a:spcPts val="0"/>
              </a:spcAft>
              <a:buClr>
                <a:schemeClr val="dk1"/>
              </a:buClr>
              <a:buSzPts val="2800"/>
              <a:buFont typeface="Arial"/>
              <a:buNone/>
            </a:pPr>
            <a:endParaRPr sz="2800" b="0" i="0" u="none" dirty="0">
              <a:solidFill>
                <a:schemeClr val="dk1"/>
              </a:solidFill>
              <a:latin typeface="Arial"/>
              <a:ea typeface="Arial"/>
              <a:cs typeface="Arial"/>
              <a:sym typeface="Arial"/>
            </a:endParaRPr>
          </a:p>
          <a:p>
            <a:pPr marL="0" marR="0" lvl="0" indent="-177800" algn="l" rtl="0">
              <a:lnSpc>
                <a:spcPct val="100000"/>
              </a:lnSpc>
              <a:spcBef>
                <a:spcPts val="0"/>
              </a:spcBef>
              <a:spcAft>
                <a:spcPts val="0"/>
              </a:spcAft>
              <a:buClr>
                <a:srgbClr val="C00000"/>
              </a:buClr>
              <a:buSzPts val="2800"/>
              <a:buFont typeface="Arial"/>
              <a:buAutoNum type="arabicPeriod"/>
            </a:pPr>
            <a:r>
              <a:rPr lang="en-US" sz="2800" b="0" i="0" u="none" dirty="0">
                <a:solidFill>
                  <a:schemeClr val="dk1"/>
                </a:solidFill>
                <a:latin typeface="Arial"/>
                <a:ea typeface="Arial"/>
                <a:cs typeface="Arial"/>
                <a:sym typeface="Arial"/>
              </a:rPr>
              <a:t>Clinical and physical health</a:t>
            </a:r>
            <a:endParaRPr dirty="0"/>
          </a:p>
          <a:p>
            <a:pPr marL="514350" marR="0" lvl="0" indent="-514350" algn="l" rtl="0">
              <a:lnSpc>
                <a:spcPct val="100000"/>
              </a:lnSpc>
              <a:spcBef>
                <a:spcPts val="0"/>
              </a:spcBef>
              <a:spcAft>
                <a:spcPts val="0"/>
              </a:spcAft>
              <a:buClr>
                <a:schemeClr val="dk1"/>
              </a:buClr>
              <a:buSzPts val="2800"/>
              <a:buFont typeface="+mj-lt"/>
              <a:buAutoNum type="arabicPeriod"/>
            </a:pPr>
            <a:endParaRPr sz="2800" b="0" i="0" u="none" dirty="0">
              <a:solidFill>
                <a:schemeClr val="dk1"/>
              </a:solidFill>
              <a:latin typeface="Arial"/>
              <a:ea typeface="Arial"/>
              <a:cs typeface="Arial"/>
              <a:sym typeface="Arial"/>
            </a:endParaRPr>
          </a:p>
          <a:p>
            <a:pPr marL="0" marR="0" lvl="0" indent="-177800" algn="l" rtl="0">
              <a:lnSpc>
                <a:spcPct val="100000"/>
              </a:lnSpc>
              <a:spcBef>
                <a:spcPts val="0"/>
              </a:spcBef>
              <a:spcAft>
                <a:spcPts val="0"/>
              </a:spcAft>
              <a:buClr>
                <a:srgbClr val="C00000"/>
              </a:buClr>
              <a:buSzPts val="2800"/>
              <a:buFont typeface="Arial"/>
              <a:buAutoNum type="arabicPeriod"/>
            </a:pPr>
            <a:r>
              <a:rPr lang="en-US" sz="2800" b="0" i="0" u="none" dirty="0">
                <a:solidFill>
                  <a:schemeClr val="dk1"/>
                </a:solidFill>
                <a:latin typeface="Arial"/>
                <a:ea typeface="Arial"/>
                <a:cs typeface="Arial"/>
                <a:sym typeface="Arial"/>
              </a:rPr>
              <a:t>Mental and emotional health</a:t>
            </a:r>
            <a:endParaRPr dirty="0"/>
          </a:p>
          <a:p>
            <a:pPr marL="514350" marR="0" lvl="0" indent="-514350" algn="l" rtl="0">
              <a:lnSpc>
                <a:spcPct val="100000"/>
              </a:lnSpc>
              <a:spcBef>
                <a:spcPts val="0"/>
              </a:spcBef>
              <a:spcAft>
                <a:spcPts val="0"/>
              </a:spcAft>
              <a:buClr>
                <a:srgbClr val="C00000"/>
              </a:buClr>
              <a:buSzPts val="2800"/>
              <a:buFont typeface="+mj-lt"/>
              <a:buAutoNum type="arabicPeriod"/>
            </a:pPr>
            <a:endParaRPr sz="2800" b="0" i="0" u="none" dirty="0">
              <a:solidFill>
                <a:schemeClr val="dk1"/>
              </a:solidFill>
              <a:latin typeface="Arial"/>
              <a:ea typeface="Arial"/>
              <a:cs typeface="Arial"/>
              <a:sym typeface="Arial"/>
            </a:endParaRPr>
          </a:p>
          <a:p>
            <a:pPr marL="0" marR="0" lvl="0" indent="-177800" algn="l" rtl="0">
              <a:lnSpc>
                <a:spcPct val="100000"/>
              </a:lnSpc>
              <a:spcBef>
                <a:spcPts val="0"/>
              </a:spcBef>
              <a:spcAft>
                <a:spcPts val="0"/>
              </a:spcAft>
              <a:buClr>
                <a:srgbClr val="C00000"/>
              </a:buClr>
              <a:buSzPts val="2800"/>
              <a:buFont typeface="Arial"/>
              <a:buAutoNum type="arabicPeriod"/>
            </a:pPr>
            <a:r>
              <a:rPr lang="en-US" sz="2800" b="0" i="0" u="none" dirty="0">
                <a:solidFill>
                  <a:schemeClr val="dk1"/>
                </a:solidFill>
                <a:latin typeface="Arial"/>
                <a:ea typeface="Arial"/>
                <a:cs typeface="Arial"/>
                <a:sym typeface="Arial"/>
              </a:rPr>
              <a:t>Sexual health</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8"/>
          <p:cNvSpPr txBox="1">
            <a:spLocks noGrp="1"/>
          </p:cNvSpPr>
          <p:nvPr>
            <p:ph type="title"/>
          </p:nvPr>
        </p:nvSpPr>
        <p:spPr>
          <a:xfrm>
            <a:off x="581025" y="787400"/>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Clinical and Physical Health</a:t>
            </a:r>
            <a:endParaRPr/>
          </a:p>
        </p:txBody>
      </p:sp>
      <p:sp>
        <p:nvSpPr>
          <p:cNvPr id="214" name="Google Shape;214;p8"/>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dirty="0">
                <a:solidFill>
                  <a:schemeClr val="lt1"/>
                </a:solidFill>
                <a:latin typeface="Arial"/>
                <a:ea typeface="Arial"/>
                <a:cs typeface="Arial"/>
                <a:sym typeface="Arial"/>
              </a:rPr>
              <a:t>HIV and Aging</a:t>
            </a:r>
            <a:endParaRPr dirty="0"/>
          </a:p>
        </p:txBody>
      </p:sp>
      <p:sp>
        <p:nvSpPr>
          <p:cNvPr id="215" name="Google Shape;215;p8"/>
          <p:cNvSpPr txBox="1"/>
          <p:nvPr/>
        </p:nvSpPr>
        <p:spPr>
          <a:xfrm>
            <a:off x="581025" y="1676400"/>
            <a:ext cx="7724775" cy="3797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C00000"/>
              </a:buClr>
              <a:buSzPts val="2800"/>
              <a:buFont typeface="Noto Sans Symbols"/>
              <a:buChar char="▪"/>
            </a:pPr>
            <a:r>
              <a:rPr lang="en-US" sz="2800" b="0" i="0" u="none" dirty="0">
                <a:solidFill>
                  <a:schemeClr val="dk1"/>
                </a:solidFill>
                <a:latin typeface="Arial"/>
                <a:ea typeface="Arial"/>
                <a:cs typeface="Arial"/>
                <a:sym typeface="Arial"/>
              </a:rPr>
              <a:t>HIV inflammation</a:t>
            </a:r>
            <a:endParaRPr dirty="0"/>
          </a:p>
          <a:p>
            <a:pPr marL="342900" marR="0" lvl="0" indent="-342900" algn="l" rtl="0">
              <a:lnSpc>
                <a:spcPct val="100000"/>
              </a:lnSpc>
              <a:spcBef>
                <a:spcPts val="0"/>
              </a:spcBef>
              <a:spcAft>
                <a:spcPts val="0"/>
              </a:spcAft>
              <a:buClr>
                <a:srgbClr val="C00000"/>
              </a:buClr>
              <a:buSzPts val="2800"/>
              <a:buFont typeface="Noto Sans Symbols"/>
              <a:buChar char="▪"/>
            </a:pPr>
            <a:r>
              <a:rPr lang="en-US" sz="2800" b="0" i="0" u="none" dirty="0">
                <a:solidFill>
                  <a:schemeClr val="dk1"/>
                </a:solidFill>
                <a:latin typeface="Arial"/>
                <a:ea typeface="Arial"/>
                <a:cs typeface="Arial"/>
                <a:sym typeface="Arial"/>
              </a:rPr>
              <a:t>Long-term effects of antiretroviral medication</a:t>
            </a:r>
            <a:endParaRPr dirty="0"/>
          </a:p>
          <a:p>
            <a:pPr marL="342900" marR="0" lvl="0" indent="-342900" algn="l" rtl="0">
              <a:lnSpc>
                <a:spcPct val="100000"/>
              </a:lnSpc>
              <a:spcBef>
                <a:spcPts val="0"/>
              </a:spcBef>
              <a:spcAft>
                <a:spcPts val="0"/>
              </a:spcAft>
              <a:buClr>
                <a:srgbClr val="C00000"/>
              </a:buClr>
              <a:buSzPts val="2800"/>
              <a:buFont typeface="Noto Sans Symbols"/>
              <a:buChar char="▪"/>
            </a:pPr>
            <a:r>
              <a:rPr lang="en-US" sz="2800" b="0" i="0" u="none" dirty="0">
                <a:solidFill>
                  <a:schemeClr val="dk1"/>
                </a:solidFill>
                <a:latin typeface="Arial"/>
                <a:ea typeface="Arial"/>
                <a:cs typeface="Arial"/>
                <a:sym typeface="Arial"/>
              </a:rPr>
              <a:t>Polypharmacy</a:t>
            </a:r>
            <a:endParaRPr dirty="0"/>
          </a:p>
          <a:p>
            <a:pPr marL="342900" marR="0" lvl="0" indent="-342900" algn="l" rtl="0">
              <a:lnSpc>
                <a:spcPct val="100000"/>
              </a:lnSpc>
              <a:spcBef>
                <a:spcPts val="0"/>
              </a:spcBef>
              <a:spcAft>
                <a:spcPts val="0"/>
              </a:spcAft>
              <a:buClr>
                <a:srgbClr val="C00000"/>
              </a:buClr>
              <a:buSzPts val="2800"/>
              <a:buFont typeface="Noto Sans Symbols"/>
              <a:buChar char="▪"/>
            </a:pPr>
            <a:r>
              <a:rPr lang="en-US" sz="2800" b="0" i="0" u="none" dirty="0">
                <a:solidFill>
                  <a:schemeClr val="dk1"/>
                </a:solidFill>
                <a:latin typeface="Arial"/>
                <a:ea typeface="Arial"/>
                <a:cs typeface="Arial"/>
                <a:sym typeface="Arial"/>
              </a:rPr>
              <a:t>Co-morbidities</a:t>
            </a:r>
            <a:endParaRPr dirty="0"/>
          </a:p>
        </p:txBody>
      </p:sp>
      <p:pic>
        <p:nvPicPr>
          <p:cNvPr id="216" name="Google Shape;216;p8"/>
          <p:cNvPicPr preferRelativeResize="0"/>
          <p:nvPr/>
        </p:nvPicPr>
        <p:blipFill rotWithShape="1">
          <a:blip r:embed="rId3">
            <a:alphaModFix/>
          </a:blip>
          <a:srcRect/>
          <a:stretch/>
        </p:blipFill>
        <p:spPr>
          <a:xfrm>
            <a:off x="4343400" y="2895600"/>
            <a:ext cx="3629025" cy="2419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9"/>
          <p:cNvSpPr txBox="1">
            <a:spLocks noGrp="1"/>
          </p:cNvSpPr>
          <p:nvPr>
            <p:ph type="title"/>
          </p:nvPr>
        </p:nvSpPr>
        <p:spPr>
          <a:xfrm>
            <a:off x="581025" y="674687"/>
            <a:ext cx="7924800" cy="685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Polypharmacy</a:t>
            </a:r>
            <a:endParaRPr/>
          </a:p>
        </p:txBody>
      </p:sp>
      <p:sp>
        <p:nvSpPr>
          <p:cNvPr id="223" name="Google Shape;223;p9"/>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dirty="0">
                <a:solidFill>
                  <a:schemeClr val="lt1"/>
                </a:solidFill>
                <a:latin typeface="Arial"/>
                <a:ea typeface="Arial"/>
                <a:cs typeface="Arial"/>
                <a:sym typeface="Arial"/>
              </a:rPr>
              <a:t>HIV and Aging</a:t>
            </a:r>
            <a:endParaRPr dirty="0"/>
          </a:p>
        </p:txBody>
      </p:sp>
      <p:sp>
        <p:nvSpPr>
          <p:cNvPr id="224" name="Google Shape;224;p9"/>
          <p:cNvSpPr txBox="1"/>
          <p:nvPr/>
        </p:nvSpPr>
        <p:spPr>
          <a:xfrm>
            <a:off x="581025" y="1366837"/>
            <a:ext cx="7924800" cy="15573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dirty="0">
                <a:solidFill>
                  <a:schemeClr val="dk1"/>
                </a:solidFill>
                <a:latin typeface="Arial"/>
                <a:ea typeface="Arial"/>
                <a:cs typeface="Arial"/>
                <a:sym typeface="Arial"/>
              </a:rPr>
              <a:t>Polypharmacy, the use of multiple medications, is common.</a:t>
            </a:r>
            <a:endParaRPr dirty="0"/>
          </a:p>
          <a:p>
            <a:pPr marL="0" marR="0" lvl="0" indent="0" algn="l" rtl="0">
              <a:lnSpc>
                <a:spcPct val="100000"/>
              </a:lnSpc>
              <a:spcBef>
                <a:spcPts val="0"/>
              </a:spcBef>
              <a:spcAft>
                <a:spcPts val="0"/>
              </a:spcAft>
              <a:buClr>
                <a:schemeClr val="dk1"/>
              </a:buClr>
              <a:buSzPts val="2000"/>
              <a:buFont typeface="Arial"/>
              <a:buNone/>
            </a:pPr>
            <a:endParaRPr sz="20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dirty="0">
                <a:solidFill>
                  <a:schemeClr val="dk1"/>
                </a:solidFill>
                <a:latin typeface="Arial"/>
                <a:ea typeface="Arial"/>
                <a:cs typeface="Arial"/>
                <a:sym typeface="Arial"/>
              </a:rPr>
              <a:t>People with HIV are living longer with improved antiretroviral therapies.  </a:t>
            </a:r>
            <a:endParaRPr dirty="0"/>
          </a:p>
          <a:p>
            <a:pPr marL="0" marR="0" lvl="0" indent="0" algn="l" rtl="0">
              <a:lnSpc>
                <a:spcPct val="100000"/>
              </a:lnSpc>
              <a:spcBef>
                <a:spcPts val="0"/>
              </a:spcBef>
              <a:spcAft>
                <a:spcPts val="0"/>
              </a:spcAft>
              <a:buClr>
                <a:schemeClr val="dk1"/>
              </a:buClr>
              <a:buSzPts val="2000"/>
              <a:buFont typeface="Arial"/>
              <a:buNone/>
            </a:pPr>
            <a:r>
              <a:rPr lang="en-US" sz="2000" b="0" i="0" u="none" dirty="0">
                <a:solidFill>
                  <a:schemeClr val="dk1"/>
                </a:solidFill>
                <a:latin typeface="Arial"/>
                <a:ea typeface="Arial"/>
                <a:cs typeface="Arial"/>
                <a:sym typeface="Arial"/>
              </a:rPr>
              <a:t>As patients age, other health conditions become more common such as:</a:t>
            </a:r>
            <a:endParaRPr dirty="0"/>
          </a:p>
          <a:p>
            <a:pPr marL="457200" marR="0" lvl="1" indent="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a:p>
            <a:pPr marL="457200" marR="0" lvl="1" indent="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a:p>
            <a:pPr marL="457200" marR="0" lvl="1" indent="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a:p>
            <a:pPr marL="457200" marR="0" lvl="1" indent="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a:p>
            <a:pPr marL="457200" marR="0" lvl="1" indent="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a:p>
            <a:pPr marL="457200" marR="0" lvl="1" indent="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dirty="0">
                <a:solidFill>
                  <a:schemeClr val="dk1"/>
                </a:solidFill>
                <a:latin typeface="Arial"/>
                <a:ea typeface="Arial"/>
                <a:cs typeface="Arial"/>
                <a:sym typeface="Arial"/>
              </a:rPr>
              <a:t>Drug-drug interactions effects may decrease the effectiveness of HIV medications or increase medication toxicity.</a:t>
            </a:r>
            <a:endParaRPr dirty="0"/>
          </a:p>
        </p:txBody>
      </p:sp>
      <p:graphicFrame>
        <p:nvGraphicFramePr>
          <p:cNvPr id="225" name="Google Shape;225;p9"/>
          <p:cNvGraphicFramePr/>
          <p:nvPr/>
        </p:nvGraphicFramePr>
        <p:xfrm>
          <a:off x="1495425" y="3200400"/>
          <a:ext cx="6565900" cy="1586150"/>
        </p:xfrm>
        <a:graphic>
          <a:graphicData uri="http://schemas.openxmlformats.org/drawingml/2006/table">
            <a:tbl>
              <a:tblPr>
                <a:noFill/>
                <a:tableStyleId>{0D4C6517-D985-473F-9317-388789456748}</a:tableStyleId>
              </a:tblPr>
              <a:tblGrid>
                <a:gridCol w="3048000"/>
                <a:gridCol w="3517900"/>
              </a:tblGrid>
              <a:tr h="396875">
                <a:tc>
                  <a:txBody>
                    <a:bodyPr/>
                    <a:lstStyle/>
                    <a:p>
                      <a:pPr marL="285750" marR="0" lvl="0" indent="-285750" algn="l" rtl="0">
                        <a:lnSpc>
                          <a:spcPct val="100000"/>
                        </a:lnSpc>
                        <a:spcBef>
                          <a:spcPts val="0"/>
                        </a:spcBef>
                        <a:spcAft>
                          <a:spcPts val="0"/>
                        </a:spcAft>
                        <a:buClr>
                          <a:srgbClr val="C00000"/>
                        </a:buClr>
                        <a:buSzPts val="2000"/>
                        <a:buFont typeface="Noto Sans Symbols"/>
                        <a:buChar char="▪"/>
                      </a:pPr>
                      <a:r>
                        <a:rPr lang="en-US" sz="2000" b="0" i="0" u="none" strike="noStrike" cap="none">
                          <a:solidFill>
                            <a:schemeClr val="dk1"/>
                          </a:solidFill>
                          <a:latin typeface="Arial"/>
                          <a:ea typeface="Arial"/>
                          <a:cs typeface="Arial"/>
                          <a:sym typeface="Arial"/>
                        </a:rPr>
                        <a:t>Heart Disease </a:t>
                      </a:r>
                      <a:endParaRPr/>
                    </a:p>
                  </a:txBody>
                  <a:tcPr marL="91425" marR="91425" marT="45700" marB="45700">
                    <a:lnL w="12700" cap="flat" cmpd="sng">
                      <a:solidFill>
                        <a:srgbClr val="FFFFFF"/>
                      </a:solidFill>
                      <a:prstDash val="solid"/>
                      <a:round/>
                      <a:headEnd type="none" w="sm" len="sm"/>
                      <a:tailEnd type="none" w="sm" len="sm"/>
                    </a:lnL>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FFFF"/>
                    </a:solidFill>
                  </a:tcPr>
                </a:tc>
                <a:tc>
                  <a:txBody>
                    <a:bodyPr/>
                    <a:lstStyle/>
                    <a:p>
                      <a:pPr marL="285750" marR="0" lvl="0" indent="-285750" algn="l" rtl="0">
                        <a:lnSpc>
                          <a:spcPct val="100000"/>
                        </a:lnSpc>
                        <a:spcBef>
                          <a:spcPts val="0"/>
                        </a:spcBef>
                        <a:spcAft>
                          <a:spcPts val="0"/>
                        </a:spcAft>
                        <a:buClr>
                          <a:srgbClr val="C00000"/>
                        </a:buClr>
                        <a:buSzPts val="2000"/>
                        <a:buFont typeface="Noto Sans Symbols"/>
                        <a:buChar char="▪"/>
                      </a:pPr>
                      <a:r>
                        <a:rPr lang="en-US" sz="2000" b="0" i="0" u="none" strike="noStrike" cap="none">
                          <a:solidFill>
                            <a:schemeClr val="dk1"/>
                          </a:solidFill>
                          <a:latin typeface="Arial"/>
                          <a:ea typeface="Arial"/>
                          <a:cs typeface="Arial"/>
                          <a:sym typeface="Arial"/>
                        </a:rPr>
                        <a:t>Osteoporosis</a:t>
                      </a:r>
                      <a:endParaRPr/>
                    </a:p>
                  </a:txBody>
                  <a:tcPr marL="91425" marR="91425" marT="45700" marB="45700">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FFFF"/>
                    </a:solidFill>
                  </a:tcPr>
                </a:tc>
              </a:tr>
              <a:tr h="395275">
                <a:tc>
                  <a:txBody>
                    <a:bodyPr/>
                    <a:lstStyle/>
                    <a:p>
                      <a:pPr marL="285750" marR="0" lvl="0" indent="-285750" algn="l" rtl="0">
                        <a:lnSpc>
                          <a:spcPct val="100000"/>
                        </a:lnSpc>
                        <a:spcBef>
                          <a:spcPts val="0"/>
                        </a:spcBef>
                        <a:spcAft>
                          <a:spcPts val="0"/>
                        </a:spcAft>
                        <a:buClr>
                          <a:srgbClr val="C00000"/>
                        </a:buClr>
                        <a:buSzPts val="2000"/>
                        <a:buFont typeface="Noto Sans Symbols"/>
                        <a:buChar char="▪"/>
                      </a:pPr>
                      <a:r>
                        <a:rPr lang="en-US" sz="2000" b="0" i="0" u="none" strike="noStrike" cap="none">
                          <a:solidFill>
                            <a:srgbClr val="000000"/>
                          </a:solidFill>
                          <a:latin typeface="Arial"/>
                          <a:ea typeface="Arial"/>
                          <a:cs typeface="Arial"/>
                          <a:sym typeface="Arial"/>
                        </a:rPr>
                        <a:t>High Cholesterol </a:t>
                      </a:r>
                      <a:endParaRPr/>
                    </a:p>
                  </a:txBody>
                  <a:tcPr marL="91425" marR="91425" marT="45700" marB="45700">
                    <a:lnL w="12700" cap="flat" cmpd="sng">
                      <a:solidFill>
                        <a:srgbClr val="FFFFFF"/>
                      </a:solidFill>
                      <a:prstDash val="solid"/>
                      <a:round/>
                      <a:headEnd type="none" w="sm" len="sm"/>
                      <a:tailEnd type="none" w="sm" len="sm"/>
                    </a:lnL>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FFFF"/>
                    </a:solidFill>
                  </a:tcPr>
                </a:tc>
                <a:tc>
                  <a:txBody>
                    <a:bodyPr/>
                    <a:lstStyle/>
                    <a:p>
                      <a:pPr marL="285750" marR="0" lvl="0" indent="-285750" algn="l" rtl="0">
                        <a:lnSpc>
                          <a:spcPct val="100000"/>
                        </a:lnSpc>
                        <a:spcBef>
                          <a:spcPts val="0"/>
                        </a:spcBef>
                        <a:spcAft>
                          <a:spcPts val="0"/>
                        </a:spcAft>
                        <a:buClr>
                          <a:srgbClr val="C00000"/>
                        </a:buClr>
                        <a:buSzPts val="2000"/>
                        <a:buFont typeface="Noto Sans Symbols"/>
                        <a:buChar char="▪"/>
                      </a:pPr>
                      <a:r>
                        <a:rPr lang="en-US" sz="2000" b="0" i="0" u="none" strike="noStrike" cap="none">
                          <a:solidFill>
                            <a:srgbClr val="000000"/>
                          </a:solidFill>
                          <a:latin typeface="Arial"/>
                          <a:ea typeface="Arial"/>
                          <a:cs typeface="Arial"/>
                          <a:sym typeface="Arial"/>
                        </a:rPr>
                        <a:t>Kidney Disease</a:t>
                      </a:r>
                      <a:endParaRPr/>
                    </a:p>
                  </a:txBody>
                  <a:tcPr marL="91425" marR="91425" marT="45700" marB="45700">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FFFF"/>
                    </a:solidFill>
                  </a:tcPr>
                </a:tc>
              </a:tr>
              <a:tr h="396875">
                <a:tc>
                  <a:txBody>
                    <a:bodyPr/>
                    <a:lstStyle/>
                    <a:p>
                      <a:pPr marL="285750" marR="0" lvl="0" indent="-285750" algn="l" rtl="0">
                        <a:lnSpc>
                          <a:spcPct val="100000"/>
                        </a:lnSpc>
                        <a:spcBef>
                          <a:spcPts val="0"/>
                        </a:spcBef>
                        <a:spcAft>
                          <a:spcPts val="0"/>
                        </a:spcAft>
                        <a:buClr>
                          <a:srgbClr val="C00000"/>
                        </a:buClr>
                        <a:buSzPts val="2000"/>
                        <a:buFont typeface="Noto Sans Symbols"/>
                        <a:buChar char="▪"/>
                      </a:pPr>
                      <a:r>
                        <a:rPr lang="en-US" sz="2000" b="0" i="0" u="none" strike="noStrike" cap="none">
                          <a:solidFill>
                            <a:srgbClr val="000000"/>
                          </a:solidFill>
                          <a:latin typeface="Arial"/>
                          <a:ea typeface="Arial"/>
                          <a:cs typeface="Arial"/>
                          <a:sym typeface="Arial"/>
                        </a:rPr>
                        <a:t>High Blood Pressure</a:t>
                      </a:r>
                      <a:endParaRPr/>
                    </a:p>
                  </a:txBody>
                  <a:tcPr marL="91425" marR="91425" marT="45700" marB="45700">
                    <a:lnL w="12700" cap="flat" cmpd="sng">
                      <a:solidFill>
                        <a:srgbClr val="FFFFFF"/>
                      </a:solidFill>
                      <a:prstDash val="solid"/>
                      <a:round/>
                      <a:headEnd type="none" w="sm" len="sm"/>
                      <a:tailEnd type="none" w="sm" len="sm"/>
                    </a:lnL>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lt1"/>
                    </a:solidFill>
                  </a:tcPr>
                </a:tc>
                <a:tc>
                  <a:txBody>
                    <a:bodyPr/>
                    <a:lstStyle/>
                    <a:p>
                      <a:pPr marL="285750" marR="0" lvl="0" indent="-285750" algn="l" rtl="0">
                        <a:lnSpc>
                          <a:spcPct val="100000"/>
                        </a:lnSpc>
                        <a:spcBef>
                          <a:spcPts val="0"/>
                        </a:spcBef>
                        <a:spcAft>
                          <a:spcPts val="0"/>
                        </a:spcAft>
                        <a:buClr>
                          <a:srgbClr val="C00000"/>
                        </a:buClr>
                        <a:buSzPts val="2000"/>
                        <a:buFont typeface="Noto Sans Symbols"/>
                        <a:buChar char="▪"/>
                      </a:pPr>
                      <a:r>
                        <a:rPr lang="en-US" sz="2000" b="0" i="0" u="none" strike="noStrike" cap="none">
                          <a:solidFill>
                            <a:srgbClr val="000000"/>
                          </a:solidFill>
                          <a:latin typeface="Arial"/>
                          <a:ea typeface="Arial"/>
                          <a:cs typeface="Arial"/>
                          <a:sym typeface="Arial"/>
                        </a:rPr>
                        <a:t>Non-AIDS Related Cancer</a:t>
                      </a:r>
                      <a:endParaRPr/>
                    </a:p>
                  </a:txBody>
                  <a:tcPr marL="91425" marR="91425" marT="45700" marB="45700">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lt1"/>
                    </a:solidFill>
                  </a:tcPr>
                </a:tc>
              </a:tr>
              <a:tr h="395275">
                <a:tc>
                  <a:txBody>
                    <a:bodyPr/>
                    <a:lstStyle/>
                    <a:p>
                      <a:pPr marL="285750" marR="0" lvl="0" indent="-285750" algn="l" rtl="0">
                        <a:lnSpc>
                          <a:spcPct val="100000"/>
                        </a:lnSpc>
                        <a:spcBef>
                          <a:spcPts val="0"/>
                        </a:spcBef>
                        <a:spcAft>
                          <a:spcPts val="0"/>
                        </a:spcAft>
                        <a:buClr>
                          <a:srgbClr val="C00000"/>
                        </a:buClr>
                        <a:buSzPts val="2000"/>
                        <a:buFont typeface="Noto Sans Symbols"/>
                        <a:buChar char="▪"/>
                      </a:pPr>
                      <a:r>
                        <a:rPr lang="en-US" sz="2000" b="0" i="0" u="none" strike="noStrike" cap="none">
                          <a:solidFill>
                            <a:srgbClr val="000000"/>
                          </a:solidFill>
                          <a:latin typeface="Arial"/>
                          <a:ea typeface="Arial"/>
                          <a:cs typeface="Arial"/>
                          <a:sym typeface="Arial"/>
                        </a:rPr>
                        <a:t>Diabetes </a:t>
                      </a:r>
                      <a:endParaRPr/>
                    </a:p>
                  </a:txBody>
                  <a:tcPr marL="91425" marR="91425" marT="45700" marB="45700">
                    <a:lnL w="12700" cap="flat" cmpd="sng">
                      <a:solidFill>
                        <a:srgbClr val="FFFFFF"/>
                      </a:solidFill>
                      <a:prstDash val="solid"/>
                      <a:round/>
                      <a:headEnd type="none" w="sm" len="sm"/>
                      <a:tailEnd type="none" w="sm" len="sm"/>
                    </a:lnL>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txBody>
                  <a:tcPr marL="91425" marR="91425" marT="45700" marB="45700">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FFFFF"/>
                    </a:solidFill>
                  </a:tcPr>
                </a:tc>
              </a:tr>
            </a:tbl>
          </a:graphicData>
        </a:graphic>
      </p:graphicFrame>
    </p:spTree>
  </p:cSld>
  <p:clrMapOvr>
    <a:masterClrMapping/>
  </p:clrMapOvr>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2443</Words>
  <Application>Microsoft Office PowerPoint</Application>
  <PresentationFormat>On-screen Show (4:3)</PresentationFormat>
  <Paragraphs>298</Paragraphs>
  <Slides>17</Slides>
  <Notes>17</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17</vt:i4>
      </vt:variant>
    </vt:vector>
  </HeadingPairs>
  <TitlesOfParts>
    <vt:vector size="30" baseType="lpstr">
      <vt:lpstr>Arial</vt:lpstr>
      <vt:lpstr>Calibri</vt:lpstr>
      <vt:lpstr>Courier New</vt:lpstr>
      <vt:lpstr>Noto Sans Symbols</vt:lpstr>
      <vt:lpstr>Times New Roman</vt:lpstr>
      <vt:lpstr>1_Blank Presentation</vt:lpstr>
      <vt:lpstr>2_Blank Presentation</vt:lpstr>
      <vt:lpstr>Blank Presentation</vt:lpstr>
      <vt:lpstr>3_Blank Presentation</vt:lpstr>
      <vt:lpstr>4_Blank Presentation</vt:lpstr>
      <vt:lpstr>5_Blank Presentation</vt:lpstr>
      <vt:lpstr>6_Blank Presentation</vt:lpstr>
      <vt:lpstr>7_Blank Presentation</vt:lpstr>
      <vt:lpstr>HIV and Aging</vt:lpstr>
      <vt:lpstr>Objectives </vt:lpstr>
      <vt:lpstr>The Numbers</vt:lpstr>
      <vt:lpstr>PowerPoint Presentation</vt:lpstr>
      <vt:lpstr>Estimated New HIV Diagnoses in the US for the Most-Affected Subpopulations, 2016</vt:lpstr>
      <vt:lpstr>Intersection of Issues for People Aged 50 and Older</vt:lpstr>
      <vt:lpstr>Activity: Special Challenges</vt:lpstr>
      <vt:lpstr>Clinical and Physical Health</vt:lpstr>
      <vt:lpstr>Polypharmacy</vt:lpstr>
      <vt:lpstr>Mental and Emotional Health</vt:lpstr>
      <vt:lpstr>Substance Use</vt:lpstr>
      <vt:lpstr>Sexuality and Sexual Health</vt:lpstr>
      <vt:lpstr>PrEP for Older Adults</vt:lpstr>
      <vt:lpstr>Case Scenario: Ms. Mavis Jones</vt:lpstr>
      <vt:lpstr>Living Well: Older Adults with HIV</vt:lpstr>
      <vt:lpstr>Live Well: Older Adults with HIV</vt:lpstr>
      <vt:lpstr>Resources and 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Aging</dc:title>
  <dc:creator>user</dc:creator>
  <cp:lastModifiedBy>Baughman, Allyson L</cp:lastModifiedBy>
  <cp:revision>3</cp:revision>
  <dcterms:created xsi:type="dcterms:W3CDTF">2008-01-28T19:49:47Z</dcterms:created>
  <dcterms:modified xsi:type="dcterms:W3CDTF">2019-09-25T21:38:43Z</dcterms:modified>
</cp:coreProperties>
</file>