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 id="2147483659" r:id="rId2"/>
    <p:sldMasterId id="2147483660" r:id="rId3"/>
    <p:sldMasterId id="2147483661" r:id="rId4"/>
    <p:sldMasterId id="2147483663" r:id="rId5"/>
    <p:sldMasterId id="2147483664" r:id="rId6"/>
    <p:sldMasterId id="2147483665" r:id="rId7"/>
  </p:sldMasterIdLst>
  <p:notesMasterIdLst>
    <p:notesMasterId r:id="rId16"/>
  </p:notesMasterIdLst>
  <p:sldIdLst>
    <p:sldId id="258" r:id="rId8"/>
    <p:sldId id="259" r:id="rId9"/>
    <p:sldId id="260" r:id="rId10"/>
    <p:sldId id="261" r:id="rId11"/>
    <p:sldId id="262" r:id="rId12"/>
    <p:sldId id="266" r:id="rId13"/>
    <p:sldId id="263"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y, Nilagia" initials="MN" lastIdx="3" clrIdx="0">
    <p:extLst>
      <p:ext uri="{19B8F6BF-5375-455C-9EA6-DF929625EA0E}">
        <p15:presenceInfo xmlns:p15="http://schemas.microsoft.com/office/powerpoint/2012/main" userId="S::nilagia@bu.edu::dc3cb926-77d9-4860-b4a9-2eb4e2e42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4706" autoAdjust="0"/>
  </p:normalViewPr>
  <p:slideViewPr>
    <p:cSldViewPr snapToGrid="0">
      <p:cViewPr varScale="1">
        <p:scale>
          <a:sx n="70" d="100"/>
          <a:sy n="70" d="100"/>
        </p:scale>
        <p:origin x="954" y="9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1401156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8" name="Google Shape;15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05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a:t>
            </a:r>
            <a:r>
              <a:rPr lang="en-US" dirty="0" smtClean="0"/>
              <a:t>the objectives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cap="none" dirty="0">
                <a:solidFill>
                  <a:srgbClr val="000000"/>
                </a:solidFill>
                <a:effectLst/>
                <a:latin typeface="Arial"/>
                <a:ea typeface="Arial"/>
                <a:cs typeface="Arial"/>
                <a:sym typeface="Arial"/>
              </a:rPr>
              <a:t>Ask participants if someone knows the definition of sexual health? </a:t>
            </a:r>
            <a:r>
              <a:rPr lang="en-US" sz="1800" b="0" i="0" u="none" strike="noStrike" cap="none" dirty="0" smtClean="0">
                <a:solidFill>
                  <a:srgbClr val="000000"/>
                </a:solidFill>
                <a:effectLst/>
                <a:latin typeface="Arial"/>
                <a:ea typeface="Arial"/>
                <a:cs typeface="Arial"/>
                <a:sym typeface="Arial"/>
              </a:rPr>
              <a:t>Take</a:t>
            </a:r>
            <a:r>
              <a:rPr lang="en-US" sz="1800" b="0" i="0" u="none" strike="noStrike" cap="none" baseline="0" dirty="0" smtClean="0">
                <a:solidFill>
                  <a:srgbClr val="000000"/>
                </a:solidFill>
                <a:effectLst/>
                <a:latin typeface="Arial"/>
                <a:ea typeface="Arial"/>
                <a:cs typeface="Arial"/>
                <a:sym typeface="Arial"/>
              </a:rPr>
              <a:t> definitions from participants and t</a:t>
            </a:r>
            <a:r>
              <a:rPr lang="en-US" sz="1800" b="0" i="0" u="none" strike="noStrike" cap="none" dirty="0" smtClean="0">
                <a:solidFill>
                  <a:srgbClr val="000000"/>
                </a:solidFill>
                <a:effectLst/>
                <a:latin typeface="Arial"/>
                <a:ea typeface="Arial"/>
                <a:cs typeface="Arial"/>
                <a:sym typeface="Arial"/>
              </a:rPr>
              <a:t>hen </a:t>
            </a:r>
            <a:r>
              <a:rPr lang="en-US" sz="1800" b="0" i="0" u="none" strike="noStrike" cap="none" dirty="0">
                <a:solidFill>
                  <a:srgbClr val="000000"/>
                </a:solidFill>
                <a:effectLst/>
                <a:latin typeface="Arial"/>
                <a:ea typeface="Arial"/>
                <a:cs typeface="Arial"/>
                <a:sym typeface="Arial"/>
              </a:rPr>
              <a:t>advance to next slide. </a:t>
            </a:r>
            <a:endParaRPr dirty="0"/>
          </a:p>
        </p:txBody>
      </p:sp>
      <p:sp>
        <p:nvSpPr>
          <p:cNvPr id="164" name="Google Shape;1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657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172" name="Google Shape;17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a:t>
            </a:r>
            <a:r>
              <a:rPr lang="en-US" dirty="0" smtClean="0"/>
              <a:t>the slide and compare how</a:t>
            </a:r>
            <a:r>
              <a:rPr lang="en-US" baseline="0" dirty="0" smtClean="0"/>
              <a:t> the WHO definition is the same and different from participants’ definitions</a:t>
            </a:r>
            <a:r>
              <a:rPr lang="en-US" dirty="0" smtClean="0"/>
              <a:t>. </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Source:</a:t>
            </a:r>
            <a:r>
              <a:rPr lang="en-US" baseline="0" dirty="0" smtClean="0"/>
              <a:t> </a:t>
            </a:r>
            <a:r>
              <a:rPr lang="en-US" dirty="0" smtClean="0"/>
              <a:t>WHO (2006a). Defining sexual health: Report of a technical consultation on sexual health, 28–31 January 2002. Geneva, World Health Organization.</a:t>
            </a:r>
            <a:endParaRPr dirty="0"/>
          </a:p>
        </p:txBody>
      </p:sp>
    </p:spTree>
    <p:extLst>
      <p:ext uri="{BB962C8B-B14F-4D97-AF65-F5344CB8AC3E}">
        <p14:creationId xmlns:p14="http://schemas.microsoft.com/office/powerpoint/2010/main" val="392920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81" name="Google Shape;1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a:t>
            </a:r>
            <a:r>
              <a:rPr lang="en-US" dirty="0" smtClean="0"/>
              <a:t>the slide</a:t>
            </a:r>
            <a:r>
              <a:rPr lang="en-US" dirty="0"/>
              <a:t>.</a:t>
            </a:r>
            <a:endParaRPr dirty="0"/>
          </a:p>
        </p:txBody>
      </p:sp>
    </p:spTree>
    <p:extLst>
      <p:ext uri="{BB962C8B-B14F-4D97-AF65-F5344CB8AC3E}">
        <p14:creationId xmlns:p14="http://schemas.microsoft.com/office/powerpoint/2010/main" val="141632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191" name="Google Shape;19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a:t>
            </a:r>
            <a:r>
              <a:rPr lang="en-US" dirty="0" smtClean="0"/>
              <a:t>the slide</a:t>
            </a:r>
            <a:r>
              <a:rPr lang="en-US" dirty="0"/>
              <a:t>. </a:t>
            </a:r>
            <a:endParaRPr lang="en-US" dirty="0" smtClean="0"/>
          </a:p>
          <a:p>
            <a:pPr marL="0" lvl="0" indent="0" algn="l" rtl="0">
              <a:spcBef>
                <a:spcPts val="0"/>
              </a:spcBef>
              <a:spcAft>
                <a:spcPts val="0"/>
              </a:spcAft>
              <a:buNone/>
            </a:pPr>
            <a:r>
              <a:rPr lang="en-US" dirty="0" smtClean="0"/>
              <a:t>These </a:t>
            </a:r>
            <a:r>
              <a:rPr lang="en-US" dirty="0"/>
              <a:t>are </a:t>
            </a:r>
            <a:r>
              <a:rPr lang="en-US" dirty="0" smtClean="0"/>
              <a:t>some of the </a:t>
            </a:r>
            <a:r>
              <a:rPr lang="en-US" dirty="0"/>
              <a:t>attitudes, beliefs, and values that </a:t>
            </a:r>
            <a:r>
              <a:rPr lang="en-US" dirty="0" smtClean="0"/>
              <a:t>can prevent </a:t>
            </a:r>
            <a:r>
              <a:rPr lang="en-US" dirty="0"/>
              <a:t>people from engaging in their sexual health. </a:t>
            </a:r>
            <a:endParaRPr dirty="0"/>
          </a:p>
        </p:txBody>
      </p:sp>
    </p:spTree>
    <p:extLst>
      <p:ext uri="{BB962C8B-B14F-4D97-AF65-F5344CB8AC3E}">
        <p14:creationId xmlns:p14="http://schemas.microsoft.com/office/powerpoint/2010/main" val="12561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 xmlns:a16="http://schemas.microsoft.com/office/drawing/2014/main" id="{6FA8769E-811F-A841-A559-0AE26BD1ECA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 xmlns:a16="http://schemas.microsoft.com/office/drawing/2014/main" id="{299B5B7C-FBDC-A84E-975C-F89EE63F30F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 xmlns:a16="http://schemas.microsoft.com/office/drawing/2014/main" id="{583D5D64-4A14-3B41-899C-FADEFEA5F0FB}"/>
              </a:ext>
            </a:extLst>
          </p:cNvPr>
          <p:cNvSpPr>
            <a:spLocks noGrp="1"/>
          </p:cNvSpPr>
          <p:nvPr>
            <p:ph type="sldNum" sz="quarter" idx="5"/>
          </p:nvPr>
        </p:nvSpPr>
        <p:spPr/>
        <p:txBody>
          <a:bodyPr/>
          <a:lstStyle/>
          <a:p>
            <a:pPr>
              <a:defRPr/>
            </a:pPr>
            <a:fld id="{EE9318CE-43FA-E341-98B5-B209B5C8EB2A}" type="slidenum">
              <a:rPr lang="en-US" smtClean="0"/>
              <a:pPr>
                <a:defRPr/>
              </a:pPr>
              <a:t>6</a:t>
            </a:fld>
            <a:endParaRPr lang="en-US"/>
          </a:p>
        </p:txBody>
      </p:sp>
    </p:spTree>
    <p:extLst>
      <p:ext uri="{BB962C8B-B14F-4D97-AF65-F5344CB8AC3E}">
        <p14:creationId xmlns:p14="http://schemas.microsoft.com/office/powerpoint/2010/main" val="4152079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211" name="Google Shape;21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DJ is a 24-year-old Black MSM (man who has sex with men) </a:t>
            </a:r>
            <a:r>
              <a:rPr lang="en-US" dirty="0" smtClean="0">
                <a:solidFill>
                  <a:schemeClr val="dk1"/>
                </a:solidFill>
                <a:latin typeface="Calibri"/>
                <a:ea typeface="Calibri"/>
                <a:cs typeface="Calibri"/>
                <a:sym typeface="Calibri"/>
              </a:rPr>
              <a:t>who is living with HIV from </a:t>
            </a:r>
            <a:r>
              <a:rPr lang="en-US" dirty="0">
                <a:solidFill>
                  <a:schemeClr val="dk1"/>
                </a:solidFill>
                <a:latin typeface="Calibri"/>
                <a:ea typeface="Calibri"/>
                <a:cs typeface="Calibri"/>
                <a:sym typeface="Calibri"/>
              </a:rPr>
              <a:t>Compton, CA and has not come out to his family. DJ is in a relationship with Sheba </a:t>
            </a:r>
            <a:r>
              <a:rPr lang="en-US" dirty="0" smtClean="0">
                <a:solidFill>
                  <a:schemeClr val="dk1"/>
                </a:solidFill>
                <a:latin typeface="Calibri"/>
                <a:ea typeface="Calibri"/>
                <a:cs typeface="Calibri"/>
                <a:sym typeface="Calibri"/>
              </a:rPr>
              <a:t>who also lives with HIV who </a:t>
            </a:r>
            <a:r>
              <a:rPr lang="en-US" dirty="0">
                <a:solidFill>
                  <a:schemeClr val="dk1"/>
                </a:solidFill>
                <a:latin typeface="Calibri"/>
                <a:ea typeface="Calibri"/>
                <a:cs typeface="Calibri"/>
                <a:sym typeface="Calibri"/>
              </a:rPr>
              <a:t>performs at a club where DJ sells marijuana. He tells you that they both missed several doses of medication. DJ also shares with you that he’s the receptive party in his relationship and he’s concerned about superinfection because they are not using condoms. Sheba has tried, but he often loses his erection while putting on the condom</a:t>
            </a:r>
            <a:r>
              <a:rPr lang="en-US" dirty="0" smtClean="0">
                <a:solidFill>
                  <a:schemeClr val="dk1"/>
                </a:solidFill>
                <a:latin typeface="Calibri"/>
                <a:ea typeface="Calibri"/>
                <a:cs typeface="Calibri"/>
                <a:sym typeface="Calibri"/>
              </a:rPr>
              <a:t>. </a:t>
            </a: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Andrew is a 24-year-old white MSM from Pasadena, CA who works as a legal assistant and has the support of his family. He is in a </a:t>
            </a:r>
            <a:r>
              <a:rPr lang="en-US" dirty="0" err="1">
                <a:solidFill>
                  <a:schemeClr val="dk1"/>
                </a:solidFill>
                <a:latin typeface="Calibri"/>
                <a:ea typeface="Calibri"/>
                <a:cs typeface="Calibri"/>
                <a:sym typeface="Calibri"/>
              </a:rPr>
              <a:t>serodiscordant</a:t>
            </a:r>
            <a:r>
              <a:rPr lang="en-US" dirty="0">
                <a:solidFill>
                  <a:schemeClr val="dk1"/>
                </a:solidFill>
                <a:latin typeface="Calibri"/>
                <a:ea typeface="Calibri"/>
                <a:cs typeface="Calibri"/>
                <a:sym typeface="Calibri"/>
              </a:rPr>
              <a:t> relationship (one partner has HIV and the other does not) and he is going with his partner to the LGBTQ testing drop-in space to get tested today; they are considering </a:t>
            </a:r>
            <a:r>
              <a:rPr lang="en-US" dirty="0" err="1">
                <a:solidFill>
                  <a:schemeClr val="dk1"/>
                </a:solidFill>
                <a:latin typeface="Calibri"/>
                <a:ea typeface="Calibri"/>
                <a:cs typeface="Calibri"/>
                <a:sym typeface="Calibri"/>
              </a:rPr>
              <a:t>PrEP.</a:t>
            </a:r>
            <a:endParaRPr lang="en-US"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What are some ways that social </a:t>
            </a:r>
            <a:r>
              <a:rPr lang="en-US" dirty="0" smtClean="0">
                <a:solidFill>
                  <a:schemeClr val="dk1"/>
                </a:solidFill>
                <a:latin typeface="Calibri"/>
                <a:ea typeface="Calibri"/>
                <a:cs typeface="Calibri"/>
                <a:sym typeface="Calibri"/>
              </a:rPr>
              <a:t>determinants </a:t>
            </a:r>
            <a:r>
              <a:rPr lang="en-US" dirty="0">
                <a:solidFill>
                  <a:schemeClr val="dk1"/>
                </a:solidFill>
                <a:latin typeface="Calibri"/>
                <a:ea typeface="Calibri"/>
                <a:cs typeface="Calibri"/>
                <a:sym typeface="Calibri"/>
              </a:rPr>
              <a:t>of </a:t>
            </a:r>
            <a:r>
              <a:rPr lang="en-US" dirty="0" smtClean="0">
                <a:solidFill>
                  <a:schemeClr val="dk1"/>
                </a:solidFill>
                <a:latin typeface="Calibri"/>
                <a:ea typeface="Calibri"/>
                <a:cs typeface="Calibri"/>
                <a:sym typeface="Calibri"/>
              </a:rPr>
              <a:t>health (SDOH) impacted </a:t>
            </a:r>
            <a:r>
              <a:rPr lang="en-US" dirty="0">
                <a:solidFill>
                  <a:schemeClr val="dk1"/>
                </a:solidFill>
                <a:latin typeface="Calibri"/>
                <a:ea typeface="Calibri"/>
                <a:cs typeface="Calibri"/>
                <a:sym typeface="Calibri"/>
              </a:rPr>
              <a:t>DJ’s life and not Andrew’s life? </a:t>
            </a:r>
            <a:endParaRPr dirty="0">
              <a:solidFill>
                <a:schemeClr val="dk1"/>
              </a:solidFill>
            </a:endParaRPr>
          </a:p>
          <a:p>
            <a:pPr marL="0" lvl="0" indent="0" algn="l" rtl="0">
              <a:spcBef>
                <a:spcPts val="0"/>
              </a:spcBef>
              <a:spcAft>
                <a:spcPts val="0"/>
              </a:spcAft>
              <a:buClr>
                <a:schemeClr val="dk1"/>
              </a:buClr>
              <a:buSzPts val="18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a:solidFill>
                  <a:schemeClr val="dk1"/>
                </a:solidFill>
                <a:latin typeface="Calibri"/>
                <a:ea typeface="Calibri"/>
                <a:cs typeface="Calibri"/>
                <a:sym typeface="Calibri"/>
              </a:rPr>
              <a:t>Considering SDOH, how might you counsel DJ and what are some options you can share with him? </a:t>
            </a:r>
            <a:r>
              <a:rPr lang="en-US" dirty="0" smtClean="0">
                <a:solidFill>
                  <a:schemeClr val="dk1"/>
                </a:solidFill>
                <a:latin typeface="Calibri"/>
                <a:ea typeface="Calibri"/>
                <a:cs typeface="Calibri"/>
                <a:sym typeface="Calibri"/>
              </a:rPr>
              <a:t>Andrew?</a:t>
            </a:r>
          </a:p>
          <a:p>
            <a:pPr marL="0" lvl="0" indent="0" algn="l" rtl="0">
              <a:spcBef>
                <a:spcPts val="0"/>
              </a:spcBef>
              <a:spcAft>
                <a:spcPts val="0"/>
              </a:spcAft>
              <a:buClr>
                <a:schemeClr val="dk1"/>
              </a:buClr>
              <a:buSzPts val="1800"/>
              <a:buFont typeface="Calibri"/>
              <a:buNone/>
            </a:pPr>
            <a:endParaRPr lang="en-US"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smtClean="0">
                <a:solidFill>
                  <a:schemeClr val="dk1"/>
                </a:solidFill>
                <a:latin typeface="Calibri"/>
                <a:ea typeface="Calibri"/>
                <a:cs typeface="Calibri"/>
                <a:sym typeface="Calibri"/>
              </a:rPr>
              <a:t>Now </a:t>
            </a:r>
            <a:r>
              <a:rPr lang="en-US" dirty="0">
                <a:solidFill>
                  <a:schemeClr val="dk1"/>
                </a:solidFill>
                <a:latin typeface="Calibri"/>
                <a:ea typeface="Calibri"/>
                <a:cs typeface="Calibri"/>
                <a:sym typeface="Calibri"/>
              </a:rPr>
              <a:t>you will have the opportunity to practice using the information we’ve learned about sexual health and influences on human sexuality. </a:t>
            </a:r>
            <a:endParaRPr lang="en-US"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n-US" dirty="0" smtClean="0">
                <a:solidFill>
                  <a:schemeClr val="dk1"/>
                </a:solidFill>
                <a:latin typeface="Calibri"/>
                <a:ea typeface="Calibri"/>
                <a:cs typeface="Calibri"/>
                <a:sym typeface="Calibri"/>
              </a:rPr>
              <a:t>Give </a:t>
            </a:r>
            <a:r>
              <a:rPr lang="en-US" dirty="0">
                <a:solidFill>
                  <a:schemeClr val="dk1"/>
                </a:solidFill>
                <a:latin typeface="Calibri"/>
                <a:ea typeface="Calibri"/>
                <a:cs typeface="Calibri"/>
                <a:sym typeface="Calibri"/>
              </a:rPr>
              <a:t>instructions for role play. </a:t>
            </a:r>
            <a:endParaRPr lang="en-US" dirty="0" smtClean="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endParaRPr lang="en-US" sz="18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800"/>
              <a:buFont typeface="Calibri"/>
              <a:buNone/>
            </a:pPr>
            <a:r>
              <a:rPr lang="en-US" sz="1800" b="0" i="0" u="none" strike="noStrike" cap="none" dirty="0" smtClean="0">
                <a:solidFill>
                  <a:srgbClr val="000000"/>
                </a:solidFill>
                <a:effectLst/>
                <a:latin typeface="Arial"/>
                <a:ea typeface="Arial"/>
                <a:cs typeface="Arial"/>
                <a:sym typeface="Arial"/>
              </a:rPr>
              <a:t>You will have a chance to role play  discussing sexual health with a client in pairs.  Hand out role </a:t>
            </a:r>
            <a:r>
              <a:rPr lang="en-US" sz="1800" b="0" i="0" u="none" strike="noStrike" cap="none" dirty="0" smtClean="0">
                <a:solidFill>
                  <a:srgbClr val="000000"/>
                </a:solidFill>
                <a:effectLst/>
                <a:latin typeface="Arial"/>
                <a:ea typeface="Arial"/>
                <a:cs typeface="Arial"/>
                <a:sym typeface="Arial"/>
              </a:rPr>
              <a:t>play. Each </a:t>
            </a:r>
            <a:r>
              <a:rPr lang="en-US" sz="1800" b="0" i="0" u="none" strike="noStrike" cap="none" dirty="0" smtClean="0">
                <a:solidFill>
                  <a:srgbClr val="000000"/>
                </a:solidFill>
                <a:effectLst/>
                <a:latin typeface="Arial"/>
                <a:ea typeface="Arial"/>
                <a:cs typeface="Arial"/>
                <a:sym typeface="Arial"/>
              </a:rPr>
              <a:t>person has five minutes to practice the roleplay and then switch roles.  After the pairs have completed the role plays, come back to the larger group for discussion. </a:t>
            </a:r>
          </a:p>
          <a:p>
            <a:pPr marL="0" lvl="0" indent="0" algn="l" rtl="0">
              <a:spcBef>
                <a:spcPts val="0"/>
              </a:spcBef>
              <a:spcAft>
                <a:spcPts val="0"/>
              </a:spcAft>
              <a:buClr>
                <a:schemeClr val="dk1"/>
              </a:buClr>
              <a:buSzPts val="1800"/>
              <a:buFont typeface="Calibri"/>
              <a:buNone/>
            </a:pPr>
            <a:endParaRPr lang="en-US" sz="18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800"/>
              <a:buFont typeface="Calibri"/>
              <a:buNone/>
            </a:pPr>
            <a:r>
              <a:rPr lang="en-US" sz="1800" b="0" i="0" u="none" strike="noStrike" cap="none" dirty="0" smtClean="0">
                <a:solidFill>
                  <a:srgbClr val="000000"/>
                </a:solidFill>
                <a:effectLst/>
                <a:latin typeface="Arial"/>
                <a:ea typeface="Arial"/>
                <a:cs typeface="Arial"/>
                <a:sym typeface="Arial"/>
              </a:rPr>
              <a:t>Allow 10 minutes to debrief the role plays.  </a:t>
            </a:r>
            <a:endParaRPr lang="en-US" sz="18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Clr>
                <a:schemeClr val="dk1"/>
              </a:buClr>
              <a:buSzPts val="1800"/>
              <a:buFont typeface="Calibri"/>
              <a:buNone/>
            </a:pPr>
            <a:r>
              <a:rPr lang="en-US" sz="1800" b="0" i="0" u="none" strike="noStrike" cap="none" dirty="0" smtClean="0">
                <a:solidFill>
                  <a:srgbClr val="000000"/>
                </a:solidFill>
                <a:effectLst/>
                <a:latin typeface="Arial"/>
                <a:ea typeface="Arial"/>
                <a:cs typeface="Arial"/>
                <a:sym typeface="Arial"/>
              </a:rPr>
              <a:t>Ask</a:t>
            </a:r>
            <a:r>
              <a:rPr lang="en-US" sz="1800" b="0" i="0" u="none" strike="noStrike" cap="none" dirty="0" smtClean="0">
                <a:solidFill>
                  <a:srgbClr val="000000"/>
                </a:solidFill>
                <a:effectLst/>
                <a:latin typeface="Arial"/>
                <a:ea typeface="Arial"/>
                <a:cs typeface="Arial"/>
                <a:sym typeface="Arial"/>
              </a:rPr>
              <a:t>: </a:t>
            </a:r>
            <a:endParaRPr lang="en-US" dirty="0" smtClean="0">
              <a:effectLst/>
            </a:endParaRPr>
          </a:p>
          <a:p>
            <a:pPr rtl="0"/>
            <a:r>
              <a:rPr lang="en-US" sz="1800" b="0" i="0" u="none" strike="noStrike" cap="none" dirty="0" smtClean="0">
                <a:solidFill>
                  <a:srgbClr val="000000"/>
                </a:solidFill>
                <a:effectLst/>
                <a:latin typeface="Arial"/>
                <a:ea typeface="Arial"/>
                <a:cs typeface="Arial"/>
                <a:sym typeface="Arial"/>
              </a:rPr>
              <a:t>How did this exercise feel for folks ? </a:t>
            </a:r>
            <a:endParaRPr lang="en-US" dirty="0" smtClean="0">
              <a:effectLst/>
            </a:endParaRPr>
          </a:p>
          <a:p>
            <a:pPr rtl="0"/>
            <a:r>
              <a:rPr lang="en-US" sz="1800" b="0" i="0" u="none" strike="noStrike" cap="none" dirty="0" smtClean="0">
                <a:solidFill>
                  <a:srgbClr val="000000"/>
                </a:solidFill>
                <a:effectLst/>
                <a:latin typeface="Arial"/>
                <a:ea typeface="Arial"/>
                <a:cs typeface="Arial"/>
                <a:sym typeface="Arial"/>
              </a:rPr>
              <a:t>What small action steps did you think of?</a:t>
            </a:r>
            <a:endParaRPr lang="en-US" dirty="0" smtClean="0">
              <a:effectLst/>
            </a:endParaRPr>
          </a:p>
          <a:p>
            <a:pPr marL="0" lvl="0" indent="0" algn="l" rtl="0">
              <a:spcBef>
                <a:spcPts val="0"/>
              </a:spcBef>
              <a:spcAft>
                <a:spcPts val="0"/>
              </a:spcAft>
              <a:buClr>
                <a:schemeClr val="dk1"/>
              </a:buClr>
              <a:buSzPts val="1800"/>
              <a:buFont typeface="Calibri"/>
              <a:buNone/>
            </a:pPr>
            <a:endParaRPr dirty="0"/>
          </a:p>
        </p:txBody>
      </p:sp>
    </p:spTree>
    <p:extLst>
      <p:ext uri="{BB962C8B-B14F-4D97-AF65-F5344CB8AC3E}">
        <p14:creationId xmlns:p14="http://schemas.microsoft.com/office/powerpoint/2010/main" val="204452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
        <p:nvSpPr>
          <p:cNvPr id="222" name="Google Shape;22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a:t>
            </a:r>
            <a:r>
              <a:rPr lang="en-US" smtClean="0"/>
              <a:t>the slide </a:t>
            </a:r>
            <a:r>
              <a:rPr lang="en-US" dirty="0"/>
              <a:t>to summarize and close. </a:t>
            </a:r>
            <a:endParaRPr dirty="0"/>
          </a:p>
        </p:txBody>
      </p:sp>
    </p:spTree>
    <p:extLst>
      <p:ext uri="{BB962C8B-B14F-4D97-AF65-F5344CB8AC3E}">
        <p14:creationId xmlns:p14="http://schemas.microsoft.com/office/powerpoint/2010/main" val="365732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Resting">
    <p:spTree>
      <p:nvGrpSpPr>
        <p:cNvPr id="1" name=""/>
        <p:cNvGrpSpPr/>
        <p:nvPr/>
      </p:nvGrpSpPr>
      <p:grpSpPr>
        <a:xfrm>
          <a:off x="0" y="0"/>
          <a:ext cx="0" cy="0"/>
          <a:chOff x="0" y="0"/>
          <a:chExt cx="0" cy="0"/>
        </a:xfrm>
      </p:grpSpPr>
      <p:pic>
        <p:nvPicPr>
          <p:cNvPr id="3" name="Picture 6" descr="restingslide2.jpg">
            <a:extLst>
              <a:ext uri="{FF2B5EF4-FFF2-40B4-BE49-F238E27FC236}">
                <a16:creationId xmlns="" xmlns:a16="http://schemas.microsoft.com/office/drawing/2014/main" id="{5620A047-8C7F-1E4F-BADE-3A9B25C1DB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DB7C750D-A3E8-4340-9FC3-26201CA80786}"/>
              </a:ext>
            </a:extLst>
          </p:cNvPr>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a:spLocks noGrp="1"/>
          </p:cNvSpPr>
          <p:nvPr>
            <p:ph type="title"/>
          </p:nvPr>
        </p:nvSpPr>
        <p:spPr>
          <a:xfrm>
            <a:off x="0" y="2946400"/>
            <a:ext cx="9144000" cy="1143000"/>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7512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3" name="Google Shape;73;p1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4"/>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4"/>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1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
          <p:cNvSpPr txBox="1"/>
          <p:nvPr/>
        </p:nvSpPr>
        <p:spPr>
          <a:xfrm>
            <a:off x="609600" y="6096000"/>
            <a:ext cx="46640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1"/>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1"/>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3"/>
          <p:cNvPicPr preferRelativeResize="0"/>
          <p:nvPr/>
        </p:nvPicPr>
        <p:blipFill rotWithShape="1">
          <a:blip r:embed="rId4">
            <a:alphaModFix/>
          </a:blip>
          <a:srcRect/>
          <a:stretch/>
        </p:blipFill>
        <p:spPr>
          <a:xfrm>
            <a:off x="609600" y="5867400"/>
            <a:ext cx="2438400" cy="804862"/>
          </a:xfrm>
          <a:prstGeom prst="rect">
            <a:avLst/>
          </a:prstGeom>
          <a:noFill/>
          <a:ln>
            <a:noFill/>
          </a:ln>
        </p:spPr>
      </p:pic>
      <p:cxnSp>
        <p:nvCxnSpPr>
          <p:cNvPr id="24" name="Google Shape;24;p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3" descr="standardfooter_sized.jpg"/>
          <p:cNvPicPr preferRelativeResize="0"/>
          <p:nvPr/>
        </p:nvPicPr>
        <p:blipFill rotWithShape="1">
          <a:blip r:embed="rId5">
            <a:alphaModFix/>
          </a:blip>
          <a:srcRect t="93661"/>
          <a:stretch/>
        </p:blipFill>
        <p:spPr>
          <a:xfrm>
            <a:off x="0" y="0"/>
            <a:ext cx="9144000" cy="338137"/>
          </a:xfrm>
          <a:prstGeom prst="rect">
            <a:avLst/>
          </a:prstGeom>
          <a:noFill/>
          <a:ln>
            <a:noFill/>
          </a:ln>
        </p:spPr>
      </p:pic>
      <p:sp>
        <p:nvSpPr>
          <p:cNvPr id="26" name="Google Shape;26;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Google Shape;40;p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41" name="Google Shape;41;p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42" name="Google Shape;42;p5"/>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43" name="Google Shape;43;p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4" name="Google Shape;44;p5"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9"/>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62" name="Google Shape;62;p9"/>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63" name="Google Shape;63;p9"/>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64" name="Google Shape;64;p9"/>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65" name="Google Shape;65;p9"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66" name="Google Shape;66;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7" name="Google Shape;67;p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3"/>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4" name="Google Shape;94;p13"/>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95" name="Google Shape;95;p13"/>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96" name="Google Shape;96;p13"/>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7" name="Google Shape;97;p13"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98" name="Google Shape;98;p1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1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1" name="Google Shape;101;p1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5"/>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0" name="Google Shape;110;p15"/>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1" name="Google Shape;111;p15"/>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2" name="Google Shape;112;p15"/>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3" name="Google Shape;113;p15"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14" name="Google Shape;114;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5" name="Google Shape;115;p1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15"/>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17"/>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8" name="Google Shape;128;p17"/>
          <p:cNvSpPr txBox="1"/>
          <p:nvPr/>
        </p:nvSpPr>
        <p:spPr>
          <a:xfrm>
            <a:off x="609600" y="1524000"/>
            <a:ext cx="79248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9" name="Google Shape;129;p17"/>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0" name="Google Shape;130;p17"/>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1" name="Google Shape;131;p17"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2" name="Google Shape;132;p1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3" name="Google Shape;133;p17"/>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1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b="0" i="0" u="none" dirty="0">
                <a:solidFill>
                  <a:schemeClr val="lt1"/>
                </a:solidFill>
                <a:latin typeface="Arial"/>
                <a:ea typeface="Arial"/>
                <a:cs typeface="Arial"/>
                <a:sym typeface="Arial"/>
              </a:rPr>
              <a:t>Sexual Health</a:t>
            </a:r>
            <a:br>
              <a:rPr lang="en-US" sz="4000" b="0" i="0" u="none" dirty="0">
                <a:solidFill>
                  <a:schemeClr val="lt1"/>
                </a:solidFill>
                <a:latin typeface="Arial"/>
                <a:ea typeface="Arial"/>
                <a:cs typeface="Arial"/>
                <a:sym typeface="Arial"/>
              </a:rPr>
            </a:br>
            <a:r>
              <a:rPr lang="en-US" sz="4000" b="0" i="0" u="none" dirty="0">
                <a:solidFill>
                  <a:schemeClr val="lt1"/>
                </a:solidFill>
                <a:latin typeface="Arial"/>
                <a:ea typeface="Arial"/>
                <a:cs typeface="Arial"/>
                <a:sym typeface="Arial"/>
              </a:rPr>
              <a:t/>
            </a:r>
            <a:br>
              <a:rPr lang="en-US" sz="4000" b="0" i="0" u="none" dirty="0">
                <a:solidFill>
                  <a:schemeClr val="lt1"/>
                </a:solidFill>
                <a:latin typeface="Arial"/>
                <a:ea typeface="Arial"/>
                <a:cs typeface="Arial"/>
                <a:sym typeface="Arial"/>
              </a:rPr>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67" name="Google Shape;167;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Objectives</a:t>
            </a:r>
            <a:endParaRPr dirty="0"/>
          </a:p>
        </p:txBody>
      </p:sp>
      <p:sp>
        <p:nvSpPr>
          <p:cNvPr id="168" name="Google Shape;168;p22"/>
          <p:cNvSpPr txBox="1">
            <a:spLocks noGrp="1"/>
          </p:cNvSpPr>
          <p:nvPr>
            <p:ph type="body" idx="1"/>
          </p:nvPr>
        </p:nvSpPr>
        <p:spPr>
          <a:xfrm>
            <a:off x="609600" y="1524000"/>
            <a:ext cx="7924800" cy="4003964"/>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CC0000"/>
              </a:buClr>
              <a:buNone/>
            </a:pPr>
            <a:r>
              <a:rPr lang="en-US" sz="1800" smtClean="0"/>
              <a:t>At </a:t>
            </a:r>
            <a:r>
              <a:rPr lang="en-US" sz="1800" dirty="0"/>
              <a:t>the end of this unit participants will be able to:</a:t>
            </a:r>
          </a:p>
          <a:p>
            <a:pPr marL="342900" lvl="0" indent="-342900" algn="l" rtl="0">
              <a:lnSpc>
                <a:spcPct val="100000"/>
              </a:lnSpc>
              <a:spcBef>
                <a:spcPts val="0"/>
              </a:spcBef>
              <a:spcAft>
                <a:spcPts val="0"/>
              </a:spcAft>
              <a:buClr>
                <a:srgbClr val="CC0000"/>
              </a:buClr>
              <a:buSzPts val="1800"/>
              <a:buFont typeface="Noto Sans Symbols"/>
              <a:buChar char="▪"/>
            </a:pPr>
            <a:endParaRPr lang="en-US" sz="1800" b="0" i="0" u="none" dirty="0">
              <a:solidFill>
                <a:schemeClr val="dk1"/>
              </a:solidFill>
              <a:latin typeface="Arial"/>
              <a:ea typeface="Arial"/>
              <a:cs typeface="Arial"/>
              <a:sym typeface="Arial"/>
            </a:endParaRPr>
          </a:p>
          <a:p>
            <a:pPr marL="342900" lvl="0" indent="-342900" algn="l" rtl="0">
              <a:lnSpc>
                <a:spcPct val="100000"/>
              </a:lnSpc>
              <a:spcBef>
                <a:spcPts val="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Understand that sexual health is more than </a:t>
            </a:r>
            <a:r>
              <a:rPr lang="en-US" sz="1800" b="0" i="0" u="none" dirty="0" smtClean="0">
                <a:solidFill>
                  <a:schemeClr val="dk1"/>
                </a:solidFill>
                <a:latin typeface="Arial"/>
                <a:ea typeface="Arial"/>
                <a:cs typeface="Arial"/>
                <a:sym typeface="Arial"/>
              </a:rPr>
              <a:t>sexual transmitted infections (STIs) </a:t>
            </a:r>
            <a:r>
              <a:rPr lang="en-US" sz="1800" b="0" i="0" u="none" dirty="0">
                <a:solidFill>
                  <a:schemeClr val="dk1"/>
                </a:solidFill>
                <a:latin typeface="Arial"/>
                <a:ea typeface="Arial"/>
                <a:cs typeface="Arial"/>
                <a:sym typeface="Arial"/>
              </a:rPr>
              <a:t>and </a:t>
            </a:r>
            <a:r>
              <a:rPr lang="en-US" sz="1800" b="0" i="0" u="none" dirty="0" smtClean="0">
                <a:solidFill>
                  <a:schemeClr val="dk1"/>
                </a:solidFill>
                <a:latin typeface="Arial"/>
                <a:ea typeface="Arial"/>
                <a:cs typeface="Arial"/>
                <a:sym typeface="Arial"/>
              </a:rPr>
              <a:t>contraception, </a:t>
            </a:r>
            <a:r>
              <a:rPr lang="en-US" sz="1800" b="0" i="0" u="none" dirty="0">
                <a:solidFill>
                  <a:schemeClr val="dk1"/>
                </a:solidFill>
                <a:latin typeface="Arial"/>
                <a:ea typeface="Arial"/>
                <a:cs typeface="Arial"/>
                <a:sym typeface="Arial"/>
              </a:rPr>
              <a:t>and requires a deeper understanding of sexuality</a:t>
            </a:r>
            <a:endParaRPr dirty="0"/>
          </a:p>
          <a:p>
            <a:pPr marL="342900" lvl="0" indent="-342900" algn="l" rtl="0">
              <a:lnSpc>
                <a:spcPct val="100000"/>
              </a:lnSpc>
              <a:spcBef>
                <a:spcPts val="36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Understand how social </a:t>
            </a:r>
            <a:r>
              <a:rPr lang="en-US" sz="1800" dirty="0"/>
              <a:t>d</a:t>
            </a:r>
            <a:r>
              <a:rPr lang="en-US" sz="1800" b="0" i="0" u="none" dirty="0">
                <a:solidFill>
                  <a:schemeClr val="dk1"/>
                </a:solidFill>
                <a:latin typeface="Arial"/>
                <a:ea typeface="Arial"/>
                <a:cs typeface="Arial"/>
                <a:sym typeface="Arial"/>
              </a:rPr>
              <a:t>eterminants of health (SDOH) influence sexuality and sexual health</a:t>
            </a:r>
            <a:endParaRPr dirty="0"/>
          </a:p>
          <a:p>
            <a:pPr marL="342900" lvl="0" indent="-342900" algn="l" rtl="0">
              <a:lnSpc>
                <a:spcPct val="100000"/>
              </a:lnSpc>
              <a:spcBef>
                <a:spcPts val="36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Effectively conduct conversations with clients about sexual health and sexuality</a:t>
            </a:r>
            <a:endParaRPr dirty="0"/>
          </a:p>
          <a:p>
            <a:pPr marL="342900" lvl="0" indent="-342900" algn="l" rtl="0">
              <a:lnSpc>
                <a:spcPct val="100000"/>
              </a:lnSpc>
              <a:spcBef>
                <a:spcPts val="36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Support clients by presenting options and support them in making changes</a:t>
            </a:r>
            <a:endParaRPr dirty="0"/>
          </a:p>
          <a:p>
            <a:pPr marL="342900" lvl="0" indent="-342900" algn="l" rtl="0">
              <a:lnSpc>
                <a:spcPct val="100000"/>
              </a:lnSpc>
              <a:spcBef>
                <a:spcPts val="480"/>
              </a:spcBef>
              <a:spcAft>
                <a:spcPts val="0"/>
              </a:spcAft>
              <a:buClr>
                <a:srgbClr val="CC0000"/>
              </a:buClr>
              <a:buSzPts val="1800"/>
              <a:buFont typeface="Noto Sans Symbols"/>
              <a:buChar char="▪"/>
            </a:pPr>
            <a:r>
              <a:rPr lang="en-US" sz="1800" b="0" i="0" u="none" dirty="0">
                <a:solidFill>
                  <a:schemeClr val="dk1"/>
                </a:solidFill>
                <a:latin typeface="Arial"/>
                <a:ea typeface="Arial"/>
                <a:cs typeface="Arial"/>
                <a:sym typeface="Arial"/>
              </a:rPr>
              <a:t>Support clients in understanding and communicating with others about their sexuality and health goals</a:t>
            </a:r>
            <a:r>
              <a:rPr lang="en-US" sz="2400" b="0" i="0" u="none" dirty="0">
                <a:solidFill>
                  <a:schemeClr val="dk1"/>
                </a:solidFill>
                <a:latin typeface="Arial"/>
                <a:ea typeface="Arial"/>
                <a:cs typeface="Arial"/>
                <a:sym typeface="Arial"/>
              </a:rPr>
              <a:t/>
            </a: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69" name="Google Shape;169;p22"/>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76" name="Google Shape;176;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Sexual Health</a:t>
            </a:r>
            <a:endParaRPr dirty="0"/>
          </a:p>
        </p:txBody>
      </p:sp>
      <p:sp>
        <p:nvSpPr>
          <p:cNvPr id="177" name="Google Shape;177;p23"/>
          <p:cNvSpPr txBox="1">
            <a:spLocks noGrp="1"/>
          </p:cNvSpPr>
          <p:nvPr>
            <p:ph type="body" idx="1"/>
          </p:nvPr>
        </p:nvSpPr>
        <p:spPr>
          <a:xfrm>
            <a:off x="609600" y="1752600"/>
            <a:ext cx="7924800" cy="34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n-US" sz="2000" b="0" i="0" u="none" dirty="0">
                <a:solidFill>
                  <a:schemeClr val="dk1"/>
                </a:solidFill>
                <a:latin typeface="Arial"/>
                <a:ea typeface="Arial"/>
                <a:cs typeface="Arial"/>
                <a:sym typeface="Arial"/>
              </a:rPr>
              <a:t>“…a state of physical, emotional, mental, and social well-being in relation to sexuality; it is not merely the absence of disease, dysfunction or infirmity. Sexual health requires a positive and respectful approach to sexuality and sexual relationships, as well as the possibility of having pleasurable and safe sexual experiences, free of coercion, discrimination, and violence.” </a:t>
            </a:r>
            <a:endParaRPr dirty="0"/>
          </a:p>
          <a:p>
            <a:pPr marL="0" lvl="0" indent="0" algn="ctr" rtl="0">
              <a:lnSpc>
                <a:spcPct val="100000"/>
              </a:lnSpc>
              <a:spcBef>
                <a:spcPts val="400"/>
              </a:spcBef>
              <a:spcAft>
                <a:spcPts val="0"/>
              </a:spcAft>
              <a:buSzPts val="2000"/>
              <a:buNone/>
            </a:pPr>
            <a:r>
              <a:rPr lang="en-US" sz="2000" b="0" i="0" u="none" dirty="0" smtClean="0">
                <a:solidFill>
                  <a:schemeClr val="dk1"/>
                </a:solidFill>
                <a:latin typeface="Arial"/>
                <a:ea typeface="Arial"/>
                <a:cs typeface="Arial"/>
                <a:sym typeface="Arial"/>
              </a:rPr>
              <a:t>(World Health Organization (WHO), 2006a)</a:t>
            </a:r>
            <a:endParaRPr sz="1800" b="0" i="0" u="none" dirty="0">
              <a:solidFill>
                <a:schemeClr val="dk1"/>
              </a:solidFill>
              <a:latin typeface="Arial"/>
              <a:ea typeface="Arial"/>
              <a:cs typeface="Arial"/>
              <a:sym typeface="Arial"/>
            </a:endParaRPr>
          </a:p>
          <a:p>
            <a:pPr marL="0" lvl="0" indent="0" algn="l" rtl="0">
              <a:lnSpc>
                <a:spcPct val="100000"/>
              </a:lnSpc>
              <a:spcBef>
                <a:spcPts val="480"/>
              </a:spcBef>
              <a:spcAft>
                <a:spcPts val="0"/>
              </a:spcAft>
              <a:buSzPts val="2400"/>
              <a:buNone/>
            </a:pPr>
            <a:r>
              <a:rPr lang="en-US" sz="2400" b="0" i="0" u="none" dirty="0">
                <a:solidFill>
                  <a:schemeClr val="dk1"/>
                </a:solidFill>
                <a:latin typeface="Arial"/>
                <a:ea typeface="Arial"/>
                <a:cs typeface="Arial"/>
                <a:sym typeface="Arial"/>
              </a:rPr>
              <a:t/>
            </a: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78" name="Google Shape;178;p23"/>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85" name="Google Shape;185;p2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Sexuality Education </a:t>
            </a:r>
            <a:endParaRPr dirty="0"/>
          </a:p>
        </p:txBody>
      </p:sp>
      <p:sp>
        <p:nvSpPr>
          <p:cNvPr id="186" name="Google Shape;186;p24"/>
          <p:cNvSpPr txBox="1">
            <a:spLocks noGrp="1"/>
          </p:cNvSpPr>
          <p:nvPr>
            <p:ph type="body" idx="1"/>
          </p:nvPr>
        </p:nvSpPr>
        <p:spPr>
          <a:xfrm>
            <a:off x="381000" y="1658937"/>
            <a:ext cx="4495800" cy="3429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000"/>
              <a:buNone/>
            </a:pPr>
            <a:r>
              <a:rPr lang="en-US" sz="2000" b="0" i="0" u="none" dirty="0">
                <a:solidFill>
                  <a:schemeClr val="dk1"/>
                </a:solidFill>
                <a:latin typeface="Arial"/>
                <a:ea typeface="Arial"/>
                <a:cs typeface="Arial"/>
                <a:sym typeface="Arial"/>
              </a:rPr>
              <a:t>“The primary goal of sexuality education is to promote adult sexual health. It should assist people in developing a positive view of sexuality, provide you with information that you can use to help clients take care of their sexual health, and help them acquire skills to make decisions now and in the future.” </a:t>
            </a:r>
            <a:endParaRPr dirty="0"/>
          </a:p>
          <a:p>
            <a:pPr marL="0" indent="0" algn="ctr">
              <a:spcBef>
                <a:spcPts val="400"/>
              </a:spcBef>
              <a:buSzPts val="2000"/>
              <a:buNone/>
            </a:pPr>
            <a:r>
              <a:rPr lang="en-US" sz="1000" b="0" i="0" u="none" dirty="0" smtClean="0">
                <a:solidFill>
                  <a:schemeClr val="dk1"/>
                </a:solidFill>
                <a:latin typeface="Arial"/>
                <a:ea typeface="Arial"/>
                <a:cs typeface="Arial"/>
                <a:sym typeface="Arial"/>
              </a:rPr>
              <a:t>(</a:t>
            </a:r>
            <a:r>
              <a:rPr lang="en-US" sz="1050" dirty="0" err="1"/>
              <a:t>Hedgepeth</a:t>
            </a:r>
            <a:r>
              <a:rPr lang="en-US" sz="1050" dirty="0"/>
              <a:t>, E., &amp; </a:t>
            </a:r>
            <a:r>
              <a:rPr lang="en-US" sz="1050" dirty="0" err="1"/>
              <a:t>Helmich</a:t>
            </a:r>
            <a:r>
              <a:rPr lang="en-US" sz="1050" dirty="0"/>
              <a:t>, J. (1996). </a:t>
            </a:r>
            <a:r>
              <a:rPr lang="en-US" sz="1050" i="1" dirty="0"/>
              <a:t>Teaching about sexuality and HIV: Principles and methods for effective education</a:t>
            </a:r>
            <a:r>
              <a:rPr lang="en-US" sz="1050" dirty="0"/>
              <a:t>. New York: New York University Press</a:t>
            </a:r>
            <a:r>
              <a:rPr lang="en-US" sz="1050" dirty="0" smtClean="0"/>
              <a:t>.)</a:t>
            </a:r>
            <a:endParaRPr sz="1050" b="0" i="0" u="none" dirty="0">
              <a:solidFill>
                <a:schemeClr val="dk1"/>
              </a:solidFill>
              <a:sym typeface="Arial"/>
            </a:endParaRPr>
          </a:p>
          <a:p>
            <a:pPr marL="0" lvl="0" indent="0" algn="l" rtl="0">
              <a:lnSpc>
                <a:spcPct val="100000"/>
              </a:lnSpc>
              <a:spcBef>
                <a:spcPts val="480"/>
              </a:spcBef>
              <a:spcAft>
                <a:spcPts val="0"/>
              </a:spcAft>
              <a:buSzPts val="2400"/>
              <a:buNone/>
            </a:pPr>
            <a:r>
              <a:rPr lang="en-US" sz="2400" b="0" i="0" u="none" dirty="0">
                <a:solidFill>
                  <a:schemeClr val="dk1"/>
                </a:solidFill>
                <a:latin typeface="Arial"/>
                <a:ea typeface="Arial"/>
                <a:cs typeface="Arial"/>
                <a:sym typeface="Arial"/>
              </a:rPr>
              <a:t/>
            </a: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87" name="Google Shape;187;p24"/>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88" name="Google Shape;188;p24"/>
          <p:cNvPicPr preferRelativeResize="0"/>
          <p:nvPr/>
        </p:nvPicPr>
        <p:blipFill rotWithShape="1">
          <a:blip r:embed="rId3">
            <a:alphaModFix/>
          </a:blip>
          <a:srcRect/>
          <a:stretch/>
        </p:blipFill>
        <p:spPr>
          <a:xfrm>
            <a:off x="5410200" y="1295400"/>
            <a:ext cx="3300412" cy="41576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195" name="Google Shape;195;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Influences on Sexual Health</a:t>
            </a:r>
            <a:endParaRPr dirty="0"/>
          </a:p>
        </p:txBody>
      </p:sp>
      <p:sp>
        <p:nvSpPr>
          <p:cNvPr id="196" name="Google Shape;196;p25"/>
          <p:cNvSpPr txBox="1">
            <a:spLocks noGrp="1"/>
          </p:cNvSpPr>
          <p:nvPr>
            <p:ph type="body" idx="1"/>
          </p:nvPr>
        </p:nvSpPr>
        <p:spPr>
          <a:xfrm>
            <a:off x="192087" y="1612900"/>
            <a:ext cx="2667000" cy="1744661"/>
          </a:xfrm>
          <a:prstGeom prst="rect">
            <a:avLst/>
          </a:prstGeom>
          <a:noFill/>
          <a:ln>
            <a:noFill/>
          </a:ln>
        </p:spPr>
        <p:txBody>
          <a:bodyPr spcFirstLastPara="1" wrap="square" lIns="91425" tIns="45700" rIns="91425" bIns="45700" anchor="t" anchorCtr="0">
            <a:noAutofit/>
          </a:bodyPr>
          <a:lstStyle/>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Access to resources</a:t>
            </a:r>
            <a:endParaRPr sz="2000" b="0" i="0" u="none" dirty="0">
              <a:solidFill>
                <a:schemeClr val="dk1"/>
              </a:solidFill>
              <a:latin typeface="Arial"/>
              <a:ea typeface="Arial"/>
              <a:cs typeface="Arial"/>
              <a:sym typeface="Arial"/>
            </a:endParaRPr>
          </a:p>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Discrimination</a:t>
            </a:r>
            <a:endParaRPr sz="2000" b="0" i="0" u="none" dirty="0">
              <a:solidFill>
                <a:schemeClr val="dk1"/>
              </a:solidFill>
              <a:latin typeface="Arial"/>
              <a:ea typeface="Arial"/>
              <a:cs typeface="Arial"/>
              <a:sym typeface="Arial"/>
            </a:endParaRPr>
          </a:p>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Sexual orientation </a:t>
            </a:r>
            <a:endParaRPr sz="2000" b="0" i="0" u="none" dirty="0">
              <a:solidFill>
                <a:schemeClr val="dk1"/>
              </a:solidFill>
              <a:latin typeface="Arial"/>
              <a:ea typeface="Arial"/>
              <a:cs typeface="Arial"/>
              <a:sym typeface="Arial"/>
            </a:endParaRPr>
          </a:p>
          <a:p>
            <a:pPr marL="342900">
              <a:spcBef>
                <a:spcPts val="0"/>
              </a:spcBef>
              <a:buClr>
                <a:srgbClr val="C00000"/>
              </a:buClr>
              <a:buSzPct val="100000"/>
              <a:buFont typeface="Wingdings" panose="05000000000000000000" pitchFamily="2" charset="2"/>
              <a:buChar char="§"/>
            </a:pPr>
            <a:r>
              <a:rPr lang="en-US" sz="2000" b="0" i="0" u="none" dirty="0">
                <a:solidFill>
                  <a:srgbClr val="000000"/>
                </a:solidFill>
                <a:latin typeface="Arial"/>
                <a:ea typeface="Arial"/>
                <a:cs typeface="Arial"/>
                <a:sym typeface="Arial"/>
              </a:rPr>
              <a:t>Neighborhood</a:t>
            </a:r>
            <a:endParaRPr sz="2000" b="0" i="0" u="none" dirty="0">
              <a:solidFill>
                <a:schemeClr val="dk1"/>
              </a:solidFill>
              <a:latin typeface="Arial"/>
              <a:ea typeface="Arial"/>
              <a:cs typeface="Arial"/>
              <a:sym typeface="Arial"/>
            </a:endParaRPr>
          </a:p>
          <a:p>
            <a:pPr marL="342900" lvl="0" indent="-342900" algn="l" rtl="0">
              <a:lnSpc>
                <a:spcPct val="100000"/>
              </a:lnSpc>
              <a:spcBef>
                <a:spcPts val="480"/>
              </a:spcBef>
              <a:spcAft>
                <a:spcPts val="0"/>
              </a:spcAft>
              <a:buSzPts val="2400"/>
              <a:buNone/>
            </a:pPr>
            <a:r>
              <a:rPr lang="en-US" sz="2400" b="0" i="0" u="none" dirty="0">
                <a:solidFill>
                  <a:schemeClr val="dk1"/>
                </a:solidFill>
                <a:latin typeface="Arial"/>
                <a:ea typeface="Arial"/>
                <a:cs typeface="Arial"/>
                <a:sym typeface="Arial"/>
              </a:rPr>
              <a:t/>
            </a: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197" name="Google Shape;197;p25"/>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98" name="Google Shape;198;p25"/>
          <p:cNvSpPr txBox="1"/>
          <p:nvPr/>
        </p:nvSpPr>
        <p:spPr>
          <a:xfrm>
            <a:off x="184150" y="3522661"/>
            <a:ext cx="2667000" cy="18716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Social Norms</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Education</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Income</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ct val="100000"/>
              <a:buFont typeface="Noto Sans Symbols"/>
              <a:buChar char="▪"/>
            </a:pPr>
            <a:r>
              <a:rPr lang="en-US" sz="2000" b="0" i="0" u="none" dirty="0">
                <a:solidFill>
                  <a:srgbClr val="000000"/>
                </a:solidFill>
                <a:latin typeface="Arial"/>
                <a:ea typeface="Arial"/>
                <a:cs typeface="Arial"/>
                <a:sym typeface="Arial"/>
              </a:rPr>
              <a:t>Existing Prevalence</a:t>
            </a:r>
            <a:endParaRPr sz="20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dirty="0">
                <a:solidFill>
                  <a:schemeClr val="dk1"/>
                </a:solidFill>
                <a:latin typeface="Arial"/>
                <a:ea typeface="Arial"/>
                <a:cs typeface="Arial"/>
                <a:sym typeface="Arial"/>
              </a:rPr>
              <a:t/>
            </a:r>
            <a:br>
              <a:rPr lang="en-US" sz="2400" b="0" i="0" u="none" dirty="0">
                <a:solidFill>
                  <a:schemeClr val="dk1"/>
                </a:solidFill>
                <a:latin typeface="Arial"/>
                <a:ea typeface="Arial"/>
                <a:cs typeface="Arial"/>
                <a:sym typeface="Arial"/>
              </a:rPr>
            </a:br>
            <a:endParaRPr dirty="0"/>
          </a:p>
          <a:p>
            <a:pPr marL="0" marR="0" lvl="0" indent="0" algn="l" rtl="0">
              <a:lnSpc>
                <a:spcPct val="100000"/>
              </a:lnSpc>
              <a:spcBef>
                <a:spcPts val="0"/>
              </a:spcBef>
              <a:spcAft>
                <a:spcPts val="0"/>
              </a:spcAft>
              <a:buNone/>
            </a:pPr>
            <a:endParaRPr sz="2400" b="0" i="0" u="none" dirty="0">
              <a:solidFill>
                <a:schemeClr val="dk1"/>
              </a:solidFill>
              <a:latin typeface="Arial"/>
              <a:ea typeface="Arial"/>
              <a:cs typeface="Arial"/>
              <a:sym typeface="Arial"/>
            </a:endParaRPr>
          </a:p>
        </p:txBody>
      </p:sp>
      <p:pic>
        <p:nvPicPr>
          <p:cNvPr id="199" name="Google Shape;199;p25"/>
          <p:cNvPicPr preferRelativeResize="0"/>
          <p:nvPr/>
        </p:nvPicPr>
        <p:blipFill rotWithShape="1">
          <a:blip r:embed="rId3">
            <a:alphaModFix/>
          </a:blip>
          <a:srcRect/>
          <a:stretch/>
        </p:blipFill>
        <p:spPr>
          <a:xfrm>
            <a:off x="2652711" y="1612900"/>
            <a:ext cx="4124325" cy="3915611"/>
          </a:xfrm>
          <a:prstGeom prst="rect">
            <a:avLst/>
          </a:prstGeom>
          <a:noFill/>
          <a:ln>
            <a:noFill/>
          </a:ln>
        </p:spPr>
      </p:pic>
      <p:sp>
        <p:nvSpPr>
          <p:cNvPr id="200" name="Google Shape;200;p25"/>
          <p:cNvSpPr txBox="1"/>
          <p:nvPr/>
        </p:nvSpPr>
        <p:spPr>
          <a:xfrm>
            <a:off x="4079995" y="3259136"/>
            <a:ext cx="1285875" cy="6461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dirty="0">
                <a:solidFill>
                  <a:schemeClr val="bg1">
                    <a:lumMod val="95000"/>
                  </a:schemeClr>
                </a:solidFill>
                <a:sym typeface="Arial"/>
              </a:rPr>
              <a:t>I have little control over my life</a:t>
            </a:r>
            <a:endParaRPr dirty="0">
              <a:solidFill>
                <a:schemeClr val="bg1">
                  <a:lumMod val="95000"/>
                </a:schemeClr>
              </a:solidFill>
            </a:endParaRPr>
          </a:p>
        </p:txBody>
      </p:sp>
      <p:sp>
        <p:nvSpPr>
          <p:cNvPr id="201" name="Google Shape;201;p25"/>
          <p:cNvSpPr txBox="1"/>
          <p:nvPr/>
        </p:nvSpPr>
        <p:spPr>
          <a:xfrm>
            <a:off x="3824287" y="2738437"/>
            <a:ext cx="1781175"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dirty="0">
                <a:solidFill>
                  <a:schemeClr val="bg1">
                    <a:lumMod val="95000"/>
                  </a:schemeClr>
                </a:solidFill>
                <a:sym typeface="Arial"/>
              </a:rPr>
              <a:t>With luck it won’t happen to me</a:t>
            </a:r>
            <a:endParaRPr dirty="0">
              <a:solidFill>
                <a:schemeClr val="bg1">
                  <a:lumMod val="95000"/>
                </a:schemeClr>
              </a:solidFill>
            </a:endParaRPr>
          </a:p>
        </p:txBody>
      </p:sp>
      <p:sp>
        <p:nvSpPr>
          <p:cNvPr id="202" name="Google Shape;202;p25"/>
          <p:cNvSpPr txBox="1"/>
          <p:nvPr/>
        </p:nvSpPr>
        <p:spPr>
          <a:xfrm>
            <a:off x="3824287" y="2049462"/>
            <a:ext cx="1781175" cy="4603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dirty="0">
                <a:solidFill>
                  <a:schemeClr val="bg1">
                    <a:lumMod val="95000"/>
                  </a:schemeClr>
                </a:solidFill>
                <a:sym typeface="Arial"/>
              </a:rPr>
              <a:t>Why bother it’s too much</a:t>
            </a:r>
            <a:endParaRPr dirty="0">
              <a:solidFill>
                <a:schemeClr val="bg1">
                  <a:lumMod val="95000"/>
                </a:schemeClr>
              </a:solidFill>
            </a:endParaRPr>
          </a:p>
        </p:txBody>
      </p:sp>
      <p:cxnSp>
        <p:nvCxnSpPr>
          <p:cNvPr id="203" name="Google Shape;203;p25"/>
          <p:cNvCxnSpPr/>
          <p:nvPr/>
        </p:nvCxnSpPr>
        <p:spPr>
          <a:xfrm>
            <a:off x="4860925" y="3733800"/>
            <a:ext cx="2819400" cy="0"/>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cxnSp>
        <p:nvCxnSpPr>
          <p:cNvPr id="204" name="Google Shape;204;p25"/>
          <p:cNvCxnSpPr/>
          <p:nvPr/>
        </p:nvCxnSpPr>
        <p:spPr>
          <a:xfrm rot="10800000" flipH="1">
            <a:off x="5089525" y="2590800"/>
            <a:ext cx="2286000" cy="588962"/>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cxnSp>
        <p:nvCxnSpPr>
          <p:cNvPr id="205" name="Google Shape;205;p25"/>
          <p:cNvCxnSpPr/>
          <p:nvPr/>
        </p:nvCxnSpPr>
        <p:spPr>
          <a:xfrm rot="10800000" flipH="1">
            <a:off x="5216525" y="1651000"/>
            <a:ext cx="1016000" cy="836612"/>
          </a:xfrm>
          <a:prstGeom prst="straightConnector1">
            <a:avLst/>
          </a:prstGeom>
          <a:solidFill>
            <a:schemeClr val="accent1"/>
          </a:solidFill>
          <a:ln w="9525" cap="flat" cmpd="sng">
            <a:solidFill>
              <a:schemeClr val="dk1"/>
            </a:solidFill>
            <a:prstDash val="solid"/>
            <a:miter lim="800000"/>
            <a:headEnd type="none" w="med" len="med"/>
            <a:tailEnd type="triangle" w="med" len="med"/>
          </a:ln>
        </p:spPr>
      </p:cxnSp>
      <p:sp>
        <p:nvSpPr>
          <p:cNvPr id="206" name="Google Shape;206;p25"/>
          <p:cNvSpPr txBox="1"/>
          <p:nvPr/>
        </p:nvSpPr>
        <p:spPr>
          <a:xfrm>
            <a:off x="6037262" y="1419225"/>
            <a:ext cx="178117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Attitudes</a:t>
            </a:r>
            <a:endParaRPr/>
          </a:p>
        </p:txBody>
      </p:sp>
      <p:sp>
        <p:nvSpPr>
          <p:cNvPr id="207" name="Google Shape;207;p25"/>
          <p:cNvSpPr txBox="1"/>
          <p:nvPr/>
        </p:nvSpPr>
        <p:spPr>
          <a:xfrm>
            <a:off x="6927850" y="2400300"/>
            <a:ext cx="1782762"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Beliefs</a:t>
            </a:r>
            <a:endParaRPr/>
          </a:p>
        </p:txBody>
      </p:sp>
      <p:sp>
        <p:nvSpPr>
          <p:cNvPr id="208" name="Google Shape;208;p25"/>
          <p:cNvSpPr txBox="1"/>
          <p:nvPr/>
        </p:nvSpPr>
        <p:spPr>
          <a:xfrm>
            <a:off x="7359650" y="3568700"/>
            <a:ext cx="1781175" cy="400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Values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C822A40-DF63-3D46-81AE-2372AD332907}"/>
              </a:ext>
            </a:extLst>
          </p:cNvPr>
          <p:cNvSpPr>
            <a:spLocks noGrp="1"/>
          </p:cNvSpPr>
          <p:nvPr>
            <p:ph type="title"/>
          </p:nvPr>
        </p:nvSpPr>
        <p:spPr>
          <a:xfrm>
            <a:off x="0" y="3124200"/>
            <a:ext cx="9144000" cy="1143000"/>
          </a:xfrm>
        </p:spPr>
        <p:txBody>
          <a:bodyPr>
            <a:normAutofit/>
          </a:bodyPr>
          <a:lstStyle/>
          <a:p>
            <a:pPr>
              <a:defRPr/>
            </a:pPr>
            <a:r>
              <a:rPr lang="en-US" b="1" dirty="0">
                <a:latin typeface="+mj-lt"/>
                <a:cs typeface="Arial" panose="020B0604020202020204" pitchFamily="34" charset="0"/>
              </a:rPr>
              <a:t>ACTIVITY: </a:t>
            </a:r>
            <a:r>
              <a:rPr lang="en-US" b="1" dirty="0" smtClean="0">
                <a:latin typeface="+mj-lt"/>
                <a:cs typeface="Arial" panose="020B0604020202020204" pitchFamily="34" charset="0"/>
              </a:rPr>
              <a:t>SEXUAL HEALTH PICTIONARY</a:t>
            </a:r>
            <a:endParaRPr lang="en-US" b="1" dirty="0">
              <a:latin typeface="+mj-lt"/>
            </a:endParaRPr>
          </a:p>
        </p:txBody>
      </p:sp>
    </p:spTree>
    <p:extLst>
      <p:ext uri="{BB962C8B-B14F-4D97-AF65-F5344CB8AC3E}">
        <p14:creationId xmlns:p14="http://schemas.microsoft.com/office/powerpoint/2010/main" val="57939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215" name="Google Shape;215;p26"/>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18" name="Google Shape;218;p26"/>
          <p:cNvSpPr txBox="1"/>
          <p:nvPr/>
        </p:nvSpPr>
        <p:spPr>
          <a:xfrm>
            <a:off x="1053373" y="4824412"/>
            <a:ext cx="2870200" cy="350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dirty="0">
                <a:solidFill>
                  <a:srgbClr val="000000"/>
                </a:solidFill>
                <a:latin typeface="Arial"/>
                <a:ea typeface="Arial"/>
                <a:cs typeface="Arial"/>
                <a:sym typeface="Arial"/>
              </a:rPr>
              <a:t>Darius Jenkins / DJ</a:t>
            </a:r>
            <a:endParaRPr dirty="0"/>
          </a:p>
        </p:txBody>
      </p:sp>
      <p:sp>
        <p:nvSpPr>
          <p:cNvPr id="219" name="Google Shape;219;p26"/>
          <p:cNvSpPr txBox="1"/>
          <p:nvPr/>
        </p:nvSpPr>
        <p:spPr>
          <a:xfrm flipH="1">
            <a:off x="6113416" y="4562474"/>
            <a:ext cx="1266825" cy="612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dirty="0">
                <a:solidFill>
                  <a:srgbClr val="000000"/>
                </a:solidFill>
                <a:latin typeface="Calibri"/>
                <a:ea typeface="Calibri"/>
                <a:cs typeface="Calibri"/>
                <a:sym typeface="Calibri"/>
              </a:rPr>
              <a:t>   </a:t>
            </a:r>
            <a:br>
              <a:rPr lang="en-US" sz="1800" b="0" i="0" u="none" dirty="0">
                <a:solidFill>
                  <a:srgbClr val="000000"/>
                </a:solidFill>
                <a:latin typeface="Calibri"/>
                <a:ea typeface="Calibri"/>
                <a:cs typeface="Calibri"/>
                <a:sym typeface="Calibri"/>
              </a:rPr>
            </a:br>
            <a:r>
              <a:rPr lang="en-US" sz="2400" b="0" i="0" u="none" dirty="0">
                <a:solidFill>
                  <a:srgbClr val="000000"/>
                </a:solidFill>
                <a:latin typeface="Arial"/>
                <a:ea typeface="Arial"/>
                <a:cs typeface="Arial"/>
                <a:sym typeface="Arial"/>
              </a:rPr>
              <a:t>Andrew</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4427"/>
            <a:ext cx="3735997" cy="24906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504" y="1625342"/>
            <a:ext cx="2364651" cy="28888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Sexual Health</a:t>
            </a:r>
            <a:endParaRPr/>
          </a:p>
        </p:txBody>
      </p:sp>
      <p:sp>
        <p:nvSpPr>
          <p:cNvPr id="226" name="Google Shape;226;p2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Summary</a:t>
            </a:r>
            <a:endParaRPr/>
          </a:p>
        </p:txBody>
      </p:sp>
      <p:sp>
        <p:nvSpPr>
          <p:cNvPr id="227" name="Google Shape;227;p27"/>
          <p:cNvSpPr txBox="1">
            <a:spLocks noGrp="1"/>
          </p:cNvSpPr>
          <p:nvPr>
            <p:ph type="body" idx="1"/>
          </p:nvPr>
        </p:nvSpPr>
        <p:spPr>
          <a:xfrm>
            <a:off x="609600" y="1600200"/>
            <a:ext cx="7924800" cy="399252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The role of the CHW is to acknowledge that sexuality is a good and pleasurable part of human life and to emphasize </a:t>
            </a:r>
            <a:r>
              <a:rPr lang="en-US" sz="2000" dirty="0"/>
              <a:t>s</a:t>
            </a:r>
            <a:r>
              <a:rPr lang="en-US" sz="2000" b="0" i="0" u="none" dirty="0">
                <a:solidFill>
                  <a:schemeClr val="dk1"/>
                </a:solidFill>
                <a:latin typeface="Arial"/>
                <a:ea typeface="Arial"/>
                <a:cs typeface="Arial"/>
                <a:sym typeface="Arial"/>
              </a:rPr>
              <a:t>exual </a:t>
            </a:r>
            <a:r>
              <a:rPr lang="en-US" sz="2000" dirty="0"/>
              <a:t>h</a:t>
            </a:r>
            <a:r>
              <a:rPr lang="en-US" sz="2000" b="0" i="0" u="none" dirty="0">
                <a:solidFill>
                  <a:schemeClr val="dk1"/>
                </a:solidFill>
                <a:latin typeface="Arial"/>
                <a:ea typeface="Arial"/>
                <a:cs typeface="Arial"/>
                <a:sym typeface="Arial"/>
              </a:rPr>
              <a:t>ealth and </a:t>
            </a:r>
            <a:r>
              <a:rPr lang="en-US" sz="2000" dirty="0"/>
              <a:t>w</a:t>
            </a:r>
            <a:r>
              <a:rPr lang="en-US" sz="2000" b="0" i="0" u="none" dirty="0">
                <a:solidFill>
                  <a:schemeClr val="dk1"/>
                </a:solidFill>
                <a:latin typeface="Arial"/>
                <a:ea typeface="Arial"/>
                <a:cs typeface="Arial"/>
                <a:sym typeface="Arial"/>
              </a:rPr>
              <a:t>ellness. </a:t>
            </a:r>
            <a:endParaRPr dirty="0"/>
          </a:p>
          <a:p>
            <a:pPr marL="342900" lvl="0" indent="-342900" algn="l" rtl="0">
              <a:lnSpc>
                <a:spcPct val="100000"/>
              </a:lnSpc>
              <a:spcBef>
                <a:spcPts val="40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Sexual intimacy and pleasure are important aspects of sexual health. </a:t>
            </a:r>
            <a:endParaRPr dirty="0"/>
          </a:p>
          <a:p>
            <a:pPr marL="342900" lvl="0" indent="-342900" algn="l" rtl="0">
              <a:lnSpc>
                <a:spcPct val="100000"/>
              </a:lnSpc>
              <a:spcBef>
                <a:spcPts val="40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Common reasons people don't use condoms and other prophylaxis should be discussed to learn more about the client’s sexual experience, and to discover how the client can continue to enjoy their sexual experience while improving the sexual health of themselves and the people they have intimate relationships with. </a:t>
            </a:r>
            <a:endParaRPr dirty="0"/>
          </a:p>
          <a:p>
            <a:pPr marL="342900" lvl="0" indent="-342900" algn="l" rtl="0">
              <a:lnSpc>
                <a:spcPct val="100000"/>
              </a:lnSpc>
              <a:spcBef>
                <a:spcPts val="400"/>
              </a:spcBef>
              <a:spcAft>
                <a:spcPts val="0"/>
              </a:spcAft>
              <a:buClr>
                <a:srgbClr val="CC0000"/>
              </a:buClr>
              <a:buSzPts val="2000"/>
              <a:buFont typeface="Noto Sans Symbols"/>
              <a:buChar char="▪"/>
            </a:pPr>
            <a:r>
              <a:rPr lang="en-US" sz="2000" b="0" i="0" u="none" dirty="0">
                <a:solidFill>
                  <a:schemeClr val="dk1"/>
                </a:solidFill>
                <a:latin typeface="Arial"/>
                <a:ea typeface="Arial"/>
                <a:cs typeface="Arial"/>
                <a:sym typeface="Arial"/>
              </a:rPr>
              <a:t>This becomes possible when one listens, summarizes, and supports small and achievable goals.</a:t>
            </a:r>
            <a:endParaRPr dirty="0"/>
          </a:p>
          <a:p>
            <a:pPr marL="342900" lvl="0" indent="-342900" algn="l" rtl="0">
              <a:lnSpc>
                <a:spcPct val="100000"/>
              </a:lnSpc>
              <a:spcBef>
                <a:spcPts val="480"/>
              </a:spcBef>
              <a:spcAft>
                <a:spcPts val="0"/>
              </a:spcAft>
              <a:buSzPts val="2400"/>
              <a:buNone/>
            </a:pPr>
            <a:r>
              <a:rPr lang="en-US" sz="2400" b="0" i="0" u="none" dirty="0">
                <a:solidFill>
                  <a:schemeClr val="dk1"/>
                </a:solidFill>
                <a:latin typeface="Arial"/>
                <a:ea typeface="Arial"/>
                <a:cs typeface="Arial"/>
                <a:sym typeface="Arial"/>
              </a:rPr>
              <a:t/>
            </a:r>
            <a:br>
              <a:rPr lang="en-US" sz="2400" b="0" i="0" u="none" dirty="0">
                <a:solidFill>
                  <a:schemeClr val="dk1"/>
                </a:solidFill>
                <a:latin typeface="Arial"/>
                <a:ea typeface="Arial"/>
                <a:cs typeface="Arial"/>
                <a:sym typeface="Arial"/>
              </a:rPr>
            </a:br>
            <a:endParaRPr dirty="0"/>
          </a:p>
          <a:p>
            <a:pPr marL="342900" lvl="0" indent="-190500" algn="l" rtl="0">
              <a:spcBef>
                <a:spcPts val="480"/>
              </a:spcBef>
              <a:spcAft>
                <a:spcPts val="0"/>
              </a:spcAft>
              <a:buSzPts val="2400"/>
              <a:buNone/>
            </a:pPr>
            <a:endParaRPr sz="2400" b="0" i="0" u="none" dirty="0">
              <a:solidFill>
                <a:schemeClr val="dk1"/>
              </a:solidFill>
              <a:latin typeface="Arial"/>
              <a:ea typeface="Arial"/>
              <a:cs typeface="Arial"/>
              <a:sym typeface="Arial"/>
            </a:endParaRPr>
          </a:p>
        </p:txBody>
      </p:sp>
      <p:sp>
        <p:nvSpPr>
          <p:cNvPr id="228" name="Google Shape;228;p27"/>
          <p:cNvSpPr txBox="1"/>
          <p:nvPr/>
        </p:nvSpPr>
        <p:spPr>
          <a:xfrm>
            <a:off x="-2060575" y="-676275"/>
            <a:ext cx="18415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681</Words>
  <Application>Microsoft Office PowerPoint</Application>
  <PresentationFormat>On-screen Show (4:3)</PresentationFormat>
  <Paragraphs>82</Paragraphs>
  <Slides>8</Slides>
  <Notes>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8</vt:i4>
      </vt:variant>
    </vt:vector>
  </HeadingPairs>
  <TitlesOfParts>
    <vt:vector size="19" baseType="lpstr">
      <vt:lpstr>Arial</vt:lpstr>
      <vt:lpstr>Calibri</vt:lpstr>
      <vt:lpstr>Noto Sans Symbols</vt:lpstr>
      <vt:lpstr>Wingdings</vt:lpstr>
      <vt:lpstr>1_Blank Presentation</vt:lpstr>
      <vt:lpstr>2_Blank Presentation</vt:lpstr>
      <vt:lpstr>Blank Presentation</vt:lpstr>
      <vt:lpstr>3_Blank Presentation</vt:lpstr>
      <vt:lpstr>5_Blank Presentation</vt:lpstr>
      <vt:lpstr>6_Blank Presentation</vt:lpstr>
      <vt:lpstr>7_Blank Presentation</vt:lpstr>
      <vt:lpstr>Sexual Health  </vt:lpstr>
      <vt:lpstr>Objectives</vt:lpstr>
      <vt:lpstr>Sexual Health</vt:lpstr>
      <vt:lpstr>Sexuality Education </vt:lpstr>
      <vt:lpstr>Influences on Sexual Health</vt:lpstr>
      <vt:lpstr>ACTIVITY: SEXUAL HEALTH PICTIONARY</vt:lpstr>
      <vt:lpstr>PowerPoint Presentation</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dc:title>
  <cp:lastModifiedBy>Baughman, Allyson L</cp:lastModifiedBy>
  <cp:revision>17</cp:revision>
  <dcterms:modified xsi:type="dcterms:W3CDTF">2019-09-25T21:11:08Z</dcterms:modified>
</cp:coreProperties>
</file>