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7" r:id="rId1"/>
    <p:sldMasterId id="2147483658" r:id="rId2"/>
    <p:sldMasterId id="2147483659" r:id="rId3"/>
    <p:sldMasterId id="2147483660" r:id="rId4"/>
  </p:sldMasterIdLst>
  <p:notesMasterIdLst>
    <p:notesMasterId r:id="rId20"/>
  </p:notesMasterIdLst>
  <p:sldIdLst>
    <p:sldId id="256" r:id="rId5"/>
    <p:sldId id="257" r:id="rId6"/>
    <p:sldId id="260" r:id="rId7"/>
    <p:sldId id="261" r:id="rId8"/>
    <p:sldId id="262" r:id="rId9"/>
    <p:sldId id="263" r:id="rId10"/>
    <p:sldId id="265" r:id="rId11"/>
    <p:sldId id="264" r:id="rId12"/>
    <p:sldId id="266" r:id="rId13"/>
    <p:sldId id="267" r:id="rId14"/>
    <p:sldId id="268" r:id="rId15"/>
    <p:sldId id="269" r:id="rId16"/>
    <p:sldId id="270" r:id="rId17"/>
    <p:sldId id="271" r:id="rId18"/>
    <p:sldId id="272" r:id="rId1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000000"/>
          </p15:clr>
        </p15:guide>
        <p15:guide id="2" pos="2880">
          <p15:clr>
            <a:srgbClr val="000000"/>
          </p15:clr>
        </p15:guide>
      </p15:sldGuideLst>
    </p:ext>
    <p:ext uri="{2D200454-40CA-4A62-9FC3-DE9A4176ACB9}">
      <p15:notesGuideLst xmlns:p15="http://schemas.microsoft.com/office/powerpoint/2012/main" xmlns="">
        <p15:guide id="1" orient="horz" pos="2880">
          <p15:clr>
            <a:srgbClr val="000000"/>
          </p15:clr>
        </p15:guide>
        <p15:guide id="2" pos="2160">
          <p15:clr>
            <a:srgbClr val="000000"/>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ughman, Allyson L" initials="BAL"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29" autoAdjust="0"/>
    <p:restoredTop sz="75190"/>
  </p:normalViewPr>
  <p:slideViewPr>
    <p:cSldViewPr snapToGrid="0">
      <p:cViewPr varScale="1">
        <p:scale>
          <a:sx n="75" d="100"/>
          <a:sy n="75" d="100"/>
        </p:scale>
        <p:origin x="-96" y="-186"/>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6200" y="0"/>
            <a:ext cx="29718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6800"/>
            <a:ext cx="2971800" cy="4572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extLst>
      <p:ext uri="{BB962C8B-B14F-4D97-AF65-F5344CB8AC3E}">
        <p14:creationId xmlns:p14="http://schemas.microsoft.com/office/powerpoint/2010/main" val="213887580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a:t>
            </a:fld>
            <a:endParaRPr/>
          </a:p>
        </p:txBody>
      </p:sp>
      <p:sp>
        <p:nvSpPr>
          <p:cNvPr id="104" name="Google Shape;104;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5" name="Google Shape;105;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9057584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i="0" dirty="0"/>
              <a:t>The other framework is cultural humility. </a:t>
            </a:r>
            <a:endParaRPr i="0" dirty="0"/>
          </a:p>
        </p:txBody>
      </p:sp>
      <p:sp>
        <p:nvSpPr>
          <p:cNvPr id="217" name="Google Shape;217;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6695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152400" lvl="0" indent="0" algn="l" rtl="0">
              <a:lnSpc>
                <a:spcPct val="115000"/>
              </a:lnSpc>
              <a:spcBef>
                <a:spcPts val="0"/>
              </a:spcBef>
              <a:spcAft>
                <a:spcPts val="0"/>
              </a:spcAft>
              <a:buClr>
                <a:schemeClr val="dk1"/>
              </a:buClr>
              <a:buSzPts val="1200"/>
              <a:buFont typeface="Calibri"/>
              <a:buNone/>
            </a:pPr>
            <a:r>
              <a:rPr lang="en-US" sz="1200" i="0" dirty="0">
                <a:solidFill>
                  <a:schemeClr val="dk1"/>
                </a:solidFill>
                <a:latin typeface="Calibri"/>
                <a:ea typeface="Calibri"/>
                <a:cs typeface="Calibri"/>
                <a:sym typeface="Calibri"/>
              </a:rPr>
              <a:t>In order to put the principles into practice and to facilitate participatory data collection, we need to create a climate of equity and participation when we are designing and implementing our CBPR projects. The things that characterize how we work to create that climate form the trunk of our tree. </a:t>
            </a:r>
            <a:endParaRPr sz="1200" i="0" dirty="0">
              <a:latin typeface="Calibri"/>
              <a:ea typeface="Calibri"/>
              <a:cs typeface="Calibri"/>
              <a:sym typeface="Calibri"/>
            </a:endParaRPr>
          </a:p>
          <a:p>
            <a:pPr marL="152400" lvl="0" indent="0" algn="l" rtl="0">
              <a:spcBef>
                <a:spcPts val="0"/>
              </a:spcBef>
              <a:spcAft>
                <a:spcPts val="0"/>
              </a:spcAft>
              <a:buSzPts val="1200"/>
              <a:buFont typeface="Calibri"/>
              <a:buNone/>
            </a:pPr>
            <a:endParaRPr lang="en-US" sz="1200" i="0" dirty="0" smtClean="0">
              <a:latin typeface="Calibri"/>
              <a:ea typeface="Calibri"/>
              <a:cs typeface="Calibri"/>
              <a:sym typeface="Calibri"/>
            </a:endParaRPr>
          </a:p>
          <a:p>
            <a:pPr marL="152400" lvl="0" indent="0" algn="l" rtl="0">
              <a:spcBef>
                <a:spcPts val="0"/>
              </a:spcBef>
              <a:spcAft>
                <a:spcPts val="0"/>
              </a:spcAft>
              <a:buSzPts val="1200"/>
              <a:buFont typeface="Calibri"/>
              <a:buNone/>
            </a:pPr>
            <a:r>
              <a:rPr lang="en-US" sz="1200" i="0" dirty="0" smtClean="0">
                <a:latin typeface="Calibri"/>
                <a:ea typeface="Calibri"/>
                <a:cs typeface="Calibri"/>
                <a:sym typeface="Calibri"/>
              </a:rPr>
              <a:t>Invite </a:t>
            </a:r>
            <a:r>
              <a:rPr lang="en-US" sz="1200" i="0" dirty="0">
                <a:latin typeface="Calibri"/>
                <a:ea typeface="Calibri"/>
                <a:cs typeface="Calibri"/>
                <a:sym typeface="Calibri"/>
              </a:rPr>
              <a:t>participants to answer the questions based on the assessment that they conducted.</a:t>
            </a:r>
            <a:endParaRPr sz="1200" i="0" dirty="0">
              <a:latin typeface="Calibri"/>
              <a:ea typeface="Calibri"/>
              <a:cs typeface="Calibri"/>
              <a:sym typeface="Calibri"/>
            </a:endParaRPr>
          </a:p>
        </p:txBody>
      </p:sp>
      <p:sp>
        <p:nvSpPr>
          <p:cNvPr id="226" name="Google Shape;226;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791052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1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i="0" dirty="0"/>
              <a:t>Review </a:t>
            </a:r>
            <a:r>
              <a:rPr lang="en-US" i="0" dirty="0" smtClean="0"/>
              <a:t>the slide </a:t>
            </a:r>
            <a:r>
              <a:rPr lang="en-US" i="0" dirty="0"/>
              <a:t>with participants. </a:t>
            </a:r>
            <a:endParaRPr lang="en-US" i="0" dirty="0" smtClean="0"/>
          </a:p>
          <a:p>
            <a:pPr marL="0" lvl="0" indent="0" algn="l" rtl="0">
              <a:spcBef>
                <a:spcPts val="0"/>
              </a:spcBef>
              <a:spcAft>
                <a:spcPts val="0"/>
              </a:spcAft>
              <a:buClr>
                <a:schemeClr val="dk1"/>
              </a:buClr>
              <a:buSzPts val="1100"/>
              <a:buFont typeface="Arial"/>
              <a:buNone/>
            </a:pPr>
            <a:endParaRPr lang="en-US" i="0" dirty="0" smtClean="0"/>
          </a:p>
          <a:p>
            <a:pPr marL="0" lvl="0" indent="0" algn="l" rtl="0">
              <a:spcBef>
                <a:spcPts val="0"/>
              </a:spcBef>
              <a:spcAft>
                <a:spcPts val="0"/>
              </a:spcAft>
              <a:buClr>
                <a:schemeClr val="dk1"/>
              </a:buClr>
              <a:buSzPts val="1100"/>
              <a:buFont typeface="Arial"/>
              <a:buNone/>
            </a:pPr>
            <a:r>
              <a:rPr lang="en-US" i="0" dirty="0" smtClean="0"/>
              <a:t>Ask </a:t>
            </a:r>
            <a:r>
              <a:rPr lang="en-US" i="0" dirty="0"/>
              <a:t>if participants have any additional ideas (e.g. incentives?)</a:t>
            </a:r>
            <a:endParaRPr i="0" dirty="0"/>
          </a:p>
        </p:txBody>
      </p:sp>
      <p:sp>
        <p:nvSpPr>
          <p:cNvPr id="234" name="Google Shape;234;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130978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6: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158750" lvl="0" indent="0" algn="l" rtl="0">
              <a:lnSpc>
                <a:spcPct val="115000"/>
              </a:lnSpc>
              <a:spcBef>
                <a:spcPts val="0"/>
              </a:spcBef>
              <a:spcAft>
                <a:spcPts val="0"/>
              </a:spcAft>
              <a:buClr>
                <a:schemeClr val="dk1"/>
              </a:buClr>
              <a:buSzPts val="1100"/>
              <a:buFont typeface="Calibri"/>
              <a:buNone/>
            </a:pPr>
            <a:r>
              <a:rPr lang="en-US" sz="1100" dirty="0">
                <a:solidFill>
                  <a:schemeClr val="dk1"/>
                </a:solidFill>
                <a:latin typeface="Calibri"/>
                <a:ea typeface="Calibri"/>
                <a:cs typeface="Calibri"/>
                <a:sym typeface="Calibri"/>
              </a:rPr>
              <a:t>We </a:t>
            </a:r>
            <a:r>
              <a:rPr lang="en-US" sz="1200" dirty="0">
                <a:solidFill>
                  <a:schemeClr val="dk1"/>
                </a:solidFill>
                <a:latin typeface="Calibri"/>
                <a:ea typeface="Calibri"/>
                <a:cs typeface="Calibri"/>
                <a:sym typeface="Calibri"/>
              </a:rPr>
              <a:t>are going to move on to the branches of our tree. Just as branches grow from the trunk of a tree, participatory data collection and evaluation grow out of a solid foundation of participation and equity.</a:t>
            </a:r>
            <a:endParaRPr sz="1200" dirty="0">
              <a:solidFill>
                <a:schemeClr val="dk1"/>
              </a:solidFill>
              <a:latin typeface="Calibri"/>
              <a:ea typeface="Calibri"/>
              <a:cs typeface="Calibri"/>
              <a:sym typeface="Calibri"/>
            </a:endParaRPr>
          </a:p>
          <a:p>
            <a:pPr marL="152400" lvl="0" indent="0" algn="l" rtl="0">
              <a:lnSpc>
                <a:spcPct val="115000"/>
              </a:lnSpc>
              <a:spcBef>
                <a:spcPts val="0"/>
              </a:spcBef>
              <a:spcAft>
                <a:spcPts val="0"/>
              </a:spcAft>
              <a:buClr>
                <a:schemeClr val="dk1"/>
              </a:buClr>
              <a:buSzPts val="1200"/>
              <a:buFont typeface="Calibri"/>
              <a:buNone/>
            </a:pPr>
            <a:endParaRPr lang="en-US" sz="1200" dirty="0" smtClean="0">
              <a:solidFill>
                <a:schemeClr val="dk1"/>
              </a:solidFill>
              <a:latin typeface="Calibri"/>
              <a:ea typeface="Calibri"/>
              <a:cs typeface="Calibri"/>
              <a:sym typeface="Calibri"/>
            </a:endParaRPr>
          </a:p>
          <a:p>
            <a:pPr marL="152400" lvl="0" indent="0" algn="l" rtl="0">
              <a:lnSpc>
                <a:spcPct val="115000"/>
              </a:lnSpc>
              <a:spcBef>
                <a:spcPts val="0"/>
              </a:spcBef>
              <a:spcAft>
                <a:spcPts val="0"/>
              </a:spcAft>
              <a:buClr>
                <a:schemeClr val="dk1"/>
              </a:buClr>
              <a:buSzPts val="1200"/>
              <a:buFont typeface="Calibri"/>
              <a:buNone/>
            </a:pPr>
            <a:r>
              <a:rPr lang="en-US" sz="1200" dirty="0" smtClean="0">
                <a:solidFill>
                  <a:schemeClr val="dk1"/>
                </a:solidFill>
                <a:latin typeface="Calibri"/>
                <a:ea typeface="Calibri"/>
                <a:cs typeface="Calibri"/>
                <a:sym typeface="Calibri"/>
              </a:rPr>
              <a:t>And </a:t>
            </a:r>
            <a:r>
              <a:rPr lang="en-US" sz="1200" dirty="0">
                <a:solidFill>
                  <a:schemeClr val="dk1"/>
                </a:solidFill>
                <a:latin typeface="Calibri"/>
                <a:ea typeface="Calibri"/>
                <a:cs typeface="Calibri"/>
                <a:sym typeface="Calibri"/>
              </a:rPr>
              <a:t>just as we hope you were able to see how the principles, or roots, of CBPR can be put into practice in the design of the project (the trunk), we’d like to demonstrate how those principles extend throughout the branches, and what this looks like in practice.</a:t>
            </a:r>
            <a:endParaRPr sz="1200" dirty="0">
              <a:solidFill>
                <a:schemeClr val="dk1"/>
              </a:solidFill>
              <a:latin typeface="Calibri"/>
              <a:ea typeface="Calibri"/>
              <a:cs typeface="Calibri"/>
              <a:sym typeface="Calibri"/>
            </a:endParaRPr>
          </a:p>
          <a:p>
            <a:pPr marL="152400" lvl="0" indent="0" algn="l" rtl="0">
              <a:lnSpc>
                <a:spcPct val="115000"/>
              </a:lnSpc>
              <a:spcBef>
                <a:spcPts val="0"/>
              </a:spcBef>
              <a:spcAft>
                <a:spcPts val="0"/>
              </a:spcAft>
              <a:buClr>
                <a:schemeClr val="dk1"/>
              </a:buClr>
              <a:buSzPts val="1200"/>
              <a:buFont typeface="Calibri"/>
              <a:buNone/>
            </a:pPr>
            <a:endParaRPr lang="en-US" sz="1200" dirty="0" smtClean="0">
              <a:solidFill>
                <a:schemeClr val="dk1"/>
              </a:solidFill>
              <a:latin typeface="Calibri"/>
              <a:ea typeface="Calibri"/>
              <a:cs typeface="Calibri"/>
              <a:sym typeface="Calibri"/>
            </a:endParaRPr>
          </a:p>
          <a:p>
            <a:pPr marL="152400" lvl="0" indent="0" algn="l" rtl="0">
              <a:lnSpc>
                <a:spcPct val="115000"/>
              </a:lnSpc>
              <a:spcBef>
                <a:spcPts val="0"/>
              </a:spcBef>
              <a:spcAft>
                <a:spcPts val="0"/>
              </a:spcAft>
              <a:buClr>
                <a:schemeClr val="dk1"/>
              </a:buClr>
              <a:buSzPts val="1200"/>
              <a:buFont typeface="Calibri"/>
              <a:buNone/>
            </a:pPr>
            <a:r>
              <a:rPr lang="en-US" sz="1200" dirty="0" smtClean="0">
                <a:solidFill>
                  <a:schemeClr val="dk1"/>
                </a:solidFill>
                <a:latin typeface="Calibri"/>
                <a:ea typeface="Calibri"/>
                <a:cs typeface="Calibri"/>
                <a:sym typeface="Calibri"/>
              </a:rPr>
              <a:t>The </a:t>
            </a:r>
            <a:r>
              <a:rPr lang="en-US" sz="1200" dirty="0">
                <a:solidFill>
                  <a:schemeClr val="dk1"/>
                </a:solidFill>
                <a:latin typeface="Calibri"/>
                <a:ea typeface="Calibri"/>
                <a:cs typeface="Calibri"/>
                <a:sym typeface="Calibri"/>
              </a:rPr>
              <a:t>branches refer to the evaluation/data collection methods, which may be the first thing people think of when they hear the phrase “Methods of CBPR.” </a:t>
            </a:r>
            <a:endParaRPr sz="1200" dirty="0">
              <a:solidFill>
                <a:schemeClr val="dk1"/>
              </a:solidFill>
              <a:latin typeface="Calibri"/>
              <a:ea typeface="Calibri"/>
              <a:cs typeface="Calibri"/>
              <a:sym typeface="Calibri"/>
            </a:endParaRPr>
          </a:p>
          <a:p>
            <a:pPr marL="152400" lvl="0" indent="0" algn="l" rtl="0">
              <a:spcBef>
                <a:spcPts val="0"/>
              </a:spcBef>
              <a:spcAft>
                <a:spcPts val="0"/>
              </a:spcAft>
              <a:buClr>
                <a:schemeClr val="dk1"/>
              </a:buClr>
              <a:buSzPts val="1200"/>
              <a:buFont typeface="Calibri"/>
              <a:buNone/>
            </a:pPr>
            <a:endParaRPr lang="en-US" sz="1200" i="0" dirty="0" smtClean="0">
              <a:solidFill>
                <a:schemeClr val="dk1"/>
              </a:solidFill>
              <a:latin typeface="Calibri"/>
              <a:ea typeface="Calibri"/>
              <a:cs typeface="Calibri"/>
              <a:sym typeface="Calibri"/>
            </a:endParaRPr>
          </a:p>
          <a:p>
            <a:pPr marL="152400" lvl="0" indent="0" algn="l" rtl="0">
              <a:spcBef>
                <a:spcPts val="0"/>
              </a:spcBef>
              <a:spcAft>
                <a:spcPts val="0"/>
              </a:spcAft>
              <a:buClr>
                <a:schemeClr val="dk1"/>
              </a:buClr>
              <a:buSzPts val="1200"/>
              <a:buFont typeface="Calibri"/>
              <a:buNone/>
            </a:pPr>
            <a:r>
              <a:rPr lang="en-US" sz="1200" i="0" dirty="0" smtClean="0">
                <a:solidFill>
                  <a:schemeClr val="dk1"/>
                </a:solidFill>
                <a:latin typeface="Calibri"/>
                <a:ea typeface="Calibri"/>
                <a:cs typeface="Calibri"/>
                <a:sym typeface="Calibri"/>
              </a:rPr>
              <a:t>Invite </a:t>
            </a:r>
            <a:r>
              <a:rPr lang="en-US" sz="1200" i="0" dirty="0">
                <a:solidFill>
                  <a:schemeClr val="dk1"/>
                </a:solidFill>
                <a:latin typeface="Calibri"/>
                <a:ea typeface="Calibri"/>
                <a:cs typeface="Calibri"/>
                <a:sym typeface="Calibri"/>
              </a:rPr>
              <a:t>participants to answer the questions based on the assessment that they conducted.</a:t>
            </a:r>
          </a:p>
          <a:p>
            <a:pPr marL="457200" lvl="0" indent="-304800" algn="l" rtl="0">
              <a:spcBef>
                <a:spcPts val="0"/>
              </a:spcBef>
              <a:spcAft>
                <a:spcPts val="0"/>
              </a:spcAft>
              <a:buClr>
                <a:schemeClr val="dk1"/>
              </a:buClr>
              <a:buSzPts val="1200"/>
              <a:buFont typeface="Calibri"/>
              <a:buChar char="●"/>
            </a:pPr>
            <a:endParaRPr lang="en-US" sz="1200" i="0" dirty="0" smtClean="0"/>
          </a:p>
          <a:p>
            <a:pPr marL="152400" lvl="0" indent="0" algn="l" rtl="0">
              <a:spcBef>
                <a:spcPts val="0"/>
              </a:spcBef>
              <a:spcAft>
                <a:spcPts val="0"/>
              </a:spcAft>
              <a:buClr>
                <a:schemeClr val="dk1"/>
              </a:buClr>
              <a:buSzPts val="1200"/>
              <a:buFont typeface="Calibri"/>
              <a:buNone/>
            </a:pPr>
            <a:r>
              <a:rPr lang="en-US" sz="1200" i="0" dirty="0" smtClean="0"/>
              <a:t>Ask </a:t>
            </a:r>
            <a:r>
              <a:rPr lang="en-US" sz="1200" i="0" dirty="0"/>
              <a:t>if participants have any additional </a:t>
            </a:r>
            <a:r>
              <a:rPr lang="en-US" sz="1200" i="0" dirty="0" smtClean="0"/>
              <a:t>ideas. </a:t>
            </a:r>
            <a:endParaRPr sz="1200" i="0" dirty="0">
              <a:latin typeface="Calibri"/>
              <a:ea typeface="Calibri"/>
              <a:cs typeface="Calibri"/>
              <a:sym typeface="Calibri"/>
            </a:endParaRPr>
          </a:p>
        </p:txBody>
      </p:sp>
      <p:sp>
        <p:nvSpPr>
          <p:cNvPr id="242" name="Google Shape;242;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0512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18: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158750" lvl="0" indent="0" algn="l" rtl="0">
              <a:lnSpc>
                <a:spcPct val="115000"/>
              </a:lnSpc>
              <a:spcBef>
                <a:spcPts val="0"/>
              </a:spcBef>
              <a:spcAft>
                <a:spcPts val="0"/>
              </a:spcAft>
              <a:buClr>
                <a:schemeClr val="dk1"/>
              </a:buClr>
              <a:buSzPts val="1100"/>
              <a:buFont typeface="Calibri"/>
              <a:buNone/>
            </a:pPr>
            <a:r>
              <a:rPr lang="en-US" sz="1100" dirty="0">
                <a:solidFill>
                  <a:schemeClr val="dk1"/>
                </a:solidFill>
                <a:latin typeface="Calibri"/>
                <a:ea typeface="Calibri"/>
                <a:cs typeface="Calibri"/>
                <a:sym typeface="Calibri"/>
              </a:rPr>
              <a:t>We have finally arrived at the fruits of our tree.  A healthy tree should yield fruit, and a healthy CBPR project should yield positive impacts for our communities.</a:t>
            </a:r>
            <a:endParaRPr sz="1100" dirty="0">
              <a:solidFill>
                <a:schemeClr val="dk1"/>
              </a:solidFill>
              <a:latin typeface="Calibri"/>
              <a:ea typeface="Calibri"/>
              <a:cs typeface="Calibri"/>
              <a:sym typeface="Calibri"/>
            </a:endParaRPr>
          </a:p>
          <a:p>
            <a:pPr marL="158750" lvl="0" indent="0" algn="l" rtl="0">
              <a:lnSpc>
                <a:spcPct val="115000"/>
              </a:lnSpc>
              <a:spcBef>
                <a:spcPts val="300"/>
              </a:spcBef>
              <a:spcAft>
                <a:spcPts val="0"/>
              </a:spcAft>
              <a:buClr>
                <a:schemeClr val="dk1"/>
              </a:buClr>
              <a:buSzPts val="1100"/>
              <a:buFont typeface="Calibri"/>
              <a:buNone/>
            </a:pPr>
            <a:endParaRPr lang="en-US" sz="1100" dirty="0" smtClean="0">
              <a:solidFill>
                <a:schemeClr val="dk1"/>
              </a:solidFill>
              <a:latin typeface="Calibri"/>
              <a:ea typeface="Calibri"/>
              <a:cs typeface="Calibri"/>
              <a:sym typeface="Calibri"/>
            </a:endParaRPr>
          </a:p>
          <a:p>
            <a:pPr marL="158750" lvl="0" indent="0" algn="l" rtl="0">
              <a:lnSpc>
                <a:spcPct val="115000"/>
              </a:lnSpc>
              <a:spcBef>
                <a:spcPts val="300"/>
              </a:spcBef>
              <a:spcAft>
                <a:spcPts val="0"/>
              </a:spcAft>
              <a:buClr>
                <a:schemeClr val="dk1"/>
              </a:buClr>
              <a:buSzPts val="1100"/>
              <a:buFont typeface="Calibri"/>
              <a:buNone/>
            </a:pPr>
            <a:r>
              <a:rPr lang="en-US" sz="1100" dirty="0" smtClean="0">
                <a:solidFill>
                  <a:schemeClr val="dk1"/>
                </a:solidFill>
                <a:latin typeface="Calibri"/>
                <a:ea typeface="Calibri"/>
                <a:cs typeface="Calibri"/>
                <a:sym typeface="Calibri"/>
              </a:rPr>
              <a:t>There </a:t>
            </a:r>
            <a:r>
              <a:rPr lang="en-US" sz="1100" dirty="0">
                <a:solidFill>
                  <a:schemeClr val="dk1"/>
                </a:solidFill>
                <a:latin typeface="Calibri"/>
                <a:ea typeface="Calibri"/>
                <a:cs typeface="Calibri"/>
                <a:sym typeface="Calibri"/>
              </a:rPr>
              <a:t>are many impacts of CBPR that we would hope to see from our efforts. </a:t>
            </a:r>
          </a:p>
          <a:p>
            <a:pPr marL="158750" lvl="0" indent="0" algn="l" rtl="0">
              <a:lnSpc>
                <a:spcPct val="115000"/>
              </a:lnSpc>
              <a:spcBef>
                <a:spcPts val="300"/>
              </a:spcBef>
              <a:spcAft>
                <a:spcPts val="0"/>
              </a:spcAft>
              <a:buClr>
                <a:schemeClr val="dk1"/>
              </a:buClr>
              <a:buSzPts val="1100"/>
              <a:buFont typeface="Calibri"/>
              <a:buNone/>
            </a:pPr>
            <a:endParaRPr lang="en-US" sz="1100" i="0" dirty="0" smtClean="0">
              <a:solidFill>
                <a:schemeClr val="dk1"/>
              </a:solidFill>
              <a:latin typeface="Calibri"/>
              <a:ea typeface="Calibri"/>
              <a:cs typeface="Calibri"/>
              <a:sym typeface="Calibri"/>
            </a:endParaRPr>
          </a:p>
          <a:p>
            <a:pPr marL="158750" lvl="0" indent="0" algn="l" rtl="0">
              <a:lnSpc>
                <a:spcPct val="115000"/>
              </a:lnSpc>
              <a:spcBef>
                <a:spcPts val="300"/>
              </a:spcBef>
              <a:spcAft>
                <a:spcPts val="0"/>
              </a:spcAft>
              <a:buClr>
                <a:schemeClr val="dk1"/>
              </a:buClr>
              <a:buSzPts val="1100"/>
              <a:buFont typeface="Calibri"/>
              <a:buNone/>
            </a:pPr>
            <a:r>
              <a:rPr lang="en-US" sz="1100" i="0" dirty="0" smtClean="0">
                <a:solidFill>
                  <a:schemeClr val="dk1"/>
                </a:solidFill>
                <a:latin typeface="Calibri"/>
                <a:ea typeface="Calibri"/>
                <a:cs typeface="Calibri"/>
                <a:sym typeface="Calibri"/>
              </a:rPr>
              <a:t>Invite </a:t>
            </a:r>
            <a:r>
              <a:rPr lang="en-US" sz="1100" i="0" dirty="0">
                <a:solidFill>
                  <a:schemeClr val="dk1"/>
                </a:solidFill>
                <a:latin typeface="Calibri"/>
                <a:ea typeface="Calibri"/>
                <a:cs typeface="Calibri"/>
                <a:sym typeface="Calibri"/>
              </a:rPr>
              <a:t>participants to answer the questions on the slide based on the assessment that they conducted.</a:t>
            </a:r>
          </a:p>
          <a:p>
            <a:pPr marL="158750" lvl="0" indent="0" algn="l" rtl="0">
              <a:lnSpc>
                <a:spcPct val="115000"/>
              </a:lnSpc>
              <a:spcBef>
                <a:spcPts val="300"/>
              </a:spcBef>
              <a:spcAft>
                <a:spcPts val="0"/>
              </a:spcAft>
              <a:buClr>
                <a:schemeClr val="dk1"/>
              </a:buClr>
              <a:buSzPts val="1100"/>
              <a:buFont typeface="Calibri"/>
              <a:buNone/>
            </a:pPr>
            <a:endParaRPr lang="en-US" sz="1100" i="0" dirty="0" smtClean="0"/>
          </a:p>
          <a:p>
            <a:pPr marL="158750" lvl="0" indent="0" algn="l" rtl="0">
              <a:lnSpc>
                <a:spcPct val="115000"/>
              </a:lnSpc>
              <a:spcBef>
                <a:spcPts val="300"/>
              </a:spcBef>
              <a:spcAft>
                <a:spcPts val="0"/>
              </a:spcAft>
              <a:buClr>
                <a:schemeClr val="dk1"/>
              </a:buClr>
              <a:buSzPts val="1100"/>
              <a:buFont typeface="Calibri"/>
              <a:buNone/>
            </a:pPr>
            <a:r>
              <a:rPr lang="en-US" sz="1100" i="0" dirty="0" smtClean="0"/>
              <a:t>Ask </a:t>
            </a:r>
            <a:r>
              <a:rPr lang="en-US" sz="1100" i="0" dirty="0"/>
              <a:t>if participants have any additional </a:t>
            </a:r>
            <a:r>
              <a:rPr lang="en-US" sz="1100" i="0" dirty="0" smtClean="0"/>
              <a:t>ideas. </a:t>
            </a:r>
            <a:endParaRPr sz="1100" i="0" dirty="0">
              <a:solidFill>
                <a:schemeClr val="dk1"/>
              </a:solidFill>
              <a:latin typeface="Calibri"/>
              <a:ea typeface="Calibri"/>
              <a:cs typeface="Calibri"/>
              <a:sym typeface="Calibri"/>
            </a:endParaRPr>
          </a:p>
          <a:p>
            <a:pPr marL="0" lvl="0" indent="0" algn="l" rtl="0">
              <a:spcBef>
                <a:spcPts val="300"/>
              </a:spcBef>
              <a:spcAft>
                <a:spcPts val="0"/>
              </a:spcAft>
              <a:buNone/>
            </a:pPr>
            <a:endParaRPr dirty="0"/>
          </a:p>
        </p:txBody>
      </p:sp>
      <p:sp>
        <p:nvSpPr>
          <p:cNvPr id="251" name="Google Shape;251;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4692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17: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200" i="0" dirty="0">
                <a:latin typeface="Calibri"/>
                <a:ea typeface="Calibri"/>
                <a:cs typeface="Calibri"/>
                <a:sym typeface="Calibri"/>
              </a:rPr>
              <a:t>Group discussion: </a:t>
            </a:r>
            <a:endParaRPr lang="en-US" sz="1200" i="0" dirty="0">
              <a:latin typeface="Calibri"/>
              <a:ea typeface="Calibri"/>
              <a:cs typeface="Calibri"/>
              <a:sym typeface="Calibri"/>
            </a:endParaRPr>
          </a:p>
          <a:p>
            <a:pPr marL="171450" lvl="0" indent="-171450" algn="l" rtl="0">
              <a:spcBef>
                <a:spcPts val="0"/>
              </a:spcBef>
              <a:spcAft>
                <a:spcPts val="0"/>
              </a:spcAft>
              <a:buFont typeface="Arial" panose="020B0604020202020204" pitchFamily="34" charset="0"/>
              <a:buChar char="•"/>
            </a:pPr>
            <a:r>
              <a:rPr lang="en-US" sz="1200" b="0" dirty="0" smtClean="0">
                <a:solidFill>
                  <a:schemeClr val="dk1"/>
                </a:solidFill>
                <a:latin typeface="Calibri"/>
                <a:ea typeface="Calibri"/>
                <a:cs typeface="Calibri"/>
                <a:sym typeface="Calibri"/>
              </a:rPr>
              <a:t>Did you share the results of what you did?</a:t>
            </a:r>
          </a:p>
          <a:p>
            <a:pPr marL="171450" lvl="0" indent="-171450" algn="l" rtl="0">
              <a:spcBef>
                <a:spcPts val="0"/>
              </a:spcBef>
              <a:spcAft>
                <a:spcPts val="0"/>
              </a:spcAft>
              <a:buFont typeface="Arial" panose="020B0604020202020204" pitchFamily="34" charset="0"/>
              <a:buChar char="•"/>
            </a:pPr>
            <a:r>
              <a:rPr lang="en-US" sz="1200" b="0" dirty="0" smtClean="0">
                <a:solidFill>
                  <a:schemeClr val="dk1"/>
                </a:solidFill>
                <a:latin typeface="Calibri"/>
                <a:ea typeface="Calibri"/>
                <a:cs typeface="Calibri"/>
                <a:sym typeface="Calibri"/>
              </a:rPr>
              <a:t>How might you share back with your team or co-workers what you learned from your assessment and from this unit about CBPR?  </a:t>
            </a:r>
          </a:p>
          <a:p>
            <a:pPr marL="171450" lvl="0" indent="-171450" algn="l" rtl="0">
              <a:spcBef>
                <a:spcPts val="0"/>
              </a:spcBef>
              <a:spcAft>
                <a:spcPts val="0"/>
              </a:spcAft>
              <a:buFont typeface="Arial" panose="020B0604020202020204" pitchFamily="34" charset="0"/>
              <a:buChar char="•"/>
            </a:pPr>
            <a:r>
              <a:rPr lang="en-US" sz="1200" b="0" dirty="0" smtClean="0">
                <a:solidFill>
                  <a:schemeClr val="dk1"/>
                </a:solidFill>
                <a:latin typeface="Calibri"/>
                <a:ea typeface="Calibri"/>
                <a:cs typeface="Calibri"/>
                <a:sym typeface="Calibri"/>
              </a:rPr>
              <a:t>How might you incorporate CBPR principles and practices into the work of the clinic?  </a:t>
            </a:r>
            <a:endParaRPr sz="1200" b="0" dirty="0" smtClean="0">
              <a:solidFill>
                <a:schemeClr val="dk1"/>
              </a:solidFill>
              <a:latin typeface="Calibri"/>
              <a:ea typeface="Calibri"/>
              <a:cs typeface="Calibri"/>
              <a:sym typeface="Calibri"/>
            </a:endParaRPr>
          </a:p>
          <a:p>
            <a:pPr marL="0" lvl="0" indent="0" algn="l" rtl="0">
              <a:spcBef>
                <a:spcPts val="0"/>
              </a:spcBef>
              <a:spcAft>
                <a:spcPts val="0"/>
              </a:spcAft>
              <a:buNone/>
            </a:pPr>
            <a:endParaRPr dirty="0"/>
          </a:p>
        </p:txBody>
      </p:sp>
      <p:sp>
        <p:nvSpPr>
          <p:cNvPr id="260" name="Google Shape;260;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0315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2: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2</a:t>
            </a:fld>
            <a:endParaRPr/>
          </a:p>
        </p:txBody>
      </p:sp>
      <p:sp>
        <p:nvSpPr>
          <p:cNvPr id="111" name="Google Shape;111;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2" name="Google Shape;112;p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Review </a:t>
            </a:r>
            <a:r>
              <a:rPr lang="en-US" dirty="0" smtClean="0"/>
              <a:t>the objectives</a:t>
            </a:r>
            <a:r>
              <a:rPr lang="en-US" dirty="0"/>
              <a:t>. </a:t>
            </a:r>
            <a:endParaRPr dirty="0"/>
          </a:p>
        </p:txBody>
      </p:sp>
    </p:spTree>
    <p:extLst>
      <p:ext uri="{BB962C8B-B14F-4D97-AF65-F5344CB8AC3E}">
        <p14:creationId xmlns:p14="http://schemas.microsoft.com/office/powerpoint/2010/main" val="3127758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i="0" dirty="0" smtClean="0"/>
              <a:t>Ask for a volunteer to read the question</a:t>
            </a:r>
            <a:r>
              <a:rPr lang="en-US" i="0" baseline="0" dirty="0" smtClean="0"/>
              <a:t> on the slide and facilitate a g</a:t>
            </a:r>
            <a:r>
              <a:rPr lang="en-US" i="0" dirty="0" smtClean="0"/>
              <a:t>roup discussion around</a:t>
            </a:r>
            <a:r>
              <a:rPr lang="en-US" i="0" baseline="0" dirty="0" smtClean="0"/>
              <a:t> participants responses</a:t>
            </a:r>
            <a:r>
              <a:rPr lang="en-US" i="0" dirty="0" smtClean="0"/>
              <a:t>. </a:t>
            </a:r>
            <a:endParaRPr i="0" dirty="0"/>
          </a:p>
        </p:txBody>
      </p:sp>
      <p:sp>
        <p:nvSpPr>
          <p:cNvPr id="138" name="Google Shape;138;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873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6: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200" b="0" i="0" dirty="0"/>
              <a:t>Ask for a volunteer to read the definition. </a:t>
            </a:r>
            <a:endParaRPr lang="en-US" sz="1200" b="0" i="0" dirty="0" smtClean="0"/>
          </a:p>
          <a:p>
            <a:pPr marL="0" lvl="0" indent="0" algn="l" rtl="0">
              <a:spcBef>
                <a:spcPts val="0"/>
              </a:spcBef>
              <a:spcAft>
                <a:spcPts val="0"/>
              </a:spcAft>
              <a:buNone/>
            </a:pPr>
            <a:endParaRPr lang="en-US" sz="1200" b="0" i="0" dirty="0" smtClean="0"/>
          </a:p>
          <a:p>
            <a:pPr marL="0" lvl="0" indent="0" algn="l" rtl="0">
              <a:spcBef>
                <a:spcPts val="0"/>
              </a:spcBef>
              <a:spcAft>
                <a:spcPts val="0"/>
              </a:spcAft>
              <a:buNone/>
            </a:pPr>
            <a:r>
              <a:rPr lang="en-US" sz="1200" b="0" i="0" dirty="0" smtClean="0"/>
              <a:t>After the definition </a:t>
            </a:r>
            <a:r>
              <a:rPr lang="en-US" sz="1200" b="0" i="0" dirty="0"/>
              <a:t>is read, ask, “</a:t>
            </a:r>
            <a:r>
              <a:rPr lang="en-US" sz="1200" b="0" i="0" dirty="0">
                <a:solidFill>
                  <a:schemeClr val="dk1"/>
                </a:solidFill>
                <a:latin typeface="Calibri"/>
                <a:ea typeface="Calibri"/>
                <a:cs typeface="Calibri"/>
                <a:sym typeface="Calibri"/>
              </a:rPr>
              <a:t>What words/phrases stand out to you from this definition?”</a:t>
            </a: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endParaRPr i="1" dirty="0"/>
          </a:p>
        </p:txBody>
      </p:sp>
      <p:sp>
        <p:nvSpPr>
          <p:cNvPr id="147" name="Google Shape;147;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32784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8: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158750" lvl="0" indent="0" algn="l" rtl="0">
              <a:lnSpc>
                <a:spcPct val="115000"/>
              </a:lnSpc>
              <a:spcBef>
                <a:spcPts val="0"/>
              </a:spcBef>
              <a:spcAft>
                <a:spcPts val="0"/>
              </a:spcAft>
              <a:buClr>
                <a:schemeClr val="dk1"/>
              </a:buClr>
              <a:buSzPts val="1100"/>
              <a:buFont typeface="Calibri"/>
              <a:buNone/>
            </a:pPr>
            <a:r>
              <a:rPr lang="en-US" sz="1100" b="0" i="0" dirty="0">
                <a:solidFill>
                  <a:schemeClr val="dk1"/>
                </a:solidFill>
                <a:latin typeface="Calibri"/>
                <a:ea typeface="Calibri"/>
                <a:cs typeface="Calibri"/>
                <a:sym typeface="Calibri"/>
              </a:rPr>
              <a:t>Ask for a volunteer to read the slide.</a:t>
            </a:r>
            <a:endParaRPr sz="1100" b="0" i="0" dirty="0">
              <a:solidFill>
                <a:schemeClr val="dk1"/>
              </a:solidFill>
              <a:latin typeface="Calibri"/>
              <a:ea typeface="Calibri"/>
              <a:cs typeface="Calibri"/>
              <a:sym typeface="Calibri"/>
            </a:endParaRPr>
          </a:p>
          <a:p>
            <a:pPr marL="158750" lvl="0" indent="0" algn="l" rtl="0">
              <a:lnSpc>
                <a:spcPct val="115000"/>
              </a:lnSpc>
              <a:spcBef>
                <a:spcPts val="0"/>
              </a:spcBef>
              <a:spcAft>
                <a:spcPts val="0"/>
              </a:spcAft>
              <a:buClr>
                <a:schemeClr val="dk1"/>
              </a:buClr>
              <a:buSzPts val="1100"/>
              <a:buFont typeface="Calibri"/>
              <a:buNone/>
            </a:pPr>
            <a:r>
              <a:rPr lang="en-US" sz="1100" b="0" i="0" dirty="0" smtClean="0">
                <a:solidFill>
                  <a:schemeClr val="dk1"/>
                </a:solidFill>
                <a:latin typeface="Calibri"/>
                <a:ea typeface="Calibri"/>
                <a:cs typeface="Calibri"/>
                <a:sym typeface="Calibri"/>
              </a:rPr>
              <a:t/>
            </a:r>
            <a:br>
              <a:rPr lang="en-US" sz="1100" b="0" i="0" dirty="0" smtClean="0">
                <a:solidFill>
                  <a:schemeClr val="dk1"/>
                </a:solidFill>
                <a:latin typeface="Calibri"/>
                <a:ea typeface="Calibri"/>
                <a:cs typeface="Calibri"/>
                <a:sym typeface="Calibri"/>
              </a:rPr>
            </a:br>
            <a:r>
              <a:rPr lang="en-US" sz="1100" b="0" i="0" dirty="0" smtClean="0">
                <a:solidFill>
                  <a:schemeClr val="dk1"/>
                </a:solidFill>
                <a:latin typeface="Calibri"/>
                <a:ea typeface="Calibri"/>
                <a:cs typeface="Calibri"/>
                <a:sym typeface="Calibri"/>
              </a:rPr>
              <a:t>Ask</a:t>
            </a:r>
            <a:r>
              <a:rPr lang="en-US" sz="1100" b="0" i="0" dirty="0">
                <a:solidFill>
                  <a:schemeClr val="dk1"/>
                </a:solidFill>
                <a:latin typeface="Calibri"/>
                <a:ea typeface="Calibri"/>
                <a:cs typeface="Calibri"/>
                <a:sym typeface="Calibri"/>
              </a:rPr>
              <a:t>, “From your understanding and experience, how is CBPR similar/different from other types of research? When you think of conventional research or evaluation, what comes to mind? Have you personally participated in a research study? What did you do? Were you a participant? Did you ever participate in a survey or focus group? What was the experience like? Is research conducted in your work setting? Who conducts the research? What differences do you notice?  </a:t>
            </a:r>
            <a:endParaRPr sz="1100" b="0" i="0" dirty="0">
              <a:solidFill>
                <a:schemeClr val="dk1"/>
              </a:solidFill>
              <a:latin typeface="Calibri"/>
              <a:ea typeface="Calibri"/>
              <a:cs typeface="Calibri"/>
              <a:sym typeface="Calibri"/>
            </a:endParaRPr>
          </a:p>
          <a:p>
            <a:pPr marL="158750" lvl="0" indent="0" algn="l" rtl="0">
              <a:lnSpc>
                <a:spcPct val="115000"/>
              </a:lnSpc>
              <a:spcBef>
                <a:spcPts val="0"/>
              </a:spcBef>
              <a:spcAft>
                <a:spcPts val="0"/>
              </a:spcAft>
              <a:buClr>
                <a:schemeClr val="dk1"/>
              </a:buClr>
              <a:buSzPts val="1100"/>
              <a:buFont typeface="Calibri"/>
              <a:buNone/>
            </a:pPr>
            <a:endParaRPr lang="en-US" sz="1100" b="0" i="0" dirty="0" smtClean="0">
              <a:solidFill>
                <a:schemeClr val="dk1"/>
              </a:solidFill>
              <a:latin typeface="Calibri"/>
              <a:ea typeface="Calibri"/>
              <a:cs typeface="Calibri"/>
              <a:sym typeface="Calibri"/>
            </a:endParaRPr>
          </a:p>
          <a:p>
            <a:pPr marL="158750" lvl="0" indent="0" algn="l" rtl="0">
              <a:lnSpc>
                <a:spcPct val="115000"/>
              </a:lnSpc>
              <a:spcBef>
                <a:spcPts val="0"/>
              </a:spcBef>
              <a:spcAft>
                <a:spcPts val="0"/>
              </a:spcAft>
              <a:buClr>
                <a:schemeClr val="dk1"/>
              </a:buClr>
              <a:buSzPts val="1100"/>
              <a:buFont typeface="Calibri"/>
              <a:buNone/>
            </a:pPr>
            <a:r>
              <a:rPr lang="en-US" sz="1100" b="0" i="0" dirty="0" smtClean="0">
                <a:solidFill>
                  <a:schemeClr val="dk1"/>
                </a:solidFill>
                <a:latin typeface="Calibri"/>
                <a:ea typeface="Calibri"/>
                <a:cs typeface="Calibri"/>
                <a:sym typeface="Calibri"/>
              </a:rPr>
              <a:t>CBPR </a:t>
            </a:r>
            <a:r>
              <a:rPr lang="en-US" sz="1100" b="0" i="0" dirty="0">
                <a:solidFill>
                  <a:schemeClr val="dk1"/>
                </a:solidFill>
                <a:latin typeface="Calibri"/>
                <a:ea typeface="Calibri"/>
                <a:cs typeface="Calibri"/>
                <a:sym typeface="Calibri"/>
              </a:rPr>
              <a:t>and other types of research (clinical research, intervention research, implementation research, and program evaluation all have the ultimate goal of producing results to inform change. However, most research tends to be expert driven. CBPR is driven by the community it. Ask, “Is there one you identify more in your experience and in your work setting?”</a:t>
            </a:r>
            <a:endParaRPr sz="1100" b="0" i="0" dirty="0">
              <a:solidFill>
                <a:schemeClr val="dk1"/>
              </a:solidFill>
              <a:latin typeface="Calibri"/>
              <a:ea typeface="Calibri"/>
              <a:cs typeface="Calibri"/>
              <a:sym typeface="Calibri"/>
            </a:endParaRPr>
          </a:p>
          <a:p>
            <a:pPr marL="0" lvl="0" indent="0" algn="l" rtl="0">
              <a:spcBef>
                <a:spcPts val="0"/>
              </a:spcBef>
              <a:spcAft>
                <a:spcPts val="0"/>
              </a:spcAft>
              <a:buNone/>
            </a:pPr>
            <a:endParaRPr dirty="0"/>
          </a:p>
        </p:txBody>
      </p:sp>
      <p:sp>
        <p:nvSpPr>
          <p:cNvPr id="155" name="Google Shape;155;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9933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9: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158750" lvl="0" indent="0" algn="l" rtl="0">
              <a:lnSpc>
                <a:spcPct val="115000"/>
              </a:lnSpc>
              <a:spcBef>
                <a:spcPts val="0"/>
              </a:spcBef>
              <a:spcAft>
                <a:spcPts val="0"/>
              </a:spcAft>
              <a:buClr>
                <a:schemeClr val="dk1"/>
              </a:buClr>
              <a:buSzPts val="1100"/>
              <a:buFont typeface="Calibri"/>
              <a:buNone/>
            </a:pPr>
            <a:r>
              <a:rPr lang="en-US" sz="1100" dirty="0">
                <a:solidFill>
                  <a:schemeClr val="dk1"/>
                </a:solidFill>
                <a:latin typeface="Calibri"/>
                <a:ea typeface="Calibri"/>
                <a:cs typeface="Calibri"/>
                <a:sym typeface="Calibri"/>
              </a:rPr>
              <a:t>We will use a metaphor of a tree to help us understand the different components of Community Based Participatory Research (CPBR).    </a:t>
            </a:r>
          </a:p>
          <a:p>
            <a:pPr marL="330200" lvl="0" indent="-171450" algn="l" rtl="0">
              <a:lnSpc>
                <a:spcPct val="115000"/>
              </a:lnSpc>
              <a:spcBef>
                <a:spcPts val="0"/>
              </a:spcBef>
              <a:spcAft>
                <a:spcPts val="0"/>
              </a:spcAft>
              <a:buClr>
                <a:schemeClr val="dk1"/>
              </a:buClr>
              <a:buSzPts val="1100"/>
              <a:buFont typeface="Arial" panose="020B0604020202020204" pitchFamily="34" charset="0"/>
              <a:buChar char="•"/>
            </a:pPr>
            <a:r>
              <a:rPr lang="en-US" sz="1100" dirty="0">
                <a:solidFill>
                  <a:schemeClr val="dk1"/>
                </a:solidFill>
                <a:latin typeface="Calibri"/>
                <a:ea typeface="Calibri"/>
                <a:cs typeface="Calibri"/>
                <a:sym typeface="Calibri"/>
              </a:rPr>
              <a:t>The roots of our tree are the principles of CBPR.  </a:t>
            </a:r>
          </a:p>
          <a:p>
            <a:pPr marL="330200" lvl="0" indent="-171450" algn="l" rtl="0">
              <a:lnSpc>
                <a:spcPct val="115000"/>
              </a:lnSpc>
              <a:spcBef>
                <a:spcPts val="0"/>
              </a:spcBef>
              <a:spcAft>
                <a:spcPts val="0"/>
              </a:spcAft>
              <a:buClr>
                <a:schemeClr val="dk1"/>
              </a:buClr>
              <a:buSzPts val="1100"/>
              <a:buFont typeface="Arial" panose="020B0604020202020204" pitchFamily="34" charset="0"/>
              <a:buChar char="•"/>
            </a:pPr>
            <a:r>
              <a:rPr lang="en-US" sz="1100" dirty="0">
                <a:solidFill>
                  <a:schemeClr val="dk1"/>
                </a:solidFill>
                <a:latin typeface="Calibri"/>
                <a:ea typeface="Calibri"/>
                <a:cs typeface="Calibri"/>
                <a:sym typeface="Calibri"/>
              </a:rPr>
              <a:t>The trunk of our tree consists of the ways in which we embody these principles, or put the principles into action, throughout a project (i.e., the “how”).  </a:t>
            </a:r>
          </a:p>
          <a:p>
            <a:pPr marL="330200" lvl="0" indent="-171450" algn="l" rtl="0">
              <a:lnSpc>
                <a:spcPct val="115000"/>
              </a:lnSpc>
              <a:spcBef>
                <a:spcPts val="0"/>
              </a:spcBef>
              <a:spcAft>
                <a:spcPts val="0"/>
              </a:spcAft>
              <a:buClr>
                <a:schemeClr val="dk1"/>
              </a:buClr>
              <a:buSzPts val="1100"/>
              <a:buFont typeface="Arial" panose="020B0604020202020204" pitchFamily="34" charset="0"/>
              <a:buChar char="•"/>
            </a:pPr>
            <a:r>
              <a:rPr lang="en-US" sz="1100" dirty="0">
                <a:solidFill>
                  <a:schemeClr val="dk1"/>
                </a:solidFill>
                <a:latin typeface="Calibri"/>
                <a:ea typeface="Calibri"/>
                <a:cs typeface="Calibri"/>
                <a:sym typeface="Calibri"/>
              </a:rPr>
              <a:t>The branches of the tree are methods of collecting data and conducting an intervention in CBPR projects (i.e., the “what”).  </a:t>
            </a:r>
          </a:p>
          <a:p>
            <a:pPr marL="330200" lvl="0" indent="-171450" algn="l" rtl="0">
              <a:lnSpc>
                <a:spcPct val="115000"/>
              </a:lnSpc>
              <a:spcBef>
                <a:spcPts val="0"/>
              </a:spcBef>
              <a:spcAft>
                <a:spcPts val="0"/>
              </a:spcAft>
              <a:buClr>
                <a:schemeClr val="dk1"/>
              </a:buClr>
              <a:buSzPts val="1100"/>
              <a:buFont typeface="Arial" panose="020B0604020202020204" pitchFamily="34" charset="0"/>
              <a:buChar char="•"/>
            </a:pPr>
            <a:r>
              <a:rPr lang="en-US" sz="1100" dirty="0">
                <a:solidFill>
                  <a:schemeClr val="dk1"/>
                </a:solidFill>
                <a:latin typeface="Calibri"/>
                <a:ea typeface="Calibri"/>
                <a:cs typeface="Calibri"/>
                <a:sym typeface="Calibri"/>
              </a:rPr>
              <a:t>The fruits are the outcomes or the applications of CBPR projects.  </a:t>
            </a:r>
          </a:p>
          <a:p>
            <a:pPr marL="330200" lvl="0" indent="-171450" algn="l" rtl="0">
              <a:lnSpc>
                <a:spcPct val="115000"/>
              </a:lnSpc>
              <a:spcBef>
                <a:spcPts val="0"/>
              </a:spcBef>
              <a:spcAft>
                <a:spcPts val="0"/>
              </a:spcAft>
              <a:buClr>
                <a:schemeClr val="dk1"/>
              </a:buClr>
              <a:buSzPts val="1100"/>
              <a:buFont typeface="Arial" panose="020B0604020202020204" pitchFamily="34" charset="0"/>
              <a:buChar char="•"/>
            </a:pPr>
            <a:endParaRPr lang="en-US" sz="1100" dirty="0">
              <a:solidFill>
                <a:schemeClr val="dk1"/>
              </a:solidFill>
              <a:latin typeface="Calibri"/>
              <a:ea typeface="Calibri"/>
              <a:cs typeface="Calibri"/>
              <a:sym typeface="Calibri"/>
            </a:endParaRPr>
          </a:p>
          <a:p>
            <a:pPr marL="158750" lvl="0" indent="0" algn="l" rtl="0">
              <a:lnSpc>
                <a:spcPct val="115000"/>
              </a:lnSpc>
              <a:spcBef>
                <a:spcPts val="0"/>
              </a:spcBef>
              <a:spcAft>
                <a:spcPts val="0"/>
              </a:spcAft>
              <a:buClr>
                <a:schemeClr val="dk1"/>
              </a:buClr>
              <a:buSzPts val="1100"/>
              <a:buFont typeface="Arial" panose="020B0604020202020204" pitchFamily="34" charset="0"/>
              <a:buNone/>
            </a:pPr>
            <a:r>
              <a:rPr lang="en-US" sz="1100" dirty="0">
                <a:solidFill>
                  <a:schemeClr val="dk1"/>
                </a:solidFill>
                <a:latin typeface="Calibri"/>
                <a:ea typeface="Calibri"/>
                <a:cs typeface="Calibri"/>
                <a:sym typeface="Calibri"/>
              </a:rPr>
              <a:t>We will go over each section of the tree in more depth, starting with the roots, or principles.</a:t>
            </a:r>
            <a:endParaRPr sz="1100" dirty="0">
              <a:solidFill>
                <a:schemeClr val="dk1"/>
              </a:solidFill>
              <a:latin typeface="Calibri"/>
              <a:ea typeface="Calibri"/>
              <a:cs typeface="Calibri"/>
              <a:sym typeface="Calibri"/>
            </a:endParaRPr>
          </a:p>
          <a:p>
            <a:pPr marL="0" lvl="0" indent="0" algn="l" rtl="0">
              <a:spcBef>
                <a:spcPts val="0"/>
              </a:spcBef>
              <a:spcAft>
                <a:spcPts val="0"/>
              </a:spcAft>
              <a:buNone/>
            </a:pPr>
            <a:endParaRPr dirty="0"/>
          </a:p>
        </p:txBody>
      </p:sp>
      <p:sp>
        <p:nvSpPr>
          <p:cNvPr id="167" name="Google Shape;167;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4770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i="0" dirty="0"/>
              <a:t>Ask for a volunteer to read through the list of CBPR </a:t>
            </a:r>
            <a:r>
              <a:rPr lang="en-US" i="0" dirty="0" smtClean="0"/>
              <a:t>principles.</a:t>
            </a:r>
            <a:endParaRPr i="0" dirty="0"/>
          </a:p>
        </p:txBody>
      </p:sp>
      <p:sp>
        <p:nvSpPr>
          <p:cNvPr id="189" name="Google Shape;189;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0611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i="0" dirty="0"/>
              <a:t>Ask the participants the questions on the </a:t>
            </a:r>
            <a:r>
              <a:rPr lang="en-US" i="0" dirty="0" smtClean="0"/>
              <a:t>slide.</a:t>
            </a:r>
            <a:endParaRPr i="0" dirty="0"/>
          </a:p>
        </p:txBody>
      </p:sp>
      <p:sp>
        <p:nvSpPr>
          <p:cNvPr id="181" name="Google Shape;181;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0681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Inform participants </a:t>
            </a:r>
            <a:r>
              <a:rPr lang="en-US" dirty="0"/>
              <a:t>that </a:t>
            </a:r>
            <a:r>
              <a:rPr lang="en-US" dirty="0" smtClean="0"/>
              <a:t>we are</a:t>
            </a:r>
            <a:r>
              <a:rPr lang="en-US" baseline="0" dirty="0" smtClean="0"/>
              <a:t> </a:t>
            </a:r>
            <a:r>
              <a:rPr lang="en-US" dirty="0" smtClean="0"/>
              <a:t>using </a:t>
            </a:r>
            <a:r>
              <a:rPr lang="en-US" dirty="0"/>
              <a:t>two frameworks </a:t>
            </a:r>
            <a:r>
              <a:rPr lang="en-US" dirty="0" smtClean="0"/>
              <a:t>to think about Community Assessment and Community Based Participatory</a:t>
            </a:r>
            <a:r>
              <a:rPr lang="en-US" baseline="0" dirty="0" smtClean="0"/>
              <a:t> Research. </a:t>
            </a:r>
          </a:p>
          <a:p>
            <a:pPr marL="0" lvl="0" indent="0" algn="l" rtl="0">
              <a:spcBef>
                <a:spcPts val="0"/>
              </a:spcBef>
              <a:spcAft>
                <a:spcPts val="0"/>
              </a:spcAft>
              <a:buNone/>
            </a:pPr>
            <a:endParaRPr lang="en-US" baseline="0" dirty="0" smtClean="0"/>
          </a:p>
          <a:p>
            <a:pPr marL="0" lvl="0" indent="0" algn="l" rtl="0">
              <a:spcBef>
                <a:spcPts val="0"/>
              </a:spcBef>
              <a:spcAft>
                <a:spcPts val="0"/>
              </a:spcAft>
              <a:buNone/>
            </a:pPr>
            <a:r>
              <a:rPr lang="en-US" dirty="0" smtClean="0"/>
              <a:t>One </a:t>
            </a:r>
            <a:r>
              <a:rPr lang="en-US" dirty="0"/>
              <a:t>framework is </a:t>
            </a:r>
            <a:r>
              <a:rPr lang="en-US" dirty="0" smtClean="0"/>
              <a:t>Popular Education</a:t>
            </a:r>
            <a:r>
              <a:rPr lang="en-US" dirty="0"/>
              <a:t>, which is focused on principles such as starting with what people know, honoring lived experience, and creating spaces where everyone can learn from each other and critically reflect on their personal experiences.</a:t>
            </a:r>
            <a:endParaRPr dirty="0"/>
          </a:p>
        </p:txBody>
      </p:sp>
      <p:sp>
        <p:nvSpPr>
          <p:cNvPr id="198" name="Google Shape;198;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52908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
          <p:cNvSpPr txBox="1">
            <a:spLocks noGrp="1"/>
          </p:cNvSpPr>
          <p:nvPr>
            <p:ph type="ctrTitle"/>
          </p:nvPr>
        </p:nvSpPr>
        <p:spPr>
          <a:xfrm>
            <a:off x="685800" y="1600200"/>
            <a:ext cx="7772400" cy="11430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sz="400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subTitle" idx="1"/>
          </p:nvPr>
        </p:nvSpPr>
        <p:spPr>
          <a:xfrm>
            <a:off x="685800" y="3200400"/>
            <a:ext cx="7772400" cy="1752600"/>
          </a:xfrm>
          <a:prstGeom prst="rect">
            <a:avLst/>
          </a:prstGeom>
          <a:noFill/>
          <a:ln>
            <a:noFill/>
          </a:ln>
        </p:spPr>
        <p:txBody>
          <a:bodyPr spcFirstLastPara="1" wrap="square" lIns="91425" tIns="45700" rIns="91425" bIns="45700" anchor="t" anchorCtr="0"/>
          <a:lstStyle>
            <a:lvl1pPr lvl="0" algn="l">
              <a:spcBef>
                <a:spcPts val="480"/>
              </a:spcBef>
              <a:spcAft>
                <a:spcPts val="0"/>
              </a:spcAft>
              <a:buSzPts val="2400"/>
              <a:buFont typeface="Noto Sans Symbols"/>
              <a:buNone/>
              <a:defRPr sz="2400">
                <a:solidFill>
                  <a:srgbClr val="CCCCCC"/>
                </a:solidFill>
                <a:latin typeface="Arial"/>
                <a:ea typeface="Arial"/>
                <a:cs typeface="Arial"/>
                <a:sym typeface="Arial"/>
              </a:defRPr>
            </a:lvl1pPr>
            <a:lvl2pPr lvl="1" algn="l">
              <a:spcBef>
                <a:spcPts val="360"/>
              </a:spcBef>
              <a:spcAft>
                <a:spcPts val="0"/>
              </a:spcAft>
              <a:buSzPts val="1800"/>
              <a:buChar char="▪"/>
              <a:defRPr/>
            </a:lvl2pPr>
            <a:lvl3pPr lvl="2" algn="l">
              <a:spcBef>
                <a:spcPts val="360"/>
              </a:spcBef>
              <a:spcAft>
                <a:spcPts val="0"/>
              </a:spcAft>
              <a:buSzPts val="1800"/>
              <a:buChar char="▪"/>
              <a:defRPr/>
            </a:lvl3pPr>
            <a:lvl4pPr lvl="3" algn="l">
              <a:spcBef>
                <a:spcPts val="360"/>
              </a:spcBef>
              <a:spcAft>
                <a:spcPts val="0"/>
              </a:spcAft>
              <a:buSzPts val="1800"/>
              <a:buChar char="▪"/>
              <a:defRPr/>
            </a:lvl4pPr>
            <a:lvl5pPr lvl="4" algn="l">
              <a:spcBef>
                <a:spcPts val="360"/>
              </a:spcBef>
              <a:spcAft>
                <a:spcPts val="0"/>
              </a:spcAft>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0"/>
        <p:cNvGrpSpPr/>
        <p:nvPr/>
      </p:nvGrpSpPr>
      <p:grpSpPr>
        <a:xfrm>
          <a:off x="0" y="0"/>
          <a:ext cx="0" cy="0"/>
          <a:chOff x="0" y="0"/>
          <a:chExt cx="0" cy="0"/>
        </a:xfrm>
      </p:grpSpPr>
      <p:sp>
        <p:nvSpPr>
          <p:cNvPr id="31" name="Google Shape;31;p4"/>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4"/>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2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4"/>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5"/>
        <p:cNvGrpSpPr/>
        <p:nvPr/>
      </p:nvGrpSpPr>
      <p:grpSpPr>
        <a:xfrm>
          <a:off x="0" y="0"/>
          <a:ext cx="0" cy="0"/>
          <a:chOff x="0" y="0"/>
          <a:chExt cx="0" cy="0"/>
        </a:xfrm>
      </p:grpSpPr>
      <p:sp>
        <p:nvSpPr>
          <p:cNvPr id="46" name="Google Shape;46;p6"/>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body" idx="1"/>
          </p:nvPr>
        </p:nvSpPr>
        <p:spPr>
          <a:xfrm>
            <a:off x="609600" y="1828800"/>
            <a:ext cx="3886200" cy="38862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6"/>
          <p:cNvSpPr txBox="1">
            <a:spLocks noGrp="1"/>
          </p:cNvSpPr>
          <p:nvPr>
            <p:ph type="body" idx="2"/>
          </p:nvPr>
        </p:nvSpPr>
        <p:spPr>
          <a:xfrm>
            <a:off x="4648200" y="1828800"/>
            <a:ext cx="3886200" cy="38862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6"/>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2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6"/>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1"/>
        <p:cNvGrpSpPr/>
        <p:nvPr/>
      </p:nvGrpSpPr>
      <p:grpSpPr>
        <a:xfrm>
          <a:off x="0" y="0"/>
          <a:ext cx="0" cy="0"/>
          <a:chOff x="0" y="0"/>
          <a:chExt cx="0" cy="0"/>
        </a:xfrm>
      </p:grpSpPr>
      <p:sp>
        <p:nvSpPr>
          <p:cNvPr id="62" name="Google Shape;62;p8"/>
          <p:cNvSpPr txBox="1">
            <a:spLocks noGrp="1"/>
          </p:cNvSpPr>
          <p:nvPr>
            <p:ph type="title"/>
          </p:nvPr>
        </p:nvSpPr>
        <p:spPr>
          <a:xfrm>
            <a:off x="623888" y="1709738"/>
            <a:ext cx="7886700" cy="2852737"/>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6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8"/>
          <p:cNvSpPr txBox="1">
            <a:spLocks noGrp="1"/>
          </p:cNvSpPr>
          <p:nvPr>
            <p:ph type="body" idx="1"/>
          </p:nvPr>
        </p:nvSpPr>
        <p:spPr>
          <a:xfrm>
            <a:off x="623888" y="4589463"/>
            <a:ext cx="7886700" cy="1500187"/>
          </a:xfrm>
          <a:prstGeom prst="rect">
            <a:avLst/>
          </a:prstGeom>
          <a:noFill/>
          <a:ln>
            <a:noFill/>
          </a:ln>
        </p:spPr>
        <p:txBody>
          <a:bodyPr spcFirstLastPara="1" wrap="square" lIns="91425" tIns="45700" rIns="91425" bIns="45700" anchor="t" anchorCtr="0"/>
          <a:lstStyle>
            <a:lvl1pPr marL="457200" lvl="0" indent="-228600" algn="l">
              <a:spcBef>
                <a:spcPts val="480"/>
              </a:spcBef>
              <a:spcAft>
                <a:spcPts val="0"/>
              </a:spcAft>
              <a:buSzPts val="2400"/>
              <a:buNone/>
              <a:defRPr sz="2400">
                <a:latin typeface="Arial"/>
                <a:ea typeface="Arial"/>
                <a:cs typeface="Arial"/>
                <a:sym typeface="Arial"/>
              </a:defRPr>
            </a:lvl1pPr>
            <a:lvl2pPr marL="914400" lvl="1" indent="-228600" algn="l">
              <a:spcBef>
                <a:spcPts val="400"/>
              </a:spcBef>
              <a:spcAft>
                <a:spcPts val="0"/>
              </a:spcAft>
              <a:buSzPts val="2000"/>
              <a:buNone/>
              <a:defRPr sz="2000"/>
            </a:lvl2pPr>
            <a:lvl3pPr marL="1371600" lvl="2" indent="-228600" algn="l">
              <a:spcBef>
                <a:spcPts val="360"/>
              </a:spcBef>
              <a:spcAft>
                <a:spcPts val="0"/>
              </a:spcAft>
              <a:buSzPts val="1800"/>
              <a:buNone/>
              <a:defRPr sz="1800"/>
            </a:lvl3pPr>
            <a:lvl4pPr marL="1828800" lvl="3" indent="-228600" algn="l">
              <a:spcBef>
                <a:spcPts val="320"/>
              </a:spcBef>
              <a:spcAft>
                <a:spcPts val="0"/>
              </a:spcAft>
              <a:buSzPts val="1600"/>
              <a:buNone/>
              <a:defRPr sz="1600"/>
            </a:lvl4pPr>
            <a:lvl5pPr marL="2286000" lvl="4" indent="-228600" algn="l">
              <a:spcBef>
                <a:spcPts val="320"/>
              </a:spcBef>
              <a:spcAft>
                <a:spcPts val="0"/>
              </a:spcAft>
              <a:buSzPts val="1600"/>
              <a:buNone/>
              <a:defRPr sz="1600"/>
            </a:lvl5pPr>
            <a:lvl6pPr marL="2743200" lvl="5" indent="-228600" algn="l">
              <a:lnSpc>
                <a:spcPct val="90000"/>
              </a:lnSpc>
              <a:spcBef>
                <a:spcPts val="500"/>
              </a:spcBef>
              <a:spcAft>
                <a:spcPts val="0"/>
              </a:spcAft>
              <a:buClr>
                <a:schemeClr val="dk1"/>
              </a:buClr>
              <a:buSzPts val="1600"/>
              <a:buNone/>
              <a:defRPr sz="1600"/>
            </a:lvl6pPr>
            <a:lvl7pPr marL="3200400" lvl="6" indent="-228600" algn="l">
              <a:lnSpc>
                <a:spcPct val="90000"/>
              </a:lnSpc>
              <a:spcBef>
                <a:spcPts val="500"/>
              </a:spcBef>
              <a:spcAft>
                <a:spcPts val="0"/>
              </a:spcAft>
              <a:buClr>
                <a:schemeClr val="dk1"/>
              </a:buClr>
              <a:buSzPts val="1600"/>
              <a:buNone/>
              <a:defRPr sz="1600"/>
            </a:lvl7pPr>
            <a:lvl8pPr marL="3657600" lvl="7" indent="-228600" algn="l">
              <a:lnSpc>
                <a:spcPct val="90000"/>
              </a:lnSpc>
              <a:spcBef>
                <a:spcPts val="500"/>
              </a:spcBef>
              <a:spcAft>
                <a:spcPts val="0"/>
              </a:spcAft>
              <a:buClr>
                <a:schemeClr val="dk1"/>
              </a:buClr>
              <a:buSzPts val="1600"/>
              <a:buNone/>
              <a:defRPr sz="1600"/>
            </a:lvl8pPr>
            <a:lvl9pPr marL="4114800" lvl="8" indent="-228600" algn="l">
              <a:lnSpc>
                <a:spcPct val="90000"/>
              </a:lnSpc>
              <a:spcBef>
                <a:spcPts val="500"/>
              </a:spcBef>
              <a:spcAft>
                <a:spcPts val="0"/>
              </a:spcAft>
              <a:buClr>
                <a:schemeClr val="dk1"/>
              </a:buClr>
              <a:buSzPts val="1600"/>
              <a:buNone/>
              <a:defRPr sz="1600"/>
            </a:lvl9pPr>
          </a:lstStyle>
          <a:p>
            <a:endParaRPr/>
          </a:p>
        </p:txBody>
      </p:sp>
      <p:sp>
        <p:nvSpPr>
          <p:cNvPr id="64" name="Google Shape;64;p8"/>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8"/>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6"/>
        <p:cNvGrpSpPr/>
        <p:nvPr/>
      </p:nvGrpSpPr>
      <p:grpSpPr>
        <a:xfrm>
          <a:off x="0" y="0"/>
          <a:ext cx="0" cy="0"/>
          <a:chOff x="0" y="0"/>
          <a:chExt cx="0" cy="0"/>
        </a:xfrm>
      </p:grpSpPr>
      <p:sp>
        <p:nvSpPr>
          <p:cNvPr id="67" name="Google Shape;67;p9"/>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9"/>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9"/>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0"/>
        <p:cNvGrpSpPr/>
        <p:nvPr/>
      </p:nvGrpSpPr>
      <p:grpSpPr>
        <a:xfrm>
          <a:off x="0" y="0"/>
          <a:ext cx="0" cy="0"/>
          <a:chOff x="0" y="0"/>
          <a:chExt cx="0" cy="0"/>
        </a:xfrm>
      </p:grpSpPr>
      <p:sp>
        <p:nvSpPr>
          <p:cNvPr id="71" name="Google Shape;71;p10"/>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0"/>
          <p:cNvSpPr>
            <a:spLocks noGrp="1"/>
          </p:cNvSpPr>
          <p:nvPr>
            <p:ph type="pic" idx="2"/>
          </p:nvPr>
        </p:nvSpPr>
        <p:spPr>
          <a:xfrm>
            <a:off x="3887788" y="987425"/>
            <a:ext cx="4629150" cy="4873625"/>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rgbClr val="2675B4"/>
              </a:buClr>
              <a:buSzPts val="3200"/>
              <a:buFont typeface="Noto Sans Symbols"/>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rgbClr val="2675B4"/>
              </a:buClr>
              <a:buSzPts val="2800"/>
              <a:buFont typeface="Noto Sans Symbols"/>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rgbClr val="2675B4"/>
              </a:buClr>
              <a:buSzPts val="2400"/>
              <a:buFont typeface="Noto Sans Symbols"/>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rgbClr val="2675B4"/>
              </a:buClr>
              <a:buSzPts val="2000"/>
              <a:buFont typeface="Noto Sans Symbols"/>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rgbClr val="2675B4"/>
              </a:buClr>
              <a:buSzPts val="2000"/>
              <a:buFont typeface="Noto Sans Symbols"/>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73" name="Google Shape;73;p10"/>
          <p:cNvSpPr txBox="1">
            <a:spLocks noGrp="1"/>
          </p:cNvSpPr>
          <p:nvPr>
            <p:ph type="body" idx="1"/>
          </p:nvPr>
        </p:nvSpPr>
        <p:spPr>
          <a:xfrm>
            <a:off x="630238" y="2057400"/>
            <a:ext cx="2949575" cy="3811588"/>
          </a:xfrm>
          <a:prstGeom prst="rect">
            <a:avLst/>
          </a:prstGeom>
          <a:noFill/>
          <a:ln>
            <a:noFill/>
          </a:ln>
        </p:spPr>
        <p:txBody>
          <a:bodyPr spcFirstLastPara="1" wrap="square" lIns="91425" tIns="45700" rIns="91425" bIns="45700" anchor="t" anchorCtr="0"/>
          <a:lstStyle>
            <a:lvl1pPr marL="457200" lvl="0" indent="-228600" algn="l">
              <a:spcBef>
                <a:spcPts val="320"/>
              </a:spcBef>
              <a:spcAft>
                <a:spcPts val="0"/>
              </a:spcAft>
              <a:buSzPts val="1600"/>
              <a:buNone/>
              <a:defRPr sz="1600"/>
            </a:lvl1pPr>
            <a:lvl2pPr marL="914400" lvl="1" indent="-228600" algn="l">
              <a:spcBef>
                <a:spcPts val="280"/>
              </a:spcBef>
              <a:spcAft>
                <a:spcPts val="0"/>
              </a:spcAft>
              <a:buSzPts val="1400"/>
              <a:buNone/>
              <a:defRPr sz="1400"/>
            </a:lvl2pPr>
            <a:lvl3pPr marL="1371600" lvl="2" indent="-228600" algn="l">
              <a:spcBef>
                <a:spcPts val="240"/>
              </a:spcBef>
              <a:spcAft>
                <a:spcPts val="0"/>
              </a:spcAft>
              <a:buSzPts val="1200"/>
              <a:buNone/>
              <a:defRPr sz="1200"/>
            </a:lvl3pPr>
            <a:lvl4pPr marL="1828800" lvl="3" indent="-228600" algn="l">
              <a:spcBef>
                <a:spcPts val="200"/>
              </a:spcBef>
              <a:spcAft>
                <a:spcPts val="0"/>
              </a:spcAft>
              <a:buSzPts val="1000"/>
              <a:buNone/>
              <a:defRPr sz="1000"/>
            </a:lvl4pPr>
            <a:lvl5pPr marL="2286000" lvl="4" indent="-228600" algn="l">
              <a:spcBef>
                <a:spcPts val="2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4" name="Google Shape;74;p10"/>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10"/>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6"/>
        <p:cNvGrpSpPr/>
        <p:nvPr/>
      </p:nvGrpSpPr>
      <p:grpSpPr>
        <a:xfrm>
          <a:off x="0" y="0"/>
          <a:ext cx="0" cy="0"/>
          <a:chOff x="0" y="0"/>
          <a:chExt cx="0" cy="0"/>
        </a:xfrm>
      </p:grpSpPr>
      <p:sp>
        <p:nvSpPr>
          <p:cNvPr id="77" name="Google Shape;77;p11"/>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1"/>
          <p:cNvSpPr txBox="1">
            <a:spLocks noGrp="1"/>
          </p:cNvSpPr>
          <p:nvPr>
            <p:ph type="body" idx="1"/>
          </p:nvPr>
        </p:nvSpPr>
        <p:spPr>
          <a:xfrm>
            <a:off x="3887788" y="987425"/>
            <a:ext cx="4629150" cy="4873625"/>
          </a:xfrm>
          <a:prstGeom prst="rect">
            <a:avLst/>
          </a:prstGeom>
          <a:noFill/>
          <a:ln>
            <a:noFill/>
          </a:ln>
        </p:spPr>
        <p:txBody>
          <a:bodyPr spcFirstLastPara="1" wrap="square" lIns="91425" tIns="45700" rIns="91425" bIns="45700" anchor="t" anchorCtr="0"/>
          <a:lstStyle>
            <a:lvl1pPr marL="457200" lvl="0" indent="-431800" algn="l">
              <a:spcBef>
                <a:spcPts val="640"/>
              </a:spcBef>
              <a:spcAft>
                <a:spcPts val="0"/>
              </a:spcAft>
              <a:buSzPts val="3200"/>
              <a:buChar char="▪"/>
              <a:defRPr sz="3200"/>
            </a:lvl1pPr>
            <a:lvl2pPr marL="914400" lvl="1" indent="-406400" algn="l">
              <a:spcBef>
                <a:spcPts val="560"/>
              </a:spcBef>
              <a:spcAft>
                <a:spcPts val="0"/>
              </a:spcAft>
              <a:buSzPts val="2800"/>
              <a:buChar char="▪"/>
              <a:defRPr sz="2800"/>
            </a:lvl2pPr>
            <a:lvl3pPr marL="1371600" lvl="2" indent="-381000" algn="l">
              <a:spcBef>
                <a:spcPts val="480"/>
              </a:spcBef>
              <a:spcAft>
                <a:spcPts val="0"/>
              </a:spcAft>
              <a:buSzPts val="2400"/>
              <a:buChar char="▪"/>
              <a:defRPr sz="24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9" name="Google Shape;79;p11"/>
          <p:cNvSpPr txBox="1">
            <a:spLocks noGrp="1"/>
          </p:cNvSpPr>
          <p:nvPr>
            <p:ph type="body" idx="2"/>
          </p:nvPr>
        </p:nvSpPr>
        <p:spPr>
          <a:xfrm>
            <a:off x="630238" y="2057400"/>
            <a:ext cx="2949575" cy="3811588"/>
          </a:xfrm>
          <a:prstGeom prst="rect">
            <a:avLst/>
          </a:prstGeom>
          <a:noFill/>
          <a:ln>
            <a:noFill/>
          </a:ln>
        </p:spPr>
        <p:txBody>
          <a:bodyPr spcFirstLastPara="1" wrap="square" lIns="91425" tIns="45700" rIns="91425" bIns="45700" anchor="t" anchorCtr="0"/>
          <a:lstStyle>
            <a:lvl1pPr marL="457200" lvl="0" indent="-228600" algn="l">
              <a:spcBef>
                <a:spcPts val="320"/>
              </a:spcBef>
              <a:spcAft>
                <a:spcPts val="0"/>
              </a:spcAft>
              <a:buSzPts val="1600"/>
              <a:buNone/>
              <a:defRPr sz="1600"/>
            </a:lvl1pPr>
            <a:lvl2pPr marL="914400" lvl="1" indent="-228600" algn="l">
              <a:spcBef>
                <a:spcPts val="280"/>
              </a:spcBef>
              <a:spcAft>
                <a:spcPts val="0"/>
              </a:spcAft>
              <a:buSzPts val="1400"/>
              <a:buNone/>
              <a:defRPr sz="1400"/>
            </a:lvl2pPr>
            <a:lvl3pPr marL="1371600" lvl="2" indent="-228600" algn="l">
              <a:spcBef>
                <a:spcPts val="240"/>
              </a:spcBef>
              <a:spcAft>
                <a:spcPts val="0"/>
              </a:spcAft>
              <a:buSzPts val="1200"/>
              <a:buNone/>
              <a:defRPr sz="1200"/>
            </a:lvl3pPr>
            <a:lvl4pPr marL="1828800" lvl="3" indent="-228600" algn="l">
              <a:spcBef>
                <a:spcPts val="200"/>
              </a:spcBef>
              <a:spcAft>
                <a:spcPts val="0"/>
              </a:spcAft>
              <a:buSzPts val="1000"/>
              <a:buNone/>
              <a:defRPr sz="1000"/>
            </a:lvl4pPr>
            <a:lvl5pPr marL="2286000" lvl="4" indent="-228600" algn="l">
              <a:spcBef>
                <a:spcPts val="2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0" name="Google Shape;80;p11"/>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11"/>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2"/>
        <p:cNvGrpSpPr/>
        <p:nvPr/>
      </p:nvGrpSpPr>
      <p:grpSpPr>
        <a:xfrm>
          <a:off x="0" y="0"/>
          <a:ext cx="0" cy="0"/>
          <a:chOff x="0" y="0"/>
          <a:chExt cx="0" cy="0"/>
        </a:xfrm>
      </p:grpSpPr>
      <p:sp>
        <p:nvSpPr>
          <p:cNvPr id="83" name="Google Shape;83;p12"/>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12"/>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jp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image" Target="../media/image4.jp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slideLayout" Target="../slideLayouts/slideLayout6.xml"/><Relationship Id="rId7" Type="http://schemas.openxmlformats.org/officeDocument/2006/relationships/image" Target="../media/image3.jp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4.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 descr="openingfooter_sized.jpg"/>
          <p:cNvPicPr preferRelativeResize="0"/>
          <p:nvPr/>
        </p:nvPicPr>
        <p:blipFill rotWithShape="1">
          <a:blip r:embed="rId3">
            <a:alphaModFix/>
          </a:blip>
          <a:srcRect/>
          <a:stretch/>
        </p:blipFill>
        <p:spPr>
          <a:xfrm>
            <a:off x="0" y="533400"/>
            <a:ext cx="9144000" cy="5334000"/>
          </a:xfrm>
          <a:prstGeom prst="rect">
            <a:avLst/>
          </a:prstGeom>
          <a:noFill/>
          <a:ln>
            <a:noFill/>
          </a:ln>
        </p:spPr>
      </p:pic>
      <p:pic>
        <p:nvPicPr>
          <p:cNvPr id="11" name="Google Shape;11;p1"/>
          <p:cNvPicPr preferRelativeResize="0"/>
          <p:nvPr/>
        </p:nvPicPr>
        <p:blipFill rotWithShape="1">
          <a:blip r:embed="rId4">
            <a:alphaModFix/>
          </a:blip>
          <a:srcRect/>
          <a:stretch/>
        </p:blipFill>
        <p:spPr>
          <a:xfrm>
            <a:off x="7543800" y="6118225"/>
            <a:ext cx="968375" cy="434975"/>
          </a:xfrm>
          <a:prstGeom prst="rect">
            <a:avLst/>
          </a:prstGeom>
          <a:noFill/>
          <a:ln>
            <a:noFill/>
          </a:ln>
        </p:spPr>
      </p:pic>
      <p:sp>
        <p:nvSpPr>
          <p:cNvPr id="12" name="Google Shape;12;p1"/>
          <p:cNvSpPr txBox="1"/>
          <p:nvPr/>
        </p:nvSpPr>
        <p:spPr>
          <a:xfrm>
            <a:off x="609600" y="6096000"/>
            <a:ext cx="46640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Boston University School of Social Work</a:t>
            </a:r>
            <a:endParaRPr/>
          </a:p>
          <a:p>
            <a:pPr marL="0" marR="0" lvl="0" indent="0" algn="l" rtl="0">
              <a:lnSpc>
                <a:spcPct val="10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Center for Innovation in Social Work &amp; Health</a:t>
            </a:r>
            <a:endParaRPr/>
          </a:p>
        </p:txBody>
      </p:sp>
      <p:sp>
        <p:nvSpPr>
          <p:cNvPr id="13" name="Google Shape;13;p1"/>
          <p:cNvSpPr txBox="1"/>
          <p:nvPr/>
        </p:nvSpPr>
        <p:spPr>
          <a:xfrm>
            <a:off x="0" y="0"/>
            <a:ext cx="9144000" cy="4495800"/>
          </a:xfrm>
          <a:prstGeom prst="rect">
            <a:avLst/>
          </a:prstGeom>
          <a:solidFill>
            <a:srgbClr val="CF0A2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cxnSp>
        <p:nvCxnSpPr>
          <p:cNvPr id="14" name="Google Shape;14;p1"/>
          <p:cNvCxnSpPr/>
          <p:nvPr/>
        </p:nvCxnSpPr>
        <p:spPr>
          <a:xfrm>
            <a:off x="0" y="5867400"/>
            <a:ext cx="9144000" cy="0"/>
          </a:xfrm>
          <a:prstGeom prst="straightConnector1">
            <a:avLst/>
          </a:prstGeom>
          <a:noFill/>
          <a:ln w="152400" cap="flat" cmpd="sng">
            <a:solidFill>
              <a:srgbClr val="A6A6A6"/>
            </a:solidFill>
            <a:prstDash val="solid"/>
            <a:miter lim="800000"/>
            <a:headEnd type="none" w="med" len="med"/>
            <a:tailEnd type="none" w="med" len="med"/>
          </a:ln>
        </p:spPr>
      </p:cxnSp>
      <p:sp>
        <p:nvSpPr>
          <p:cNvPr id="15" name="Google Shape;15;p1"/>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6" name="Google Shape;16;p1"/>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
        <p:cNvGrpSpPr/>
        <p:nvPr/>
      </p:nvGrpSpPr>
      <p:grpSpPr>
        <a:xfrm>
          <a:off x="0" y="0"/>
          <a:ext cx="0" cy="0"/>
          <a:chOff x="0" y="0"/>
          <a:chExt cx="0" cy="0"/>
        </a:xfrm>
      </p:grpSpPr>
      <p:sp>
        <p:nvSpPr>
          <p:cNvPr id="21" name="Google Shape;21;p3"/>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22" name="Google Shape;22;p3"/>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a:solidFill>
                  <a:schemeClr val="lt1"/>
                </a:solidFill>
                <a:latin typeface="Arial"/>
                <a:ea typeface="Arial"/>
                <a:cs typeface="Arial"/>
                <a:sym typeface="Arial"/>
              </a:rPr>
              <a:t>Boston University</a:t>
            </a:r>
            <a:r>
              <a:rPr lang="en-US" sz="1200" b="0" i="0" u="none">
                <a:solidFill>
                  <a:schemeClr val="lt1"/>
                </a:solidFill>
                <a:latin typeface="Arial"/>
                <a:ea typeface="Arial"/>
                <a:cs typeface="Arial"/>
                <a:sym typeface="Arial"/>
              </a:rPr>
              <a:t> Slideshow Title Goes Here</a:t>
            </a:r>
            <a:endParaRPr/>
          </a:p>
        </p:txBody>
      </p:sp>
      <p:pic>
        <p:nvPicPr>
          <p:cNvPr id="23" name="Google Shape;23;p3"/>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24" name="Google Shape;24;p3"/>
          <p:cNvCxnSpPr/>
          <p:nvPr/>
        </p:nvCxnSpPr>
        <p:spPr>
          <a:xfrm>
            <a:off x="0" y="5715000"/>
            <a:ext cx="9144000" cy="0"/>
          </a:xfrm>
          <a:prstGeom prst="straightConnector1">
            <a:avLst/>
          </a:prstGeom>
          <a:noFill/>
          <a:ln w="38100" cap="flat" cmpd="sng">
            <a:solidFill>
              <a:srgbClr val="CF0A2C"/>
            </a:solidFill>
            <a:prstDash val="solid"/>
            <a:miter lim="800000"/>
            <a:headEnd type="none" w="med" len="med"/>
            <a:tailEnd type="none" w="med" len="med"/>
          </a:ln>
        </p:spPr>
      </p:cxnSp>
      <p:pic>
        <p:nvPicPr>
          <p:cNvPr id="25" name="Google Shape;25;p3"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26" name="Google Shape;26;p3"/>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27" name="Google Shape;27;p3"/>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8" name="Google Shape;28;p3"/>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2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SzPts val="1400"/>
              <a:buNone/>
              <a:defRPr sz="1200" b="0" i="0" u="none" baseline="30000">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5"/>
        <p:cNvGrpSpPr/>
        <p:nvPr/>
      </p:nvGrpSpPr>
      <p:grpSpPr>
        <a:xfrm>
          <a:off x="0" y="0"/>
          <a:ext cx="0" cy="0"/>
          <a:chOff x="0" y="0"/>
          <a:chExt cx="0" cy="0"/>
        </a:xfrm>
      </p:grpSpPr>
      <p:sp>
        <p:nvSpPr>
          <p:cNvPr id="36" name="Google Shape;36;p5"/>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37" name="Google Shape;37;p5"/>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a:solidFill>
                  <a:schemeClr val="lt1"/>
                </a:solidFill>
                <a:latin typeface="Arial"/>
                <a:ea typeface="Arial"/>
                <a:cs typeface="Arial"/>
                <a:sym typeface="Arial"/>
              </a:rPr>
              <a:t>Boston University</a:t>
            </a:r>
            <a:r>
              <a:rPr lang="en-US" sz="1200" b="0" i="0" u="none">
                <a:solidFill>
                  <a:schemeClr val="lt1"/>
                </a:solidFill>
                <a:latin typeface="Arial"/>
                <a:ea typeface="Arial"/>
                <a:cs typeface="Arial"/>
                <a:sym typeface="Arial"/>
              </a:rPr>
              <a:t> Slideshow Title Goes Here</a:t>
            </a:r>
            <a:endParaRPr/>
          </a:p>
        </p:txBody>
      </p:sp>
      <p:pic>
        <p:nvPicPr>
          <p:cNvPr id="38" name="Google Shape;38;p5"/>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39" name="Google Shape;39;p5"/>
          <p:cNvCxnSpPr/>
          <p:nvPr/>
        </p:nvCxnSpPr>
        <p:spPr>
          <a:xfrm>
            <a:off x="0" y="5715000"/>
            <a:ext cx="9144000" cy="0"/>
          </a:xfrm>
          <a:prstGeom prst="straightConnector1">
            <a:avLst/>
          </a:prstGeom>
          <a:noFill/>
          <a:ln w="38100" cap="flat" cmpd="sng">
            <a:solidFill>
              <a:srgbClr val="CF0A2C"/>
            </a:solidFill>
            <a:prstDash val="solid"/>
            <a:miter lim="800000"/>
            <a:headEnd type="none" w="med" len="med"/>
            <a:tailEnd type="none" w="med" len="med"/>
          </a:ln>
        </p:spPr>
      </p:cxnSp>
      <p:pic>
        <p:nvPicPr>
          <p:cNvPr id="40" name="Google Shape;40;p5"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41" name="Google Shape;41;p5"/>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42" name="Google Shape;42;p5"/>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5"/>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2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44" name="Google Shape;44;p5"/>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SzPts val="1400"/>
              <a:buNone/>
              <a:defRPr sz="1200" b="0" i="0" u="none" baseline="30000">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1"/>
        <p:cNvGrpSpPr/>
        <p:nvPr/>
      </p:nvGrpSpPr>
      <p:grpSpPr>
        <a:xfrm>
          <a:off x="0" y="0"/>
          <a:ext cx="0" cy="0"/>
          <a:chOff x="0" y="0"/>
          <a:chExt cx="0" cy="0"/>
        </a:xfrm>
      </p:grpSpPr>
      <p:sp>
        <p:nvSpPr>
          <p:cNvPr id="52" name="Google Shape;52;p7"/>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53" name="Google Shape;53;p7"/>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2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56" name="Google Shape;56;p7"/>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a:solidFill>
                  <a:schemeClr val="lt1"/>
                </a:solidFill>
                <a:latin typeface="Arial"/>
                <a:ea typeface="Arial"/>
                <a:cs typeface="Arial"/>
                <a:sym typeface="Arial"/>
              </a:rPr>
              <a:t>Boston University</a:t>
            </a:r>
            <a:r>
              <a:rPr lang="en-US" sz="1200" b="0" i="0" u="none">
                <a:solidFill>
                  <a:schemeClr val="lt1"/>
                </a:solidFill>
                <a:latin typeface="Arial"/>
                <a:ea typeface="Arial"/>
                <a:cs typeface="Arial"/>
                <a:sym typeface="Arial"/>
              </a:rPr>
              <a:t> Slideshow Title Goes Here</a:t>
            </a:r>
            <a:endParaRPr/>
          </a:p>
        </p:txBody>
      </p:sp>
      <p:sp>
        <p:nvSpPr>
          <p:cNvPr id="57" name="Google Shape;57;p7"/>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SzPts val="1400"/>
              <a:buNone/>
              <a:defRPr sz="1200" b="0" i="0" u="none" baseline="30000">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pic>
        <p:nvPicPr>
          <p:cNvPr id="58" name="Google Shape;58;p7"/>
          <p:cNvPicPr preferRelativeResize="0"/>
          <p:nvPr/>
        </p:nvPicPr>
        <p:blipFill rotWithShape="1">
          <a:blip r:embed="rId7">
            <a:alphaModFix/>
          </a:blip>
          <a:srcRect/>
          <a:stretch/>
        </p:blipFill>
        <p:spPr>
          <a:xfrm>
            <a:off x="609600" y="5867400"/>
            <a:ext cx="2438400" cy="804862"/>
          </a:xfrm>
          <a:prstGeom prst="rect">
            <a:avLst/>
          </a:prstGeom>
          <a:noFill/>
          <a:ln>
            <a:noFill/>
          </a:ln>
        </p:spPr>
      </p:pic>
      <p:cxnSp>
        <p:nvCxnSpPr>
          <p:cNvPr id="59" name="Google Shape;59;p7"/>
          <p:cNvCxnSpPr/>
          <p:nvPr/>
        </p:nvCxnSpPr>
        <p:spPr>
          <a:xfrm>
            <a:off x="0" y="5715000"/>
            <a:ext cx="9144000" cy="0"/>
          </a:xfrm>
          <a:prstGeom prst="straightConnector1">
            <a:avLst/>
          </a:prstGeom>
          <a:noFill/>
          <a:ln w="38100" cap="flat" cmpd="sng">
            <a:solidFill>
              <a:srgbClr val="CF0A2C"/>
            </a:solidFill>
            <a:prstDash val="solid"/>
            <a:miter lim="800000"/>
            <a:headEnd type="none" w="med" len="med"/>
            <a:tailEnd type="none" w="med" len="med"/>
          </a:ln>
        </p:spPr>
      </p:cxnSp>
      <p:pic>
        <p:nvPicPr>
          <p:cNvPr id="60" name="Google Shape;60;p7" descr="standardfooter_sized.jpg"/>
          <p:cNvPicPr preferRelativeResize="0"/>
          <p:nvPr/>
        </p:nvPicPr>
        <p:blipFill rotWithShape="1">
          <a:blip r:embed="rId8">
            <a:alphaModFix/>
          </a:blip>
          <a:srcRect t="93661"/>
          <a:stretch/>
        </p:blipFill>
        <p:spPr>
          <a:xfrm>
            <a:off x="0" y="0"/>
            <a:ext cx="9144000" cy="33813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kellogghealthscholars.org/about/community.ph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5"/>
          <p:cNvSpPr txBox="1">
            <a:spLocks noGrp="1"/>
          </p:cNvSpPr>
          <p:nvPr>
            <p:ph type="ctrTitle"/>
          </p:nvPr>
        </p:nvSpPr>
        <p:spPr>
          <a:xfrm>
            <a:off x="685800" y="1600200"/>
            <a:ext cx="77724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lt1"/>
              </a:buClr>
              <a:buSzPts val="4000"/>
              <a:buFont typeface="Arial"/>
              <a:buNone/>
            </a:pPr>
            <a:r>
              <a:rPr lang="en-US" sz="4000" b="0" i="0" u="none" dirty="0">
                <a:solidFill>
                  <a:schemeClr val="lt1"/>
                </a:solidFill>
                <a:latin typeface="Arial"/>
                <a:ea typeface="Arial"/>
                <a:cs typeface="Arial"/>
                <a:sym typeface="Arial"/>
              </a:rPr>
              <a:t>Community Assessment &amp; Community Based Participatory </a:t>
            </a:r>
            <a:r>
              <a:rPr lang="en-US" sz="4000" b="0" i="0" u="none" dirty="0" smtClean="0">
                <a:solidFill>
                  <a:schemeClr val="lt1"/>
                </a:solidFill>
                <a:latin typeface="Arial"/>
                <a:ea typeface="Arial"/>
                <a:cs typeface="Arial"/>
                <a:sym typeface="Arial"/>
              </a:rPr>
              <a:t>Research (CBPR)</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26"/>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Cultural Humility Principles</a:t>
            </a:r>
            <a:endParaRPr/>
          </a:p>
        </p:txBody>
      </p:sp>
      <p:sp>
        <p:nvSpPr>
          <p:cNvPr id="221" name="Google Shape;221;p26"/>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lvl="0">
              <a:buClr>
                <a:schemeClr val="lt1"/>
              </a:buClr>
              <a:buSzPts val="1200"/>
            </a:pPr>
            <a:r>
              <a:rPr lang="en-US" sz="1200" dirty="0">
                <a:solidFill>
                  <a:schemeClr val="lt1"/>
                </a:solidFill>
              </a:rPr>
              <a:t>Community Assessment &amp; CBPR</a:t>
            </a:r>
            <a:endParaRPr lang="en-US" sz="1200" dirty="0"/>
          </a:p>
        </p:txBody>
      </p:sp>
      <p:pic>
        <p:nvPicPr>
          <p:cNvPr id="223" name="Google Shape;223;p26"/>
          <p:cNvPicPr preferRelativeResize="0"/>
          <p:nvPr/>
        </p:nvPicPr>
        <p:blipFill rotWithShape="1">
          <a:blip r:embed="rId3">
            <a:alphaModFix/>
            <a:duotone>
              <a:prstClr val="black"/>
              <a:srgbClr val="FF0000">
                <a:tint val="45000"/>
                <a:satMod val="400000"/>
              </a:srgbClr>
            </a:duotone>
          </a:blip>
          <a:srcRect/>
          <a:stretch/>
        </p:blipFill>
        <p:spPr>
          <a:xfrm>
            <a:off x="1524000" y="1371600"/>
            <a:ext cx="6096000" cy="44989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27"/>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CBPR Environment</a:t>
            </a:r>
            <a:endParaRPr/>
          </a:p>
        </p:txBody>
      </p:sp>
      <p:sp>
        <p:nvSpPr>
          <p:cNvPr id="229" name="Google Shape;229;p27"/>
          <p:cNvSpPr txBox="1">
            <a:spLocks noGrp="1"/>
          </p:cNvSpPr>
          <p:nvPr>
            <p:ph type="body" idx="1"/>
          </p:nvPr>
        </p:nvSpPr>
        <p:spPr>
          <a:xfrm>
            <a:off x="609600" y="1524000"/>
            <a:ext cx="7924800" cy="388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2675B4"/>
              </a:buClr>
              <a:buSzPts val="2400"/>
              <a:buFont typeface="Noto Sans Symbols"/>
              <a:buNone/>
            </a:pPr>
            <a:r>
              <a:rPr lang="en-US" sz="2400" b="0" i="0" u="none" dirty="0">
                <a:solidFill>
                  <a:schemeClr val="dk1"/>
                </a:solidFill>
                <a:latin typeface="Arial"/>
                <a:ea typeface="Arial"/>
                <a:cs typeface="Arial"/>
                <a:sym typeface="Arial"/>
              </a:rPr>
              <a:t>Think about where you conduct your work to meet people.</a:t>
            </a:r>
            <a:endParaRPr dirty="0"/>
          </a:p>
          <a:p>
            <a:pPr marL="0" marR="0" lvl="0" indent="0" algn="l" rtl="0">
              <a:lnSpc>
                <a:spcPct val="100000"/>
              </a:lnSpc>
              <a:spcBef>
                <a:spcPts val="480"/>
              </a:spcBef>
              <a:spcAft>
                <a:spcPts val="0"/>
              </a:spcAft>
              <a:buClr>
                <a:srgbClr val="2675B4"/>
              </a:buClr>
              <a:buSzPts val="2400"/>
              <a:buFont typeface="Noto Sans Symbols"/>
              <a:buNone/>
            </a:pPr>
            <a:endParaRPr sz="2400" b="0" i="0" u="none" dirty="0">
              <a:solidFill>
                <a:schemeClr val="dk1"/>
              </a:solidFill>
              <a:latin typeface="Arial"/>
              <a:ea typeface="Arial"/>
              <a:cs typeface="Arial"/>
              <a:sym typeface="Arial"/>
            </a:endParaRPr>
          </a:p>
          <a:p>
            <a:pPr marL="685800" lvl="1" indent="-228600">
              <a:spcBef>
                <a:spcPts val="480"/>
              </a:spcBef>
              <a:buClr>
                <a:srgbClr val="CC0000"/>
              </a:buClr>
              <a:buSzPts val="2400"/>
            </a:pPr>
            <a:r>
              <a:rPr lang="en-US" sz="2400" b="0" i="0" u="none" strike="noStrike" cap="none" dirty="0">
                <a:solidFill>
                  <a:schemeClr val="dk1"/>
                </a:solidFill>
                <a:latin typeface="Arial"/>
                <a:ea typeface="Arial"/>
                <a:cs typeface="Arial"/>
                <a:sym typeface="Arial"/>
              </a:rPr>
              <a:t>What was the space like? </a:t>
            </a:r>
            <a:endParaRPr dirty="0"/>
          </a:p>
          <a:p>
            <a:pPr marL="685800" lvl="1" indent="-228600">
              <a:spcBef>
                <a:spcPts val="480"/>
              </a:spcBef>
              <a:buClr>
                <a:srgbClr val="CC0000"/>
              </a:buClr>
              <a:buSzPts val="2400"/>
            </a:pPr>
            <a:r>
              <a:rPr lang="en-US" sz="2400" b="0" i="0" u="none" strike="noStrike" cap="none" dirty="0">
                <a:solidFill>
                  <a:schemeClr val="dk1"/>
                </a:solidFill>
                <a:latin typeface="Arial"/>
                <a:ea typeface="Arial"/>
                <a:cs typeface="Arial"/>
                <a:sym typeface="Arial"/>
              </a:rPr>
              <a:t>Who did you invite? Who attended? Who did you invite but didn’t attend? Who would you have liked to invite?  </a:t>
            </a:r>
            <a:endParaRPr dirty="0"/>
          </a:p>
          <a:p>
            <a:pPr marL="685800" lvl="1" indent="-228600">
              <a:spcBef>
                <a:spcPts val="480"/>
              </a:spcBef>
              <a:buClr>
                <a:srgbClr val="CC0000"/>
              </a:buClr>
              <a:buSzPts val="2400"/>
            </a:pPr>
            <a:r>
              <a:rPr lang="en-US" sz="2400" b="0" i="0" u="none" strike="noStrike" cap="none" dirty="0">
                <a:solidFill>
                  <a:schemeClr val="dk1"/>
                </a:solidFill>
                <a:latin typeface="Arial"/>
                <a:ea typeface="Arial"/>
                <a:cs typeface="Arial"/>
                <a:sym typeface="Arial"/>
              </a:rPr>
              <a:t>Were there any challenges in setting up the meeting (i.e. transportation or childcare needs)?</a:t>
            </a:r>
            <a:endParaRPr dirty="0"/>
          </a:p>
          <a:p>
            <a:pPr marL="0" marR="0" lvl="0" indent="0" algn="l" rtl="0">
              <a:lnSpc>
                <a:spcPct val="100000"/>
              </a:lnSpc>
              <a:spcBef>
                <a:spcPts val="480"/>
              </a:spcBef>
              <a:spcAft>
                <a:spcPts val="0"/>
              </a:spcAft>
              <a:buClr>
                <a:srgbClr val="2675B4"/>
              </a:buClr>
              <a:buSzPts val="2400"/>
              <a:buFont typeface="Noto Sans Symbols"/>
              <a:buNone/>
            </a:pPr>
            <a:endParaRPr sz="2400" b="0" i="0" u="none" dirty="0">
              <a:solidFill>
                <a:schemeClr val="dk1"/>
              </a:solidFill>
              <a:latin typeface="Arial"/>
              <a:ea typeface="Arial"/>
              <a:cs typeface="Arial"/>
              <a:sym typeface="Arial"/>
            </a:endParaRPr>
          </a:p>
          <a:p>
            <a:pPr marL="342900" marR="0" lvl="0" indent="-190500" algn="l" rtl="0">
              <a:spcBef>
                <a:spcPts val="480"/>
              </a:spcBef>
              <a:spcAft>
                <a:spcPts val="0"/>
              </a:spcAft>
              <a:buClr>
                <a:srgbClr val="2675B4"/>
              </a:buClr>
              <a:buSzPts val="2400"/>
              <a:buFont typeface="Noto Sans Symbols"/>
              <a:buNone/>
            </a:pPr>
            <a:endParaRPr sz="2400" b="0" i="0" u="none" dirty="0">
              <a:solidFill>
                <a:schemeClr val="dk1"/>
              </a:solidFill>
              <a:latin typeface="Arial"/>
              <a:ea typeface="Arial"/>
              <a:cs typeface="Arial"/>
              <a:sym typeface="Arial"/>
            </a:endParaRPr>
          </a:p>
        </p:txBody>
      </p:sp>
      <p:sp>
        <p:nvSpPr>
          <p:cNvPr id="230" name="Google Shape;230;p27"/>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lvl="0">
              <a:buClr>
                <a:schemeClr val="lt1"/>
              </a:buClr>
              <a:buSzPts val="1200"/>
            </a:pPr>
            <a:r>
              <a:rPr lang="en-US" sz="1200" dirty="0">
                <a:solidFill>
                  <a:schemeClr val="lt1"/>
                </a:solidFill>
              </a:rPr>
              <a:t>Community Assessment &amp; CBPR</a:t>
            </a:r>
            <a:endParaRPr lang="en-US" sz="1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8"/>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0" i="0" u="none" dirty="0">
                <a:solidFill>
                  <a:schemeClr val="dk1"/>
                </a:solidFill>
                <a:latin typeface="Arial"/>
                <a:ea typeface="Arial"/>
                <a:cs typeface="Arial"/>
                <a:sym typeface="Arial"/>
              </a:rPr>
              <a:t>Key Aspects of the Environment</a:t>
            </a:r>
            <a:endParaRPr dirty="0"/>
          </a:p>
        </p:txBody>
      </p:sp>
      <p:sp>
        <p:nvSpPr>
          <p:cNvPr id="237" name="Google Shape;237;p28"/>
          <p:cNvSpPr txBox="1">
            <a:spLocks noGrp="1"/>
          </p:cNvSpPr>
          <p:nvPr>
            <p:ph type="body" idx="1"/>
          </p:nvPr>
        </p:nvSpPr>
        <p:spPr>
          <a:xfrm>
            <a:off x="457200" y="1371600"/>
            <a:ext cx="7924800" cy="38862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CC0000"/>
              </a:buClr>
              <a:buSzPts val="2400"/>
              <a:buFont typeface="Noto Sans Symbols"/>
              <a:buChar char="▪"/>
            </a:pPr>
            <a:r>
              <a:rPr lang="en-US" sz="2400" b="0" i="0" u="none" dirty="0">
                <a:solidFill>
                  <a:schemeClr val="dk1"/>
                </a:solidFill>
                <a:latin typeface="Arial"/>
                <a:ea typeface="Arial"/>
                <a:cs typeface="Arial"/>
                <a:sym typeface="Arial"/>
              </a:rPr>
              <a:t>Participants</a:t>
            </a:r>
            <a:endParaRPr dirty="0"/>
          </a:p>
          <a:p>
            <a:pPr marL="742950" marR="0" lvl="1" indent="-285750" algn="l" rtl="0">
              <a:lnSpc>
                <a:spcPct val="100000"/>
              </a:lnSpc>
              <a:spcBef>
                <a:spcPts val="360"/>
              </a:spcBef>
              <a:spcAft>
                <a:spcPts val="0"/>
              </a:spcAft>
              <a:buClr>
                <a:srgbClr val="CC0000"/>
              </a:buClr>
              <a:buSzPts val="1800"/>
              <a:buFont typeface="Noto Sans Symbols"/>
              <a:buChar char="▪"/>
            </a:pPr>
            <a:r>
              <a:rPr lang="en-US" sz="1800" b="0" i="0" u="none" strike="noStrike" cap="none" dirty="0">
                <a:solidFill>
                  <a:schemeClr val="dk1"/>
                </a:solidFill>
                <a:latin typeface="Arial"/>
                <a:ea typeface="Arial"/>
                <a:cs typeface="Arial"/>
                <a:sym typeface="Arial"/>
              </a:rPr>
              <a:t>Are all voices from the community are present?</a:t>
            </a:r>
            <a:endParaRPr dirty="0"/>
          </a:p>
          <a:p>
            <a:pPr marL="742950" marR="0" lvl="1" indent="-285750" algn="l" rtl="0">
              <a:lnSpc>
                <a:spcPct val="100000"/>
              </a:lnSpc>
              <a:spcBef>
                <a:spcPts val="360"/>
              </a:spcBef>
              <a:spcAft>
                <a:spcPts val="0"/>
              </a:spcAft>
              <a:buClr>
                <a:srgbClr val="CC0000"/>
              </a:buClr>
              <a:buSzPts val="1800"/>
              <a:buFont typeface="Noto Sans Symbols"/>
              <a:buChar char="▪"/>
            </a:pPr>
            <a:r>
              <a:rPr lang="en-US" sz="1800" b="0" i="0" u="none" strike="noStrike" cap="none" dirty="0">
                <a:solidFill>
                  <a:schemeClr val="dk1"/>
                </a:solidFill>
                <a:latin typeface="Arial"/>
                <a:ea typeface="Arial"/>
                <a:cs typeface="Arial"/>
                <a:sym typeface="Arial"/>
              </a:rPr>
              <a:t>If some couldn’t attend, what is the plan to follow up with them?</a:t>
            </a:r>
            <a:endParaRPr dirty="0"/>
          </a:p>
          <a:p>
            <a:pPr marL="342900" marR="0" lvl="0" indent="-190500" algn="l" rtl="0">
              <a:lnSpc>
                <a:spcPct val="100000"/>
              </a:lnSpc>
              <a:spcBef>
                <a:spcPts val="480"/>
              </a:spcBef>
              <a:spcAft>
                <a:spcPts val="0"/>
              </a:spcAft>
              <a:buClr>
                <a:srgbClr val="2675B4"/>
              </a:buClr>
              <a:buSzPts val="2400"/>
              <a:buFont typeface="Noto Sans Symbols"/>
              <a:buNone/>
            </a:pPr>
            <a:endParaRPr sz="2400" b="0" i="0" u="none" dirty="0">
              <a:solidFill>
                <a:schemeClr val="dk1"/>
              </a:solidFill>
              <a:latin typeface="Arial"/>
              <a:ea typeface="Arial"/>
              <a:cs typeface="Arial"/>
              <a:sym typeface="Arial"/>
            </a:endParaRPr>
          </a:p>
          <a:p>
            <a:pPr marL="342900" marR="0" lvl="0" indent="-342900" algn="l" rtl="0">
              <a:lnSpc>
                <a:spcPct val="100000"/>
              </a:lnSpc>
              <a:spcBef>
                <a:spcPts val="480"/>
              </a:spcBef>
              <a:spcAft>
                <a:spcPts val="0"/>
              </a:spcAft>
              <a:buClr>
                <a:srgbClr val="CC0000"/>
              </a:buClr>
              <a:buSzPts val="2400"/>
              <a:buFont typeface="Noto Sans Symbols"/>
              <a:buChar char="▪"/>
            </a:pPr>
            <a:r>
              <a:rPr lang="en-US" sz="2400" b="0" i="0" u="none" dirty="0">
                <a:solidFill>
                  <a:schemeClr val="dk1"/>
                </a:solidFill>
                <a:latin typeface="Arial"/>
                <a:ea typeface="Arial"/>
                <a:cs typeface="Arial"/>
                <a:sym typeface="Arial"/>
              </a:rPr>
              <a:t>Open space for conversation</a:t>
            </a:r>
            <a:endParaRPr dirty="0"/>
          </a:p>
          <a:p>
            <a:pPr marL="742950" marR="0" lvl="1" indent="-285750" algn="l" rtl="0">
              <a:lnSpc>
                <a:spcPct val="100000"/>
              </a:lnSpc>
              <a:spcBef>
                <a:spcPts val="360"/>
              </a:spcBef>
              <a:spcAft>
                <a:spcPts val="0"/>
              </a:spcAft>
              <a:buClr>
                <a:srgbClr val="CC0000"/>
              </a:buClr>
              <a:buSzPts val="1800"/>
              <a:buFont typeface="Noto Sans Symbols"/>
              <a:buChar char="▪"/>
            </a:pPr>
            <a:r>
              <a:rPr lang="en-US" sz="1800" b="0" i="0" u="none" strike="noStrike" cap="none" dirty="0">
                <a:solidFill>
                  <a:schemeClr val="dk1"/>
                </a:solidFill>
                <a:latin typeface="Arial"/>
                <a:ea typeface="Arial"/>
                <a:cs typeface="Arial"/>
                <a:sym typeface="Arial"/>
              </a:rPr>
              <a:t>Participants can see each other to promote conversation (i.e. sit in circle)</a:t>
            </a:r>
            <a:endParaRPr dirty="0"/>
          </a:p>
          <a:p>
            <a:pPr marL="742950" marR="0" lvl="1" indent="-171450" algn="l" rtl="0">
              <a:lnSpc>
                <a:spcPct val="100000"/>
              </a:lnSpc>
              <a:spcBef>
                <a:spcPts val="360"/>
              </a:spcBef>
              <a:spcAft>
                <a:spcPts val="0"/>
              </a:spcAft>
              <a:buClr>
                <a:srgbClr val="2675B4"/>
              </a:buClr>
              <a:buSzPts val="1800"/>
              <a:buFont typeface="Noto Sans Symbols"/>
              <a:buNone/>
            </a:pPr>
            <a:endParaRPr sz="18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480"/>
              </a:spcBef>
              <a:spcAft>
                <a:spcPts val="0"/>
              </a:spcAft>
              <a:buClr>
                <a:srgbClr val="CC0000"/>
              </a:buClr>
              <a:buSzPts val="2400"/>
              <a:buFont typeface="Noto Sans Symbols"/>
              <a:buChar char="▪"/>
            </a:pPr>
            <a:r>
              <a:rPr lang="en-US" sz="2400" b="0" i="0" u="none" dirty="0">
                <a:solidFill>
                  <a:schemeClr val="dk1"/>
                </a:solidFill>
                <a:latin typeface="Arial"/>
                <a:ea typeface="Arial"/>
                <a:cs typeface="Arial"/>
                <a:sym typeface="Arial"/>
              </a:rPr>
              <a:t>Refreshments</a:t>
            </a:r>
            <a:endParaRPr dirty="0"/>
          </a:p>
          <a:p>
            <a:pPr marL="342900" marR="0" lvl="0" indent="-342900" algn="l" rtl="0">
              <a:lnSpc>
                <a:spcPct val="100000"/>
              </a:lnSpc>
              <a:spcBef>
                <a:spcPts val="480"/>
              </a:spcBef>
              <a:spcAft>
                <a:spcPts val="0"/>
              </a:spcAft>
              <a:buClr>
                <a:srgbClr val="2675B4"/>
              </a:buClr>
              <a:buSzPts val="2400"/>
              <a:buFont typeface="Noto Sans Symbols"/>
              <a:buNone/>
            </a:pPr>
            <a:endParaRPr sz="2400" b="0" i="0" u="none" dirty="0">
              <a:solidFill>
                <a:schemeClr val="dk1"/>
              </a:solidFill>
              <a:latin typeface="Arial"/>
              <a:ea typeface="Arial"/>
              <a:cs typeface="Arial"/>
              <a:sym typeface="Arial"/>
            </a:endParaRPr>
          </a:p>
          <a:p>
            <a:pPr marL="342900" marR="0" lvl="0" indent="-342900" algn="l" rtl="0">
              <a:lnSpc>
                <a:spcPct val="100000"/>
              </a:lnSpc>
              <a:spcBef>
                <a:spcPts val="480"/>
              </a:spcBef>
              <a:spcAft>
                <a:spcPts val="0"/>
              </a:spcAft>
              <a:buClr>
                <a:srgbClr val="CC0000"/>
              </a:buClr>
              <a:buSzPts val="2400"/>
              <a:buFont typeface="Noto Sans Symbols"/>
              <a:buChar char="▪"/>
            </a:pPr>
            <a:r>
              <a:rPr lang="en-US" sz="2400" b="0" i="0" u="none" dirty="0">
                <a:solidFill>
                  <a:schemeClr val="dk1"/>
                </a:solidFill>
                <a:latin typeface="Arial"/>
                <a:ea typeface="Arial"/>
                <a:cs typeface="Arial"/>
                <a:sym typeface="Arial"/>
              </a:rPr>
              <a:t>Resources (child care, transportation support)</a:t>
            </a:r>
          </a:p>
          <a:p>
            <a:pPr marL="742950" marR="0" lvl="1" indent="-171450" algn="l" rtl="0">
              <a:lnSpc>
                <a:spcPct val="100000"/>
              </a:lnSpc>
              <a:spcBef>
                <a:spcPts val="360"/>
              </a:spcBef>
              <a:spcAft>
                <a:spcPts val="0"/>
              </a:spcAft>
              <a:buClr>
                <a:srgbClr val="2675B4"/>
              </a:buClr>
              <a:buSzPts val="1800"/>
              <a:buFont typeface="Noto Sans Symbols"/>
              <a:buNone/>
            </a:pPr>
            <a:endParaRPr sz="1800" b="0" i="0" u="none" strike="noStrike" cap="none" dirty="0">
              <a:solidFill>
                <a:schemeClr val="dk1"/>
              </a:solidFill>
              <a:latin typeface="Arial"/>
              <a:ea typeface="Arial"/>
              <a:cs typeface="Arial"/>
              <a:sym typeface="Arial"/>
            </a:endParaRPr>
          </a:p>
          <a:p>
            <a:pPr marL="742950" marR="0" lvl="1" indent="-171450" algn="l" rtl="0">
              <a:lnSpc>
                <a:spcPct val="100000"/>
              </a:lnSpc>
              <a:spcBef>
                <a:spcPts val="360"/>
              </a:spcBef>
              <a:spcAft>
                <a:spcPts val="0"/>
              </a:spcAft>
              <a:buClr>
                <a:srgbClr val="2675B4"/>
              </a:buClr>
              <a:buSzPts val="1800"/>
              <a:buFont typeface="Noto Sans Symbols"/>
              <a:buNone/>
            </a:pPr>
            <a:endParaRPr sz="1800" b="0" i="0" u="none" strike="noStrike" cap="none" dirty="0">
              <a:solidFill>
                <a:schemeClr val="dk1"/>
              </a:solidFill>
              <a:latin typeface="Arial"/>
              <a:ea typeface="Arial"/>
              <a:cs typeface="Arial"/>
              <a:sym typeface="Arial"/>
            </a:endParaRPr>
          </a:p>
          <a:p>
            <a:pPr marL="342900" marR="0" lvl="0" indent="-190500" algn="l" rtl="0">
              <a:lnSpc>
                <a:spcPct val="100000"/>
              </a:lnSpc>
              <a:spcBef>
                <a:spcPts val="480"/>
              </a:spcBef>
              <a:spcAft>
                <a:spcPts val="0"/>
              </a:spcAft>
              <a:buClr>
                <a:srgbClr val="2675B4"/>
              </a:buClr>
              <a:buSzPts val="2400"/>
              <a:buFont typeface="Noto Sans Symbols"/>
              <a:buNone/>
            </a:pPr>
            <a:endParaRPr sz="2400" b="0" i="0" u="none" dirty="0">
              <a:solidFill>
                <a:schemeClr val="dk1"/>
              </a:solidFill>
              <a:latin typeface="Arial"/>
              <a:ea typeface="Arial"/>
              <a:cs typeface="Arial"/>
              <a:sym typeface="Arial"/>
            </a:endParaRPr>
          </a:p>
          <a:p>
            <a:pPr marL="342900" marR="0" lvl="0" indent="-190500" algn="l" rtl="0">
              <a:spcBef>
                <a:spcPts val="480"/>
              </a:spcBef>
              <a:spcAft>
                <a:spcPts val="0"/>
              </a:spcAft>
              <a:buClr>
                <a:srgbClr val="2675B4"/>
              </a:buClr>
              <a:buSzPts val="2400"/>
              <a:buFont typeface="Noto Sans Symbols"/>
              <a:buNone/>
            </a:pPr>
            <a:endParaRPr sz="2400" b="0" i="0" u="none" dirty="0">
              <a:solidFill>
                <a:schemeClr val="dk1"/>
              </a:solidFill>
              <a:latin typeface="Arial"/>
              <a:ea typeface="Arial"/>
              <a:cs typeface="Arial"/>
              <a:sym typeface="Arial"/>
            </a:endParaRPr>
          </a:p>
        </p:txBody>
      </p:sp>
      <p:sp>
        <p:nvSpPr>
          <p:cNvPr id="238" name="Google Shape;238;p28"/>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lvl="0">
              <a:buClr>
                <a:schemeClr val="lt1"/>
              </a:buClr>
              <a:buSzPts val="1200"/>
            </a:pPr>
            <a:r>
              <a:rPr lang="en-US" sz="1200" dirty="0">
                <a:solidFill>
                  <a:schemeClr val="lt1"/>
                </a:solidFill>
              </a:rPr>
              <a:t>Community Assessment &amp; CBPR</a:t>
            </a:r>
            <a:endParaRPr lang="en-US" sz="1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29"/>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0" i="0" u="none" dirty="0" smtClean="0">
                <a:solidFill>
                  <a:schemeClr val="dk1"/>
                </a:solidFill>
                <a:latin typeface="Arial"/>
                <a:ea typeface="Arial"/>
                <a:cs typeface="Arial"/>
                <a:sym typeface="Arial"/>
              </a:rPr>
              <a:t>CBPR Principles- </a:t>
            </a:r>
            <a:r>
              <a:rPr lang="en-US" sz="2800" b="0" i="0" u="none" dirty="0">
                <a:solidFill>
                  <a:schemeClr val="dk1"/>
                </a:solidFill>
                <a:latin typeface="Arial"/>
                <a:ea typeface="Arial"/>
                <a:cs typeface="Arial"/>
                <a:sym typeface="Arial"/>
              </a:rPr>
              <a:t>Branches</a:t>
            </a:r>
            <a:endParaRPr dirty="0"/>
          </a:p>
        </p:txBody>
      </p:sp>
      <p:sp>
        <p:nvSpPr>
          <p:cNvPr id="245" name="Google Shape;245;p29"/>
          <p:cNvSpPr txBox="1">
            <a:spLocks noGrp="1"/>
          </p:cNvSpPr>
          <p:nvPr>
            <p:ph type="body" idx="1"/>
          </p:nvPr>
        </p:nvSpPr>
        <p:spPr>
          <a:xfrm>
            <a:off x="680720" y="1706562"/>
            <a:ext cx="7670800" cy="1676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2675B4"/>
              </a:buClr>
              <a:buSzPts val="2400"/>
              <a:buFont typeface="Noto Sans Symbols"/>
              <a:buNone/>
            </a:pPr>
            <a:r>
              <a:rPr lang="en-US" sz="2800" b="0" i="0" u="none" dirty="0">
                <a:solidFill>
                  <a:schemeClr val="dk1"/>
                </a:solidFill>
                <a:latin typeface="Arial"/>
                <a:ea typeface="Arial"/>
                <a:cs typeface="Arial"/>
                <a:sym typeface="Arial"/>
              </a:rPr>
              <a:t>Think about how you gathered information to do your work.</a:t>
            </a:r>
            <a:endParaRPr sz="2800" dirty="0"/>
          </a:p>
          <a:p>
            <a:pPr marL="0" marR="0" lvl="0" indent="0" algn="l" rtl="0">
              <a:lnSpc>
                <a:spcPct val="100000"/>
              </a:lnSpc>
              <a:spcBef>
                <a:spcPts val="480"/>
              </a:spcBef>
              <a:spcAft>
                <a:spcPts val="0"/>
              </a:spcAft>
              <a:buClr>
                <a:srgbClr val="2675B4"/>
              </a:buClr>
              <a:buSzPts val="2400"/>
              <a:buFont typeface="Noto Sans Symbols"/>
              <a:buNone/>
            </a:pPr>
            <a:endParaRPr sz="2400" b="0" i="0" u="none" dirty="0">
              <a:solidFill>
                <a:schemeClr val="dk1"/>
              </a:solidFill>
              <a:latin typeface="Arial"/>
              <a:ea typeface="Arial"/>
              <a:cs typeface="Arial"/>
              <a:sym typeface="Arial"/>
            </a:endParaRPr>
          </a:p>
          <a:p>
            <a:pPr marL="742950" marR="0" lvl="1" indent="-285750" algn="l" rtl="0">
              <a:lnSpc>
                <a:spcPct val="100000"/>
              </a:lnSpc>
              <a:spcBef>
                <a:spcPts val="400"/>
              </a:spcBef>
              <a:spcAft>
                <a:spcPts val="0"/>
              </a:spcAft>
              <a:buClr>
                <a:srgbClr val="CC0000"/>
              </a:buClr>
              <a:buSzPts val="2000"/>
              <a:buFont typeface="Noto Sans Symbols"/>
              <a:buChar char="▪"/>
            </a:pPr>
            <a:r>
              <a:rPr lang="en-US" sz="2400" b="0" i="0" u="none" strike="noStrike" cap="none" dirty="0">
                <a:solidFill>
                  <a:schemeClr val="dk1"/>
                </a:solidFill>
                <a:latin typeface="Arial"/>
                <a:ea typeface="Arial"/>
                <a:cs typeface="Arial"/>
                <a:sym typeface="Arial"/>
              </a:rPr>
              <a:t>How did you gather the information?  Why did you choose that/those methods?  </a:t>
            </a:r>
            <a:endParaRPr sz="2000" dirty="0"/>
          </a:p>
          <a:p>
            <a:pPr marL="742950" marR="0" lvl="1" indent="-285750" algn="l" rtl="0">
              <a:lnSpc>
                <a:spcPct val="100000"/>
              </a:lnSpc>
              <a:spcBef>
                <a:spcPts val="400"/>
              </a:spcBef>
              <a:spcAft>
                <a:spcPts val="0"/>
              </a:spcAft>
              <a:buClr>
                <a:srgbClr val="CC0000"/>
              </a:buClr>
              <a:buSzPts val="2000"/>
              <a:buFont typeface="Noto Sans Symbols"/>
              <a:buChar char="▪"/>
            </a:pPr>
            <a:r>
              <a:rPr lang="en-US" sz="2400" b="0" i="0" u="none" strike="noStrike" cap="none" dirty="0">
                <a:solidFill>
                  <a:schemeClr val="dk1"/>
                </a:solidFill>
                <a:latin typeface="Arial"/>
                <a:ea typeface="Arial"/>
                <a:cs typeface="Arial"/>
                <a:sym typeface="Arial"/>
              </a:rPr>
              <a:t>What worked well and were there any challenges with how you collected the information?</a:t>
            </a:r>
            <a:endParaRPr sz="2000" dirty="0"/>
          </a:p>
          <a:p>
            <a:pPr marL="742950" marR="0" lvl="1" indent="-285750" algn="l" rtl="0">
              <a:lnSpc>
                <a:spcPct val="100000"/>
              </a:lnSpc>
              <a:spcBef>
                <a:spcPts val="480"/>
              </a:spcBef>
              <a:spcAft>
                <a:spcPts val="0"/>
              </a:spcAft>
              <a:buClr>
                <a:srgbClr val="CC0000"/>
              </a:buClr>
              <a:buSzPts val="2000"/>
              <a:buFont typeface="Noto Sans Symbols"/>
              <a:buChar char="▪"/>
            </a:pPr>
            <a:r>
              <a:rPr lang="en-US" sz="2400" b="0" i="0" u="none" strike="noStrike" cap="none" dirty="0">
                <a:solidFill>
                  <a:schemeClr val="dk1"/>
                </a:solidFill>
                <a:latin typeface="Arial"/>
                <a:ea typeface="Arial"/>
                <a:cs typeface="Arial"/>
                <a:sym typeface="Arial"/>
              </a:rPr>
              <a:t>What follow up questions did you ask and why</a:t>
            </a:r>
            <a:r>
              <a:rPr lang="en-US" sz="2800" b="0" i="0" u="none" strike="noStrike" cap="none" dirty="0">
                <a:solidFill>
                  <a:schemeClr val="dk1"/>
                </a:solidFill>
                <a:latin typeface="Arial"/>
                <a:ea typeface="Arial"/>
                <a:cs typeface="Arial"/>
                <a:sym typeface="Arial"/>
              </a:rPr>
              <a:t>?</a:t>
            </a:r>
            <a:endParaRPr sz="2000" dirty="0"/>
          </a:p>
          <a:p>
            <a:pPr marL="0" marR="0" lvl="0" indent="0" algn="l" rtl="0">
              <a:lnSpc>
                <a:spcPct val="100000"/>
              </a:lnSpc>
              <a:spcBef>
                <a:spcPts val="480"/>
              </a:spcBef>
              <a:spcAft>
                <a:spcPts val="0"/>
              </a:spcAft>
              <a:buClr>
                <a:srgbClr val="2675B4"/>
              </a:buClr>
              <a:buSzPts val="2400"/>
              <a:buFont typeface="Noto Sans Symbols"/>
              <a:buNone/>
            </a:pPr>
            <a:r>
              <a:rPr lang="en-US" sz="2400" b="0" i="0" u="none" dirty="0">
                <a:solidFill>
                  <a:schemeClr val="dk1"/>
                </a:solidFill>
                <a:latin typeface="Arial"/>
                <a:ea typeface="Arial"/>
                <a:cs typeface="Arial"/>
                <a:sym typeface="Arial"/>
              </a:rPr>
              <a:t> </a:t>
            </a:r>
            <a:endParaRPr dirty="0"/>
          </a:p>
          <a:p>
            <a:pPr marL="0" marR="0" lvl="0" indent="0" algn="l" rtl="0">
              <a:lnSpc>
                <a:spcPct val="100000"/>
              </a:lnSpc>
              <a:spcBef>
                <a:spcPts val="480"/>
              </a:spcBef>
              <a:spcAft>
                <a:spcPts val="0"/>
              </a:spcAft>
              <a:buClr>
                <a:srgbClr val="2675B4"/>
              </a:buClr>
              <a:buSzPts val="2400"/>
              <a:buFont typeface="Noto Sans Symbols"/>
              <a:buNone/>
            </a:pPr>
            <a:endParaRPr sz="2400" b="0" i="0" u="none" dirty="0">
              <a:solidFill>
                <a:schemeClr val="dk1"/>
              </a:solidFill>
              <a:latin typeface="Arial"/>
              <a:ea typeface="Arial"/>
              <a:cs typeface="Arial"/>
              <a:sym typeface="Arial"/>
            </a:endParaRPr>
          </a:p>
          <a:p>
            <a:pPr marL="0" marR="0" lvl="0" indent="0" algn="l" rtl="0">
              <a:lnSpc>
                <a:spcPct val="100000"/>
              </a:lnSpc>
              <a:spcBef>
                <a:spcPts val="480"/>
              </a:spcBef>
              <a:spcAft>
                <a:spcPts val="0"/>
              </a:spcAft>
              <a:buClr>
                <a:srgbClr val="2675B4"/>
              </a:buClr>
              <a:buSzPts val="2400"/>
              <a:buFont typeface="Noto Sans Symbols"/>
              <a:buNone/>
            </a:pPr>
            <a:endParaRPr sz="2400" b="0" i="0" u="none" dirty="0">
              <a:solidFill>
                <a:schemeClr val="dk1"/>
              </a:solidFill>
              <a:latin typeface="Arial"/>
              <a:ea typeface="Arial"/>
              <a:cs typeface="Arial"/>
              <a:sym typeface="Arial"/>
            </a:endParaRPr>
          </a:p>
          <a:p>
            <a:pPr marL="342900" marR="0" lvl="0" indent="-190500" algn="l" rtl="0">
              <a:spcBef>
                <a:spcPts val="480"/>
              </a:spcBef>
              <a:spcAft>
                <a:spcPts val="0"/>
              </a:spcAft>
              <a:buClr>
                <a:srgbClr val="2675B4"/>
              </a:buClr>
              <a:buSzPts val="2400"/>
              <a:buFont typeface="Noto Sans Symbols"/>
              <a:buNone/>
            </a:pPr>
            <a:endParaRPr sz="2400" b="0" i="0" u="none" dirty="0">
              <a:solidFill>
                <a:schemeClr val="dk1"/>
              </a:solidFill>
              <a:latin typeface="Arial"/>
              <a:ea typeface="Arial"/>
              <a:cs typeface="Arial"/>
              <a:sym typeface="Arial"/>
            </a:endParaRPr>
          </a:p>
        </p:txBody>
      </p:sp>
      <p:sp>
        <p:nvSpPr>
          <p:cNvPr id="246" name="Google Shape;246;p29"/>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lvl="0">
              <a:buClr>
                <a:schemeClr val="lt1"/>
              </a:buClr>
              <a:buSzPts val="1200"/>
            </a:pPr>
            <a:r>
              <a:rPr lang="en-US" sz="1200" dirty="0">
                <a:solidFill>
                  <a:schemeClr val="lt1"/>
                </a:solidFill>
              </a:rPr>
              <a:t>Community Assessment &amp; CBPR</a:t>
            </a:r>
            <a:endParaRPr lang="en-US" sz="1200" dirty="0"/>
          </a:p>
        </p:txBody>
      </p:sp>
      <p:sp>
        <p:nvSpPr>
          <p:cNvPr id="5" name="TextBox 4"/>
          <p:cNvSpPr txBox="1"/>
          <p:nvPr/>
        </p:nvSpPr>
        <p:spPr>
          <a:xfrm>
            <a:off x="3644900" y="5928210"/>
            <a:ext cx="5118100" cy="646331"/>
          </a:xfrm>
          <a:prstGeom prst="rect">
            <a:avLst/>
          </a:prstGeom>
          <a:noFill/>
        </p:spPr>
        <p:txBody>
          <a:bodyPr wrap="square" rtlCol="0">
            <a:spAutoFit/>
          </a:bodyPr>
          <a:lstStyle/>
          <a:p>
            <a:pPr marL="0" lvl="0" indent="0">
              <a:spcBef>
                <a:spcPts val="400"/>
              </a:spcBef>
              <a:buSzPts val="2000"/>
              <a:buNone/>
            </a:pPr>
            <a:r>
              <a:rPr lang="en-US" sz="1200" dirty="0"/>
              <a:t>Israel, B. A., Schulz, A. J., Parker, E. A., &amp; Becker, A. B. (1998). Review of community-based research: assessing partnership approaches to improve public health. </a:t>
            </a:r>
            <a:r>
              <a:rPr lang="en-US" sz="1200" i="1" dirty="0"/>
              <a:t>Annual </a:t>
            </a:r>
            <a:r>
              <a:rPr lang="en-US" sz="1200" i="1" dirty="0" smtClean="0"/>
              <a:t>Review </a:t>
            </a:r>
            <a:r>
              <a:rPr lang="en-US" sz="1200" i="1" dirty="0"/>
              <a:t>of </a:t>
            </a:r>
            <a:r>
              <a:rPr lang="en-US" sz="1200" i="1" dirty="0" smtClean="0"/>
              <a:t>Public Health</a:t>
            </a:r>
            <a:r>
              <a:rPr lang="en-US" sz="1200" dirty="0"/>
              <a:t>, </a:t>
            </a:r>
            <a:r>
              <a:rPr lang="en-US" sz="1200" i="1" dirty="0"/>
              <a:t>19</a:t>
            </a:r>
            <a:r>
              <a:rPr lang="en-US" sz="1200" dirty="0"/>
              <a:t>(1), 173-202.</a:t>
            </a:r>
            <a:endParaRPr lang="en-US" sz="1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30"/>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0" i="0" u="none" dirty="0" smtClean="0">
                <a:solidFill>
                  <a:schemeClr val="dk1"/>
                </a:solidFill>
                <a:latin typeface="Arial"/>
                <a:ea typeface="Arial"/>
                <a:cs typeface="Arial"/>
                <a:sym typeface="Arial"/>
              </a:rPr>
              <a:t>CBPR Principles- </a:t>
            </a:r>
            <a:r>
              <a:rPr lang="en-US" sz="2800" b="0" i="0" u="none" dirty="0">
                <a:solidFill>
                  <a:schemeClr val="dk1"/>
                </a:solidFill>
                <a:latin typeface="Arial"/>
                <a:ea typeface="Arial"/>
                <a:cs typeface="Arial"/>
                <a:sym typeface="Arial"/>
              </a:rPr>
              <a:t>Fruits: Impacts / Outcomes</a:t>
            </a:r>
            <a:endParaRPr dirty="0"/>
          </a:p>
        </p:txBody>
      </p:sp>
      <p:sp>
        <p:nvSpPr>
          <p:cNvPr id="254" name="Google Shape;254;p30"/>
          <p:cNvSpPr txBox="1">
            <a:spLocks noGrp="1"/>
          </p:cNvSpPr>
          <p:nvPr>
            <p:ph type="body" idx="1"/>
          </p:nvPr>
        </p:nvSpPr>
        <p:spPr>
          <a:xfrm>
            <a:off x="609600" y="1562100"/>
            <a:ext cx="7924800" cy="3840480"/>
          </a:xfrm>
          <a:prstGeom prst="rect">
            <a:avLst/>
          </a:prstGeom>
          <a:noFill/>
          <a:ln>
            <a:noFill/>
          </a:ln>
        </p:spPr>
        <p:txBody>
          <a:bodyPr spcFirstLastPara="1" wrap="square" lIns="91425" tIns="45700" rIns="91425" bIns="45700" anchor="t" anchorCtr="0">
            <a:noAutofit/>
          </a:bodyPr>
          <a:lstStyle/>
          <a:p>
            <a:pPr marL="0" indent="0">
              <a:spcBef>
                <a:spcPts val="0"/>
              </a:spcBef>
              <a:buSzPts val="2400"/>
              <a:buNone/>
            </a:pPr>
            <a:r>
              <a:rPr lang="en-US" sz="2800" dirty="0"/>
              <a:t>The </a:t>
            </a:r>
            <a:r>
              <a:rPr lang="en-US" sz="2800" dirty="0" smtClean="0"/>
              <a:t>fruits are </a:t>
            </a:r>
            <a:r>
              <a:rPr lang="en-US" sz="2800" dirty="0"/>
              <a:t>the </a:t>
            </a:r>
            <a:r>
              <a:rPr lang="en-US" sz="2800" smtClean="0"/>
              <a:t>results, impacts, </a:t>
            </a:r>
            <a:r>
              <a:rPr lang="en-US" sz="2800" dirty="0" smtClean="0"/>
              <a:t>and outcomes of the research.</a:t>
            </a:r>
          </a:p>
          <a:p>
            <a:pPr marL="0" indent="0">
              <a:spcBef>
                <a:spcPts val="0"/>
              </a:spcBef>
              <a:buSzPts val="2400"/>
              <a:buNone/>
            </a:pPr>
            <a:endParaRPr lang="en-US" sz="2800" dirty="0"/>
          </a:p>
          <a:p>
            <a:pPr marL="0" marR="0" lvl="0" indent="0" algn="l" rtl="0">
              <a:lnSpc>
                <a:spcPct val="100000"/>
              </a:lnSpc>
              <a:spcBef>
                <a:spcPts val="0"/>
              </a:spcBef>
              <a:spcAft>
                <a:spcPts val="0"/>
              </a:spcAft>
              <a:buClr>
                <a:srgbClr val="2675B4"/>
              </a:buClr>
              <a:buSzPts val="2400"/>
              <a:buFont typeface="Noto Sans Symbols"/>
              <a:buNone/>
            </a:pPr>
            <a:r>
              <a:rPr lang="en-US" sz="2800" b="0" i="0" u="none" dirty="0" smtClean="0">
                <a:solidFill>
                  <a:schemeClr val="dk1"/>
                </a:solidFill>
                <a:latin typeface="Arial"/>
                <a:ea typeface="Arial"/>
                <a:cs typeface="Arial"/>
                <a:sym typeface="Arial"/>
              </a:rPr>
              <a:t>Based </a:t>
            </a:r>
            <a:r>
              <a:rPr lang="en-US" sz="2800" b="0" i="0" u="none" dirty="0">
                <a:solidFill>
                  <a:schemeClr val="dk1"/>
                </a:solidFill>
                <a:latin typeface="Arial"/>
                <a:ea typeface="Arial"/>
                <a:cs typeface="Arial"/>
                <a:sym typeface="Arial"/>
              </a:rPr>
              <a:t>on your interviews</a:t>
            </a:r>
            <a:r>
              <a:rPr lang="en-US" sz="2800" b="0" i="0" u="none" dirty="0" smtClean="0">
                <a:solidFill>
                  <a:schemeClr val="dk1"/>
                </a:solidFill>
                <a:latin typeface="Arial"/>
                <a:ea typeface="Arial"/>
                <a:cs typeface="Arial"/>
                <a:sym typeface="Arial"/>
              </a:rPr>
              <a:t>:</a:t>
            </a:r>
          </a:p>
          <a:p>
            <a:pPr marL="0" marR="0" lvl="0" indent="0" algn="l" rtl="0">
              <a:lnSpc>
                <a:spcPct val="100000"/>
              </a:lnSpc>
              <a:spcBef>
                <a:spcPts val="0"/>
              </a:spcBef>
              <a:spcAft>
                <a:spcPts val="0"/>
              </a:spcAft>
              <a:buClr>
                <a:srgbClr val="2675B4"/>
              </a:buClr>
              <a:buSzPts val="2400"/>
              <a:buFont typeface="Noto Sans Symbols"/>
              <a:buNone/>
            </a:pPr>
            <a:endParaRPr dirty="0"/>
          </a:p>
          <a:p>
            <a:pPr marL="0" marR="0" lvl="0" indent="-152400" algn="l" rtl="0">
              <a:lnSpc>
                <a:spcPct val="100000"/>
              </a:lnSpc>
              <a:spcBef>
                <a:spcPts val="480"/>
              </a:spcBef>
              <a:spcAft>
                <a:spcPts val="0"/>
              </a:spcAft>
              <a:buClr>
                <a:srgbClr val="CC0000"/>
              </a:buClr>
              <a:buSzPts val="2400"/>
              <a:buFont typeface="Noto Sans Symbols"/>
              <a:buChar char="▪"/>
            </a:pPr>
            <a:r>
              <a:rPr lang="en-US" sz="2800" b="0" i="0" u="none" dirty="0">
                <a:solidFill>
                  <a:schemeClr val="dk1"/>
                </a:solidFill>
                <a:latin typeface="Arial"/>
                <a:ea typeface="Arial"/>
                <a:cs typeface="Arial"/>
                <a:sym typeface="Arial"/>
              </a:rPr>
              <a:t>What were the impacts?</a:t>
            </a:r>
            <a:endParaRPr sz="2800" dirty="0"/>
          </a:p>
          <a:p>
            <a:pPr marL="0" marR="0" lvl="0" indent="-152400" algn="l" rtl="0">
              <a:lnSpc>
                <a:spcPct val="100000"/>
              </a:lnSpc>
              <a:spcBef>
                <a:spcPts val="480"/>
              </a:spcBef>
              <a:spcAft>
                <a:spcPts val="0"/>
              </a:spcAft>
              <a:buClr>
                <a:srgbClr val="CC0000"/>
              </a:buClr>
              <a:buSzPts val="2400"/>
              <a:buFont typeface="Noto Sans Symbols"/>
              <a:buChar char="▪"/>
            </a:pPr>
            <a:r>
              <a:rPr lang="en-US" sz="2800" b="0" i="0" u="none" dirty="0">
                <a:solidFill>
                  <a:schemeClr val="dk1"/>
                </a:solidFill>
                <a:latin typeface="Arial"/>
                <a:ea typeface="Arial"/>
                <a:cs typeface="Arial"/>
                <a:sym typeface="Arial"/>
              </a:rPr>
              <a:t>How did the responses compare/contrast with your views of the impacts and HRSA’s goals?</a:t>
            </a:r>
            <a:endParaRPr sz="2800" dirty="0"/>
          </a:p>
          <a:p>
            <a:pPr marL="342900" marR="0" lvl="0" indent="0" algn="l" rtl="0">
              <a:lnSpc>
                <a:spcPct val="100000"/>
              </a:lnSpc>
              <a:spcBef>
                <a:spcPts val="480"/>
              </a:spcBef>
              <a:spcAft>
                <a:spcPts val="0"/>
              </a:spcAft>
              <a:buNone/>
            </a:pPr>
            <a:endParaRPr dirty="0"/>
          </a:p>
          <a:p>
            <a:pPr marL="342900" marR="0" lvl="0" indent="-190500" algn="l" rtl="0">
              <a:spcBef>
                <a:spcPts val="480"/>
              </a:spcBef>
              <a:spcAft>
                <a:spcPts val="0"/>
              </a:spcAft>
              <a:buClr>
                <a:srgbClr val="2675B4"/>
              </a:buClr>
              <a:buSzPts val="2400"/>
              <a:buFont typeface="Noto Sans Symbols"/>
              <a:buNone/>
            </a:pPr>
            <a:endParaRPr sz="2400" b="0" i="0" u="none" dirty="0">
              <a:solidFill>
                <a:schemeClr val="dk1"/>
              </a:solidFill>
              <a:latin typeface="Arial"/>
              <a:ea typeface="Arial"/>
              <a:cs typeface="Arial"/>
              <a:sym typeface="Arial"/>
            </a:endParaRPr>
          </a:p>
        </p:txBody>
      </p:sp>
      <p:sp>
        <p:nvSpPr>
          <p:cNvPr id="255" name="Google Shape;255;p30"/>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lvl="0">
              <a:buClr>
                <a:schemeClr val="lt1"/>
              </a:buClr>
              <a:buSzPts val="1200"/>
            </a:pPr>
            <a:r>
              <a:rPr lang="en-US" sz="1200" dirty="0">
                <a:solidFill>
                  <a:schemeClr val="lt1"/>
                </a:solidFill>
              </a:rPr>
              <a:t>Community Assessment &amp; CBPR</a:t>
            </a:r>
            <a:endParaRPr lang="en-US" sz="1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31"/>
          <p:cNvSpPr txBox="1">
            <a:spLocks noGrp="1"/>
          </p:cNvSpPr>
          <p:nvPr>
            <p:ph type="title"/>
          </p:nvPr>
        </p:nvSpPr>
        <p:spPr>
          <a:xfrm>
            <a:off x="197167" y="856297"/>
            <a:ext cx="8520112" cy="2852737"/>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3200"/>
              <a:buFont typeface="Arial"/>
              <a:buNone/>
            </a:pPr>
            <a:r>
              <a:rPr lang="en-US" sz="3200" b="1" dirty="0"/>
              <a:t>Next Steps and</a:t>
            </a:r>
            <a:endParaRPr sz="3200" b="1" dirty="0"/>
          </a:p>
          <a:p>
            <a:pPr marL="0" lvl="0" indent="0" algn="ctr" rtl="0">
              <a:lnSpc>
                <a:spcPct val="100000"/>
              </a:lnSpc>
              <a:spcBef>
                <a:spcPts val="0"/>
              </a:spcBef>
              <a:spcAft>
                <a:spcPts val="0"/>
              </a:spcAft>
              <a:buClr>
                <a:schemeClr val="dk1"/>
              </a:buClr>
              <a:buSzPts val="3200"/>
              <a:buFont typeface="Arial"/>
              <a:buNone/>
            </a:pPr>
            <a:r>
              <a:rPr lang="en-US" sz="3200" b="1" i="0" u="none" dirty="0">
                <a:solidFill>
                  <a:schemeClr val="dk1"/>
                </a:solidFill>
                <a:latin typeface="Arial"/>
                <a:ea typeface="Arial"/>
                <a:cs typeface="Arial"/>
                <a:sym typeface="Arial"/>
              </a:rPr>
              <a:t>Questions? </a:t>
            </a:r>
            <a:endParaRPr dirty="0"/>
          </a:p>
        </p:txBody>
      </p:sp>
      <p:sp>
        <p:nvSpPr>
          <p:cNvPr id="264" name="Google Shape;264;p31"/>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lvl="0">
              <a:buClr>
                <a:schemeClr val="lt1"/>
              </a:buClr>
              <a:buSzPts val="1200"/>
            </a:pPr>
            <a:r>
              <a:rPr lang="en-US" sz="1200" dirty="0">
                <a:solidFill>
                  <a:schemeClr val="lt1"/>
                </a:solidFill>
              </a:rPr>
              <a:t>Community Assessment &amp; CBPR</a:t>
            </a:r>
            <a:endParaRPr 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6"/>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dirty="0">
                <a:solidFill>
                  <a:schemeClr val="lt1"/>
                </a:solidFill>
                <a:latin typeface="Arial"/>
                <a:ea typeface="Arial"/>
                <a:cs typeface="Arial"/>
                <a:sym typeface="Arial"/>
              </a:rPr>
              <a:t>Community Assessment &amp; CBPR</a:t>
            </a:r>
            <a:endParaRPr dirty="0"/>
          </a:p>
        </p:txBody>
      </p:sp>
      <p:sp>
        <p:nvSpPr>
          <p:cNvPr id="116" name="Google Shape;116;p16"/>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dirty="0">
                <a:solidFill>
                  <a:schemeClr val="dk1"/>
                </a:solidFill>
                <a:latin typeface="Arial"/>
                <a:ea typeface="Arial"/>
                <a:cs typeface="Arial"/>
                <a:sym typeface="Arial"/>
              </a:rPr>
              <a:t>Objectives</a:t>
            </a:r>
            <a:endParaRPr dirty="0"/>
          </a:p>
        </p:txBody>
      </p:sp>
      <p:sp>
        <p:nvSpPr>
          <p:cNvPr id="117" name="Google Shape;117;p16"/>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rgbClr val="CC0000"/>
              </a:buClr>
              <a:buSzPts val="2000"/>
              <a:buFont typeface="Noto Sans Symbols"/>
              <a:buChar char="▪"/>
            </a:pPr>
            <a:r>
              <a:rPr lang="en-US" b="0" i="0" u="none" dirty="0">
                <a:solidFill>
                  <a:schemeClr val="dk1"/>
                </a:solidFill>
                <a:sym typeface="Arial"/>
              </a:rPr>
              <a:t>At the end of the unit, participants will be able to:</a:t>
            </a:r>
            <a:endParaRPr dirty="0"/>
          </a:p>
          <a:p>
            <a:pPr marL="800100" lvl="1" algn="l" rtl="0">
              <a:lnSpc>
                <a:spcPct val="100000"/>
              </a:lnSpc>
              <a:spcBef>
                <a:spcPts val="400"/>
              </a:spcBef>
              <a:spcAft>
                <a:spcPts val="0"/>
              </a:spcAft>
              <a:buClr>
                <a:srgbClr val="C00000"/>
              </a:buClr>
              <a:buSzPts val="2000"/>
              <a:buFont typeface="Wingdings" panose="05000000000000000000" pitchFamily="2" charset="2"/>
              <a:buChar char="§"/>
            </a:pPr>
            <a:r>
              <a:rPr lang="en-US" sz="2000" b="0" i="0" u="none" dirty="0">
                <a:solidFill>
                  <a:schemeClr val="dk1"/>
                </a:solidFill>
                <a:sym typeface="Arial"/>
              </a:rPr>
              <a:t>Explain the organic relationship between principles, methods and outcomes in CBPR, using the “Tree of CBPR” metaphor</a:t>
            </a:r>
            <a:endParaRPr sz="2000" dirty="0"/>
          </a:p>
          <a:p>
            <a:pPr marL="800100" lvl="1" algn="l" rtl="0">
              <a:lnSpc>
                <a:spcPct val="100000"/>
              </a:lnSpc>
              <a:spcBef>
                <a:spcPts val="400"/>
              </a:spcBef>
              <a:spcAft>
                <a:spcPts val="0"/>
              </a:spcAft>
              <a:buClr>
                <a:srgbClr val="C00000"/>
              </a:buClr>
              <a:buSzPts val="2000"/>
              <a:buFont typeface="Wingdings" panose="05000000000000000000" pitchFamily="2" charset="2"/>
              <a:buChar char="§"/>
            </a:pPr>
            <a:r>
              <a:rPr lang="en-US" sz="2000" b="0" i="0" u="none" dirty="0">
                <a:solidFill>
                  <a:schemeClr val="dk1"/>
                </a:solidFill>
                <a:sym typeface="Arial"/>
              </a:rPr>
              <a:t>Identify project design and implementation methods that foster an environment of equity and participation</a:t>
            </a:r>
            <a:endParaRPr sz="2000" dirty="0"/>
          </a:p>
          <a:p>
            <a:pPr marL="800100" lvl="1" algn="l" rtl="0">
              <a:lnSpc>
                <a:spcPct val="100000"/>
              </a:lnSpc>
              <a:spcBef>
                <a:spcPts val="400"/>
              </a:spcBef>
              <a:spcAft>
                <a:spcPts val="0"/>
              </a:spcAft>
              <a:buClr>
                <a:srgbClr val="C00000"/>
              </a:buClr>
              <a:buSzPts val="2000"/>
              <a:buFont typeface="Wingdings" panose="05000000000000000000" pitchFamily="2" charset="2"/>
              <a:buChar char="§"/>
            </a:pPr>
            <a:r>
              <a:rPr lang="en-US" sz="2000" b="0" i="0" u="none" dirty="0">
                <a:solidFill>
                  <a:schemeClr val="dk1"/>
                </a:solidFill>
                <a:sym typeface="Arial"/>
              </a:rPr>
              <a:t>Identify how CPBR principles could be used in their work as CHWs</a:t>
            </a:r>
            <a:endParaRPr sz="2000" dirty="0"/>
          </a:p>
          <a:p>
            <a:pPr marL="800100" lvl="1" algn="l" rtl="0">
              <a:lnSpc>
                <a:spcPct val="100000"/>
              </a:lnSpc>
              <a:spcBef>
                <a:spcPts val="400"/>
              </a:spcBef>
              <a:spcAft>
                <a:spcPts val="0"/>
              </a:spcAft>
              <a:buClr>
                <a:srgbClr val="C00000"/>
              </a:buClr>
              <a:buSzPts val="2000"/>
              <a:buFont typeface="Wingdings" panose="05000000000000000000" pitchFamily="2" charset="2"/>
              <a:buChar char="§"/>
            </a:pPr>
            <a:r>
              <a:rPr lang="en-US" sz="2000" b="0" i="0" u="none" dirty="0">
                <a:solidFill>
                  <a:schemeClr val="dk1"/>
                </a:solidFill>
                <a:sym typeface="Arial"/>
              </a:rPr>
              <a:t>Know how to involve the community in assessing a program/intervention’s impact on clients, organizations, and community</a:t>
            </a:r>
            <a:endParaRPr sz="2000" b="0" i="0" u="none" dirty="0">
              <a:solidFill>
                <a:schemeClr val="dk1"/>
              </a:solidFill>
              <a:sym typeface="Arial"/>
            </a:endParaRPr>
          </a:p>
          <a:p>
            <a:pPr marL="342900" lvl="0" indent="-215900" algn="l" rtl="0">
              <a:spcBef>
                <a:spcPts val="400"/>
              </a:spcBef>
              <a:spcAft>
                <a:spcPts val="0"/>
              </a:spcAft>
              <a:buSzPts val="2000"/>
              <a:buNone/>
            </a:pPr>
            <a:endParaRPr sz="2000" b="0" i="0" u="none" dirty="0">
              <a:solidFill>
                <a:schemeClr val="dk1"/>
              </a:solidFill>
              <a:latin typeface="Arial"/>
              <a:ea typeface="Arial"/>
              <a:cs typeface="Arial"/>
              <a:sym typeface="Arial"/>
            </a:endParaRPr>
          </a:p>
        </p:txBody>
      </p:sp>
      <p:sp>
        <p:nvSpPr>
          <p:cNvPr id="118" name="Google Shape;118;p16"/>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9"/>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3200" b="0" i="0" u="none" dirty="0">
                <a:solidFill>
                  <a:schemeClr val="dk1"/>
                </a:solidFill>
                <a:latin typeface="Arial"/>
                <a:ea typeface="Arial"/>
                <a:cs typeface="Arial"/>
                <a:sym typeface="Arial"/>
              </a:rPr>
              <a:t>Introduction to CBPR</a:t>
            </a:r>
            <a:endParaRPr sz="3200" dirty="0"/>
          </a:p>
        </p:txBody>
      </p:sp>
      <p:sp>
        <p:nvSpPr>
          <p:cNvPr id="141" name="Google Shape;141;p19"/>
          <p:cNvSpPr txBox="1">
            <a:spLocks noGrp="1"/>
          </p:cNvSpPr>
          <p:nvPr>
            <p:ph type="body" idx="1"/>
          </p:nvPr>
        </p:nvSpPr>
        <p:spPr>
          <a:xfrm>
            <a:off x="609600" y="2184400"/>
            <a:ext cx="7924800" cy="2082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CC0000"/>
              </a:buClr>
              <a:buSzPts val="3200"/>
              <a:buFont typeface="Noto Sans Symbols"/>
              <a:buChar char="▪"/>
            </a:pPr>
            <a:r>
              <a:rPr lang="en-US" sz="3200" b="0" i="0" u="none" strike="noStrike" cap="none" dirty="0">
                <a:solidFill>
                  <a:schemeClr val="dk1"/>
                </a:solidFill>
                <a:latin typeface="Arial"/>
                <a:ea typeface="Arial"/>
                <a:cs typeface="Arial"/>
                <a:sym typeface="Arial"/>
              </a:rPr>
              <a:t>What do you know or imagine about </a:t>
            </a:r>
            <a:r>
              <a:rPr lang="en-US" sz="3200" b="0" i="0" u="none" strike="noStrike" cap="none" dirty="0" smtClean="0">
                <a:solidFill>
                  <a:schemeClr val="dk1"/>
                </a:solidFill>
                <a:latin typeface="Arial"/>
                <a:ea typeface="Arial"/>
                <a:cs typeface="Arial"/>
                <a:sym typeface="Arial"/>
              </a:rPr>
              <a:t/>
            </a:r>
            <a:br>
              <a:rPr lang="en-US" sz="3200" b="0" i="0" u="none" strike="noStrike" cap="none" dirty="0" smtClean="0">
                <a:solidFill>
                  <a:schemeClr val="dk1"/>
                </a:solidFill>
                <a:latin typeface="Arial"/>
                <a:ea typeface="Arial"/>
                <a:cs typeface="Arial"/>
                <a:sym typeface="Arial"/>
              </a:rPr>
            </a:br>
            <a:r>
              <a:rPr lang="en-US" sz="3200" b="0" i="0" u="none" strike="noStrike" cap="none" dirty="0" smtClean="0">
                <a:solidFill>
                  <a:schemeClr val="dk1"/>
                </a:solidFill>
                <a:latin typeface="Arial"/>
                <a:ea typeface="Arial"/>
                <a:cs typeface="Arial"/>
                <a:sym typeface="Arial"/>
              </a:rPr>
              <a:t>Community-Based Participatory Research </a:t>
            </a:r>
            <a:r>
              <a:rPr lang="en-US" sz="3200" b="0" i="0" u="none" strike="noStrike" cap="none" dirty="0">
                <a:solidFill>
                  <a:schemeClr val="dk1"/>
                </a:solidFill>
                <a:latin typeface="Arial"/>
                <a:ea typeface="Arial"/>
                <a:cs typeface="Arial"/>
                <a:sym typeface="Arial"/>
              </a:rPr>
              <a:t>(CBPR)?</a:t>
            </a:r>
            <a:endParaRPr dirty="0"/>
          </a:p>
        </p:txBody>
      </p:sp>
      <p:sp>
        <p:nvSpPr>
          <p:cNvPr id="142" name="Google Shape;142;p19"/>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dirty="0">
                <a:solidFill>
                  <a:schemeClr val="lt1"/>
                </a:solidFill>
                <a:latin typeface="Arial"/>
                <a:ea typeface="Arial"/>
                <a:cs typeface="Arial"/>
                <a:sym typeface="Arial"/>
              </a:rPr>
              <a:t>Community Assessment &amp; CBPR</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0"/>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0" i="0" u="none" dirty="0">
                <a:solidFill>
                  <a:schemeClr val="dk1"/>
                </a:solidFill>
                <a:latin typeface="Arial"/>
                <a:ea typeface="Arial"/>
                <a:cs typeface="Arial"/>
                <a:sym typeface="Arial"/>
              </a:rPr>
              <a:t>CBPR Definition</a:t>
            </a:r>
            <a:endParaRPr dirty="0"/>
          </a:p>
        </p:txBody>
      </p:sp>
      <p:sp>
        <p:nvSpPr>
          <p:cNvPr id="150" name="Google Shape;150;p20"/>
          <p:cNvSpPr txBox="1">
            <a:spLocks noGrp="1"/>
          </p:cNvSpPr>
          <p:nvPr>
            <p:ph type="body" idx="1"/>
          </p:nvPr>
        </p:nvSpPr>
        <p:spPr>
          <a:xfrm>
            <a:off x="609600" y="1447800"/>
            <a:ext cx="7924800" cy="4191000"/>
          </a:xfrm>
          <a:prstGeom prst="rect">
            <a:avLst/>
          </a:prstGeom>
          <a:noFill/>
          <a:ln>
            <a:noFill/>
          </a:ln>
        </p:spPr>
        <p:txBody>
          <a:bodyPr spcFirstLastPara="1" wrap="square" lIns="91425" tIns="45700" rIns="91425" bIns="45700" anchor="t" anchorCtr="0">
            <a:noAutofit/>
          </a:bodyPr>
          <a:lstStyle/>
          <a:p>
            <a:pPr marL="0" lvl="0" indent="0">
              <a:spcBef>
                <a:spcPts val="0"/>
              </a:spcBef>
              <a:buClr>
                <a:srgbClr val="CC0000"/>
              </a:buClr>
              <a:buSzPts val="2400"/>
              <a:buNone/>
            </a:pPr>
            <a:r>
              <a:rPr lang="en-US" sz="2400" b="0" i="0" u="none" strike="noStrike" cap="none" dirty="0" smtClean="0">
                <a:solidFill>
                  <a:schemeClr val="dk1"/>
                </a:solidFill>
                <a:latin typeface="Arial"/>
                <a:ea typeface="Arial"/>
                <a:cs typeface="Arial"/>
                <a:sym typeface="Arial"/>
              </a:rPr>
              <a:t>“Community </a:t>
            </a:r>
            <a:r>
              <a:rPr lang="en-US" sz="2400" b="0" i="0" u="none" strike="noStrike" cap="none" dirty="0">
                <a:solidFill>
                  <a:schemeClr val="dk1"/>
                </a:solidFill>
                <a:latin typeface="Arial"/>
                <a:ea typeface="Arial"/>
                <a:cs typeface="Arial"/>
                <a:sym typeface="Arial"/>
              </a:rPr>
              <a:t>Based Participatory Research (CBPR) is a collaborative approach to research that equitably involves all participants in the research process and recognizes the unique strengths that each brings. CBPR begins with a research topic of interest to the community with the aim of combining knowledge and action for social change to improve community health and eliminate health </a:t>
            </a:r>
            <a:r>
              <a:rPr lang="en-US" sz="2400" b="0" i="0" u="none" strike="noStrike" cap="none" dirty="0" smtClean="0">
                <a:solidFill>
                  <a:schemeClr val="dk1"/>
                </a:solidFill>
                <a:latin typeface="Arial"/>
                <a:ea typeface="Arial"/>
                <a:cs typeface="Arial"/>
                <a:sym typeface="Arial"/>
              </a:rPr>
              <a:t>disparities.”</a:t>
            </a:r>
          </a:p>
          <a:p>
            <a:pPr marL="0" lvl="0" indent="0">
              <a:spcBef>
                <a:spcPts val="0"/>
              </a:spcBef>
              <a:buClr>
                <a:srgbClr val="CC0000"/>
              </a:buClr>
              <a:buSzPts val="2400"/>
              <a:buNone/>
            </a:pPr>
            <a:endParaRPr lang="en-US" sz="2400" b="0" i="0" u="none" strike="noStrike" cap="none" dirty="0" smtClean="0">
              <a:solidFill>
                <a:schemeClr val="dk1"/>
              </a:solidFill>
              <a:latin typeface="Arial"/>
              <a:ea typeface="Arial"/>
              <a:cs typeface="Arial"/>
              <a:sym typeface="Arial"/>
            </a:endParaRPr>
          </a:p>
          <a:p>
            <a:pPr marL="0" lvl="0" indent="0">
              <a:spcBef>
                <a:spcPts val="0"/>
              </a:spcBef>
              <a:buClr>
                <a:srgbClr val="CC0000"/>
              </a:buClr>
              <a:buSzPts val="2400"/>
              <a:buNone/>
            </a:pPr>
            <a:endParaRPr lang="en-US" sz="1200" dirty="0" smtClean="0"/>
          </a:p>
          <a:p>
            <a:pPr marL="0" lvl="0" indent="0">
              <a:spcBef>
                <a:spcPts val="0"/>
              </a:spcBef>
              <a:buClr>
                <a:srgbClr val="CC0000"/>
              </a:buClr>
              <a:buSzPts val="2400"/>
              <a:buNone/>
            </a:pPr>
            <a:r>
              <a:rPr lang="en-US" sz="1200" dirty="0"/>
              <a:t>Definition developed and adopted by the Community Health Scholars Program based upon Israel BA, Schulz AJ, Parker E, Becker AB in "Review of Community-Based Research: Assessing Partnership Approaches to Improve Public Health", Ann. Rev. Public Health. 1998. 19:173-202</a:t>
            </a:r>
            <a:r>
              <a:rPr lang="en-US" sz="1200" dirty="0" smtClean="0"/>
              <a:t>. Available at: </a:t>
            </a:r>
            <a:r>
              <a:rPr lang="en-US" sz="1200" dirty="0">
                <a:hlinkClick r:id="rId3"/>
              </a:rPr>
              <a:t>http://www.kellogghealthscholars.org/about/community.php</a:t>
            </a:r>
            <a:r>
              <a:rPr lang="en-US" sz="1200" dirty="0"/>
              <a:t/>
            </a:r>
            <a:br>
              <a:rPr lang="en-US" sz="1200" dirty="0"/>
            </a:br>
            <a:endParaRPr sz="2400" b="0" i="0" u="none" dirty="0">
              <a:solidFill>
                <a:schemeClr val="dk1"/>
              </a:solidFill>
              <a:latin typeface="Arial"/>
              <a:ea typeface="Arial"/>
              <a:cs typeface="Arial"/>
              <a:sym typeface="Arial"/>
            </a:endParaRPr>
          </a:p>
        </p:txBody>
      </p:sp>
      <p:sp>
        <p:nvSpPr>
          <p:cNvPr id="151" name="Google Shape;151;p20"/>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dirty="0">
                <a:solidFill>
                  <a:schemeClr val="lt1"/>
                </a:solidFill>
                <a:latin typeface="Arial"/>
                <a:ea typeface="Arial"/>
                <a:cs typeface="Arial"/>
                <a:sym typeface="Arial"/>
              </a:rPr>
              <a:t>Community Assessment &amp; CBPR</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1"/>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0" i="0" u="none" dirty="0">
                <a:solidFill>
                  <a:schemeClr val="dk1"/>
                </a:solidFill>
                <a:latin typeface="Arial"/>
                <a:ea typeface="Arial"/>
                <a:cs typeface="Arial"/>
                <a:sym typeface="Arial"/>
              </a:rPr>
              <a:t>How is CBPR similar/different from other types of research?</a:t>
            </a:r>
            <a:endParaRPr dirty="0"/>
          </a:p>
        </p:txBody>
      </p:sp>
      <p:sp>
        <p:nvSpPr>
          <p:cNvPr id="158" name="Google Shape;158;p21"/>
          <p:cNvSpPr txBox="1">
            <a:spLocks noGrp="1"/>
          </p:cNvSpPr>
          <p:nvPr>
            <p:ph type="body" idx="1"/>
          </p:nvPr>
        </p:nvSpPr>
        <p:spPr>
          <a:xfrm>
            <a:off x="457200" y="1752600"/>
            <a:ext cx="4038600" cy="3048000"/>
          </a:xfrm>
          <a:prstGeom prst="rect">
            <a:avLst/>
          </a:prstGeom>
          <a:noFill/>
          <a:ln w="28575" cap="flat" cmpd="sng">
            <a:solidFill>
              <a:srgbClr val="2675B4"/>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CC0000"/>
              </a:buClr>
              <a:buSzPts val="2400"/>
              <a:buFont typeface="Noto Sans Symbols"/>
              <a:buChar char="▪"/>
            </a:pPr>
            <a:r>
              <a:rPr lang="en-US" sz="2400" b="0" i="0" u="none" strike="noStrike" cap="none" dirty="0">
                <a:solidFill>
                  <a:schemeClr val="dk1"/>
                </a:solidFill>
                <a:latin typeface="Arial"/>
                <a:ea typeface="Arial"/>
                <a:cs typeface="Arial"/>
                <a:sym typeface="Arial"/>
              </a:rPr>
              <a:t>Community participates </a:t>
            </a:r>
            <a:r>
              <a:rPr lang="en-US" sz="2400" b="0" i="0" u="none" strike="noStrike" cap="none" dirty="0" smtClean="0">
                <a:solidFill>
                  <a:schemeClr val="dk1"/>
                </a:solidFill>
                <a:latin typeface="Arial"/>
                <a:ea typeface="Arial"/>
                <a:cs typeface="Arial"/>
                <a:sym typeface="Arial"/>
              </a:rPr>
              <a:t>and </a:t>
            </a:r>
            <a:r>
              <a:rPr lang="en-US" sz="2400" b="0" i="0" u="none" strike="noStrike" cap="none" dirty="0">
                <a:solidFill>
                  <a:schemeClr val="dk1"/>
                </a:solidFill>
                <a:latin typeface="Arial"/>
                <a:ea typeface="Arial"/>
                <a:cs typeface="Arial"/>
                <a:sym typeface="Arial"/>
              </a:rPr>
              <a:t>leads all aspects:</a:t>
            </a:r>
            <a:endParaRPr dirty="0"/>
          </a:p>
          <a:p>
            <a:pPr marL="742950" marR="0" lvl="1" indent="-285750" algn="l" rtl="0">
              <a:lnSpc>
                <a:spcPct val="100000"/>
              </a:lnSpc>
              <a:spcBef>
                <a:spcPts val="360"/>
              </a:spcBef>
              <a:spcAft>
                <a:spcPts val="0"/>
              </a:spcAft>
              <a:buClr>
                <a:srgbClr val="CC0000"/>
              </a:buClr>
              <a:buSzPts val="1800"/>
              <a:buFont typeface="Noto Sans Symbols"/>
              <a:buChar char="▪"/>
            </a:pPr>
            <a:r>
              <a:rPr lang="en-US" sz="1700" b="0" i="0" u="none" strike="noStrike" cap="none" dirty="0">
                <a:solidFill>
                  <a:schemeClr val="dk1"/>
                </a:solidFill>
                <a:sym typeface="Arial"/>
              </a:rPr>
              <a:t>Community is the leader</a:t>
            </a:r>
            <a:endParaRPr sz="1700" dirty="0"/>
          </a:p>
          <a:p>
            <a:pPr marL="742950" marR="0" lvl="1" indent="-285750" algn="l" rtl="0">
              <a:lnSpc>
                <a:spcPct val="100000"/>
              </a:lnSpc>
              <a:spcBef>
                <a:spcPts val="360"/>
              </a:spcBef>
              <a:spcAft>
                <a:spcPts val="0"/>
              </a:spcAft>
              <a:buClr>
                <a:srgbClr val="CC0000"/>
              </a:buClr>
              <a:buSzPts val="1800"/>
              <a:buFont typeface="Noto Sans Symbols"/>
              <a:buChar char="▪"/>
            </a:pPr>
            <a:r>
              <a:rPr lang="en-US" sz="1700" b="0" i="0" u="none" strike="noStrike" cap="none" dirty="0">
                <a:solidFill>
                  <a:schemeClr val="dk1"/>
                </a:solidFill>
                <a:sym typeface="Arial"/>
              </a:rPr>
              <a:t>Identifying the area of study &amp; questions to be answered</a:t>
            </a:r>
            <a:endParaRPr sz="1700" dirty="0"/>
          </a:p>
          <a:p>
            <a:pPr marL="742950" marR="0" lvl="1" indent="-285750" algn="l" rtl="0">
              <a:lnSpc>
                <a:spcPct val="100000"/>
              </a:lnSpc>
              <a:spcBef>
                <a:spcPts val="360"/>
              </a:spcBef>
              <a:spcAft>
                <a:spcPts val="0"/>
              </a:spcAft>
              <a:buClr>
                <a:srgbClr val="CC0000"/>
              </a:buClr>
              <a:buSzPts val="1800"/>
              <a:buFont typeface="Noto Sans Symbols"/>
              <a:buChar char="▪"/>
            </a:pPr>
            <a:r>
              <a:rPr lang="en-US" sz="1700" b="0" i="0" u="none" strike="noStrike" cap="none" dirty="0">
                <a:solidFill>
                  <a:schemeClr val="dk1"/>
                </a:solidFill>
                <a:sym typeface="Arial"/>
              </a:rPr>
              <a:t>Designs </a:t>
            </a:r>
            <a:r>
              <a:rPr lang="en-US" sz="1700" b="0" i="0" u="none" strike="noStrike" cap="none" dirty="0" smtClean="0">
                <a:solidFill>
                  <a:schemeClr val="dk1"/>
                </a:solidFill>
                <a:sym typeface="Arial"/>
              </a:rPr>
              <a:t>and </a:t>
            </a:r>
            <a:r>
              <a:rPr lang="en-US" sz="1700" b="0" i="0" u="none" strike="noStrike" cap="none" dirty="0">
                <a:solidFill>
                  <a:schemeClr val="dk1"/>
                </a:solidFill>
                <a:sym typeface="Arial"/>
              </a:rPr>
              <a:t>gathers information to address the issue</a:t>
            </a:r>
            <a:endParaRPr sz="1700" dirty="0"/>
          </a:p>
          <a:p>
            <a:pPr marL="742950" marR="0" lvl="1" indent="-285750" algn="l" rtl="0">
              <a:lnSpc>
                <a:spcPct val="100000"/>
              </a:lnSpc>
              <a:spcBef>
                <a:spcPts val="360"/>
              </a:spcBef>
              <a:spcAft>
                <a:spcPts val="0"/>
              </a:spcAft>
              <a:buClr>
                <a:srgbClr val="CC0000"/>
              </a:buClr>
              <a:buSzPts val="1800"/>
              <a:buFont typeface="Noto Sans Symbols"/>
              <a:buChar char="▪"/>
            </a:pPr>
            <a:r>
              <a:rPr lang="en-US" sz="1700" b="0" i="0" u="none" strike="noStrike" cap="none" dirty="0">
                <a:solidFill>
                  <a:schemeClr val="dk1"/>
                </a:solidFill>
                <a:sym typeface="Arial"/>
              </a:rPr>
              <a:t>Analysis and interpretation of results</a:t>
            </a:r>
            <a:endParaRPr sz="1700" dirty="0"/>
          </a:p>
        </p:txBody>
      </p:sp>
      <p:sp>
        <p:nvSpPr>
          <p:cNvPr id="159" name="Google Shape;159;p21"/>
          <p:cNvSpPr txBox="1">
            <a:spLocks noGrp="1"/>
          </p:cNvSpPr>
          <p:nvPr>
            <p:ph type="body" idx="2"/>
          </p:nvPr>
        </p:nvSpPr>
        <p:spPr>
          <a:xfrm>
            <a:off x="4648200" y="1752600"/>
            <a:ext cx="4343400" cy="3048000"/>
          </a:xfrm>
          <a:prstGeom prst="rect">
            <a:avLst/>
          </a:prstGeom>
          <a:noFill/>
          <a:ln w="25400" cap="flat" cmpd="sng">
            <a:solidFill>
              <a:srgbClr val="00B05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CC0000"/>
              </a:buClr>
              <a:buSzPts val="2400"/>
              <a:buFont typeface="Noto Sans Symbols"/>
              <a:buChar char="▪"/>
            </a:pPr>
            <a:r>
              <a:rPr lang="en-US" sz="2400" b="0" i="0" u="none" strike="noStrike" cap="none" dirty="0">
                <a:solidFill>
                  <a:schemeClr val="dk1"/>
                </a:solidFill>
                <a:latin typeface="Arial"/>
                <a:ea typeface="Arial"/>
                <a:cs typeface="Arial"/>
                <a:sym typeface="Arial"/>
              </a:rPr>
              <a:t>Expert driven:</a:t>
            </a:r>
            <a:endParaRPr dirty="0"/>
          </a:p>
          <a:p>
            <a:pPr marL="742950" marR="0" lvl="1" indent="-285750" algn="l" rtl="0">
              <a:lnSpc>
                <a:spcPct val="100000"/>
              </a:lnSpc>
              <a:spcBef>
                <a:spcPts val="320"/>
              </a:spcBef>
              <a:spcAft>
                <a:spcPts val="0"/>
              </a:spcAft>
              <a:buClr>
                <a:srgbClr val="CC0000"/>
              </a:buClr>
              <a:buSzPts val="1600"/>
              <a:buFont typeface="Noto Sans Symbols"/>
              <a:buChar char="▪"/>
            </a:pPr>
            <a:r>
              <a:rPr lang="en-US" sz="1600" b="0" i="0" u="none" strike="noStrike" cap="none" dirty="0">
                <a:solidFill>
                  <a:schemeClr val="dk1"/>
                </a:solidFill>
                <a:latin typeface="Arial"/>
                <a:ea typeface="Arial"/>
                <a:cs typeface="Arial"/>
                <a:sym typeface="Arial"/>
              </a:rPr>
              <a:t>Community is a “participant/subject”</a:t>
            </a:r>
            <a:endParaRPr dirty="0"/>
          </a:p>
          <a:p>
            <a:pPr marL="742950" lvl="1" indent="-285750">
              <a:spcBef>
                <a:spcPts val="320"/>
              </a:spcBef>
              <a:buClr>
                <a:srgbClr val="CC0000"/>
              </a:buClr>
              <a:buSzPts val="1600"/>
            </a:pPr>
            <a:r>
              <a:rPr lang="en-US" sz="1600" b="0" i="0" u="none" strike="noStrike" cap="none" dirty="0">
                <a:solidFill>
                  <a:schemeClr val="dk1"/>
                </a:solidFill>
                <a:latin typeface="Arial"/>
                <a:ea typeface="Arial"/>
                <a:cs typeface="Arial"/>
                <a:sym typeface="Arial"/>
              </a:rPr>
              <a:t>Community may help advise or </a:t>
            </a:r>
            <a:r>
              <a:rPr lang="en-US" sz="1600" dirty="0"/>
              <a:t>approve area of study &amp; research questions </a:t>
            </a:r>
            <a:endParaRPr dirty="0"/>
          </a:p>
          <a:p>
            <a:pPr marL="742950" marR="0" lvl="1" indent="-285750" algn="l" rtl="0">
              <a:lnSpc>
                <a:spcPct val="100000"/>
              </a:lnSpc>
              <a:spcBef>
                <a:spcPts val="320"/>
              </a:spcBef>
              <a:spcAft>
                <a:spcPts val="0"/>
              </a:spcAft>
              <a:buClr>
                <a:srgbClr val="CC0000"/>
              </a:buClr>
              <a:buSzPts val="1600"/>
              <a:buFont typeface="Noto Sans Symbols"/>
              <a:buChar char="▪"/>
            </a:pPr>
            <a:r>
              <a:rPr lang="en-US" sz="1600" dirty="0"/>
              <a:t>Experts d</a:t>
            </a:r>
            <a:r>
              <a:rPr lang="en-US" sz="1600" b="0" i="0" u="none" strike="noStrike" cap="none" dirty="0">
                <a:solidFill>
                  <a:schemeClr val="dk1"/>
                </a:solidFill>
                <a:latin typeface="Arial"/>
                <a:ea typeface="Arial"/>
                <a:cs typeface="Arial"/>
                <a:sym typeface="Arial"/>
              </a:rPr>
              <a:t>esign &amp; gather information; community members may be involved, usually in collection</a:t>
            </a:r>
            <a:endParaRPr dirty="0"/>
          </a:p>
          <a:p>
            <a:pPr marL="742950" marR="0" lvl="1" indent="-285750" algn="l" rtl="0">
              <a:lnSpc>
                <a:spcPct val="100000"/>
              </a:lnSpc>
              <a:spcBef>
                <a:spcPts val="320"/>
              </a:spcBef>
              <a:spcAft>
                <a:spcPts val="0"/>
              </a:spcAft>
              <a:buClr>
                <a:srgbClr val="CC0000"/>
              </a:buClr>
              <a:buSzPts val="1600"/>
              <a:buFont typeface="Noto Sans Symbols"/>
              <a:buChar char="▪"/>
            </a:pPr>
            <a:r>
              <a:rPr lang="en-US" sz="1600" b="0" i="0" u="none" strike="noStrike" cap="none" dirty="0">
                <a:solidFill>
                  <a:schemeClr val="dk1"/>
                </a:solidFill>
                <a:latin typeface="Arial"/>
                <a:ea typeface="Arial"/>
                <a:cs typeface="Arial"/>
                <a:sym typeface="Arial"/>
              </a:rPr>
              <a:t>Analysis and interpretation of results; experts may bring to community for input</a:t>
            </a:r>
            <a:endParaRPr dirty="0"/>
          </a:p>
          <a:p>
            <a:pPr marL="342900" marR="0" lvl="0" indent="-190500" algn="l" rtl="0">
              <a:lnSpc>
                <a:spcPct val="100000"/>
              </a:lnSpc>
              <a:spcBef>
                <a:spcPts val="480"/>
              </a:spcBef>
              <a:spcAft>
                <a:spcPts val="0"/>
              </a:spcAft>
              <a:buClr>
                <a:srgbClr val="2675B4"/>
              </a:buClr>
              <a:buSzPts val="2400"/>
              <a:buFont typeface="Noto Sans Symbols"/>
              <a:buNone/>
            </a:pPr>
            <a:endParaRPr sz="2400" b="0" i="0" u="none" strike="noStrike" cap="none" dirty="0">
              <a:solidFill>
                <a:schemeClr val="dk1"/>
              </a:solidFill>
              <a:latin typeface="Arial"/>
              <a:ea typeface="Arial"/>
              <a:cs typeface="Arial"/>
              <a:sym typeface="Arial"/>
            </a:endParaRPr>
          </a:p>
          <a:p>
            <a:pPr marL="342900" marR="0" lvl="0" indent="-190500" algn="l" rtl="0">
              <a:spcBef>
                <a:spcPts val="480"/>
              </a:spcBef>
              <a:spcAft>
                <a:spcPts val="0"/>
              </a:spcAft>
              <a:buClr>
                <a:srgbClr val="2675B4"/>
              </a:buClr>
              <a:buSzPts val="2400"/>
              <a:buFont typeface="Noto Sans Symbols"/>
              <a:buNone/>
            </a:pPr>
            <a:endParaRPr sz="2400" b="0" i="0" u="none" dirty="0">
              <a:solidFill>
                <a:schemeClr val="dk1"/>
              </a:solidFill>
              <a:latin typeface="Arial"/>
              <a:ea typeface="Arial"/>
              <a:cs typeface="Arial"/>
              <a:sym typeface="Arial"/>
            </a:endParaRPr>
          </a:p>
        </p:txBody>
      </p:sp>
      <p:sp>
        <p:nvSpPr>
          <p:cNvPr id="160" name="Google Shape;160;p21"/>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lvl="0">
              <a:buClr>
                <a:schemeClr val="lt1"/>
              </a:buClr>
              <a:buSzPts val="1200"/>
            </a:pPr>
            <a:r>
              <a:rPr lang="en-US" sz="1200" dirty="0">
                <a:solidFill>
                  <a:schemeClr val="lt1"/>
                </a:solidFill>
              </a:rPr>
              <a:t>Community Assessment &amp; CBPR</a:t>
            </a:r>
            <a:endParaRPr lang="en-US" sz="1200" dirty="0"/>
          </a:p>
        </p:txBody>
      </p:sp>
      <p:sp>
        <p:nvSpPr>
          <p:cNvPr id="162" name="Google Shape;162;p21"/>
          <p:cNvSpPr txBox="1"/>
          <p:nvPr/>
        </p:nvSpPr>
        <p:spPr>
          <a:xfrm>
            <a:off x="1676400" y="5181600"/>
            <a:ext cx="6096000" cy="461962"/>
          </a:xfrm>
          <a:prstGeom prst="rect">
            <a:avLst/>
          </a:prstGeom>
          <a:noFill/>
          <a:ln w="34925" cap="flat" cmpd="sng">
            <a:solidFill>
              <a:srgbClr val="FF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Arial"/>
              <a:buNone/>
            </a:pPr>
            <a:r>
              <a:rPr lang="en-US" sz="2400" b="0" i="0" u="none">
                <a:solidFill>
                  <a:schemeClr val="dk1"/>
                </a:solidFill>
                <a:latin typeface="Arial"/>
                <a:ea typeface="Arial"/>
                <a:cs typeface="Arial"/>
                <a:sym typeface="Arial"/>
              </a:rPr>
              <a:t>Use results to inform and direct change</a:t>
            </a:r>
            <a:endParaRPr/>
          </a:p>
        </p:txBody>
      </p:sp>
      <p:sp>
        <p:nvSpPr>
          <p:cNvPr id="163" name="Google Shape;163;p21"/>
          <p:cNvSpPr/>
          <p:nvPr/>
        </p:nvSpPr>
        <p:spPr>
          <a:xfrm>
            <a:off x="3162300" y="4814900"/>
            <a:ext cx="342900" cy="366600"/>
          </a:xfrm>
          <a:prstGeom prst="downArrow">
            <a:avLst>
              <a:gd name="adj1" fmla="val 13500"/>
              <a:gd name="adj2" fmla="val 50000"/>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164" name="Google Shape;164;p21"/>
          <p:cNvSpPr/>
          <p:nvPr/>
        </p:nvSpPr>
        <p:spPr>
          <a:xfrm>
            <a:off x="6648450" y="4800600"/>
            <a:ext cx="342900" cy="366712"/>
          </a:xfrm>
          <a:prstGeom prst="downArrow">
            <a:avLst>
              <a:gd name="adj1" fmla="val 11489"/>
              <a:gd name="adj2" fmla="val 50000"/>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2"/>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CBPR Tree</a:t>
            </a:r>
            <a:endParaRPr/>
          </a:p>
        </p:txBody>
      </p:sp>
      <p:sp>
        <p:nvSpPr>
          <p:cNvPr id="170" name="Google Shape;170;p22"/>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lvl="0">
              <a:buClr>
                <a:schemeClr val="lt1"/>
              </a:buClr>
              <a:buSzPts val="1200"/>
            </a:pPr>
            <a:r>
              <a:rPr lang="en-US" sz="1200" dirty="0">
                <a:solidFill>
                  <a:schemeClr val="lt1"/>
                </a:solidFill>
              </a:rPr>
              <a:t>Community Assessment &amp; CBPR</a:t>
            </a:r>
            <a:endParaRPr lang="en-US" sz="1200" dirty="0"/>
          </a:p>
        </p:txBody>
      </p:sp>
      <p:pic>
        <p:nvPicPr>
          <p:cNvPr id="172" name="Google Shape;172;p22" descr="Fashion Hairstyles: tree clip art images"/>
          <p:cNvPicPr preferRelativeResize="0"/>
          <p:nvPr/>
        </p:nvPicPr>
        <p:blipFill rotWithShape="1">
          <a:blip r:embed="rId3">
            <a:alphaModFix/>
          </a:blip>
          <a:srcRect/>
          <a:stretch/>
        </p:blipFill>
        <p:spPr>
          <a:xfrm>
            <a:off x="2079625" y="762000"/>
            <a:ext cx="4943475" cy="4876800"/>
          </a:xfrm>
          <a:prstGeom prst="rect">
            <a:avLst/>
          </a:prstGeom>
          <a:noFill/>
          <a:ln>
            <a:noFill/>
          </a:ln>
        </p:spPr>
      </p:pic>
      <p:sp>
        <p:nvSpPr>
          <p:cNvPr id="173" name="Google Shape;173;p22"/>
          <p:cNvSpPr txBox="1"/>
          <p:nvPr/>
        </p:nvSpPr>
        <p:spPr>
          <a:xfrm>
            <a:off x="3303587" y="5918994"/>
            <a:ext cx="2495550"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663300"/>
              </a:buClr>
              <a:buSzPts val="2400"/>
              <a:buFont typeface="Arial"/>
              <a:buNone/>
            </a:pPr>
            <a:r>
              <a:rPr lang="en-US" sz="2400" b="0" i="0" u="none" dirty="0">
                <a:solidFill>
                  <a:srgbClr val="663300"/>
                </a:solidFill>
                <a:latin typeface="Arial"/>
                <a:ea typeface="Arial"/>
                <a:cs typeface="Arial"/>
                <a:sym typeface="Arial"/>
              </a:rPr>
              <a:t>Roots: Principles</a:t>
            </a:r>
            <a:endParaRPr dirty="0"/>
          </a:p>
        </p:txBody>
      </p:sp>
      <p:sp>
        <p:nvSpPr>
          <p:cNvPr id="174" name="Google Shape;174;p22"/>
          <p:cNvSpPr txBox="1"/>
          <p:nvPr/>
        </p:nvSpPr>
        <p:spPr>
          <a:xfrm>
            <a:off x="5613400" y="4800600"/>
            <a:ext cx="28606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663300"/>
              </a:buClr>
              <a:buSzPts val="2400"/>
              <a:buFont typeface="Arial"/>
              <a:buNone/>
            </a:pPr>
            <a:r>
              <a:rPr lang="en-US" sz="2400" b="0" i="0" u="none">
                <a:solidFill>
                  <a:srgbClr val="663300"/>
                </a:solidFill>
                <a:latin typeface="Arial"/>
                <a:ea typeface="Arial"/>
                <a:cs typeface="Arial"/>
                <a:sym typeface="Arial"/>
              </a:rPr>
              <a:t>Trunk: Environment</a:t>
            </a:r>
            <a:endParaRPr/>
          </a:p>
        </p:txBody>
      </p:sp>
      <p:sp>
        <p:nvSpPr>
          <p:cNvPr id="175" name="Google Shape;175;p22"/>
          <p:cNvSpPr txBox="1"/>
          <p:nvPr/>
        </p:nvSpPr>
        <p:spPr>
          <a:xfrm>
            <a:off x="6172200" y="3451225"/>
            <a:ext cx="283686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663300"/>
              </a:buClr>
              <a:buSzPts val="2400"/>
              <a:buFont typeface="Arial"/>
              <a:buNone/>
            </a:pPr>
            <a:r>
              <a:rPr lang="en-US" sz="2400" b="0" i="0" u="none">
                <a:solidFill>
                  <a:srgbClr val="663300"/>
                </a:solidFill>
                <a:latin typeface="Arial"/>
                <a:ea typeface="Arial"/>
                <a:cs typeface="Arial"/>
                <a:sym typeface="Arial"/>
              </a:rPr>
              <a:t>Branches: Methods</a:t>
            </a:r>
            <a:endParaRPr/>
          </a:p>
        </p:txBody>
      </p:sp>
      <p:sp>
        <p:nvSpPr>
          <p:cNvPr id="176" name="Google Shape;176;p22"/>
          <p:cNvSpPr txBox="1"/>
          <p:nvPr/>
        </p:nvSpPr>
        <p:spPr>
          <a:xfrm>
            <a:off x="6715125" y="1670050"/>
            <a:ext cx="20478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663300"/>
              </a:buClr>
              <a:buSzPts val="2400"/>
              <a:buFont typeface="Arial"/>
              <a:buNone/>
            </a:pPr>
            <a:r>
              <a:rPr lang="en-US" sz="2400" b="0" i="0" u="none">
                <a:solidFill>
                  <a:srgbClr val="663300"/>
                </a:solidFill>
                <a:latin typeface="Arial"/>
                <a:ea typeface="Arial"/>
                <a:cs typeface="Arial"/>
                <a:sym typeface="Arial"/>
              </a:rPr>
              <a:t>Fruit: Impacts</a:t>
            </a:r>
            <a:endParaRPr/>
          </a:p>
        </p:txBody>
      </p:sp>
      <p:sp>
        <p:nvSpPr>
          <p:cNvPr id="177" name="Google Shape;177;p22"/>
          <p:cNvSpPr txBox="1"/>
          <p:nvPr/>
        </p:nvSpPr>
        <p:spPr>
          <a:xfrm>
            <a:off x="2286000" y="4495800"/>
            <a:ext cx="1600200" cy="8302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178" name="Google Shape;178;p22"/>
          <p:cNvSpPr txBox="1"/>
          <p:nvPr/>
        </p:nvSpPr>
        <p:spPr>
          <a:xfrm>
            <a:off x="2286000" y="4495800"/>
            <a:ext cx="1600200" cy="11430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4"/>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0" i="0" u="none" dirty="0">
                <a:solidFill>
                  <a:schemeClr val="dk1"/>
                </a:solidFill>
                <a:latin typeface="Arial"/>
                <a:ea typeface="Arial"/>
                <a:cs typeface="Arial"/>
                <a:sym typeface="Arial"/>
              </a:rPr>
              <a:t>CBPR </a:t>
            </a:r>
            <a:r>
              <a:rPr lang="en-US" sz="2800" b="0" i="0" u="none" dirty="0" smtClean="0">
                <a:solidFill>
                  <a:schemeClr val="dk1"/>
                </a:solidFill>
                <a:latin typeface="Arial"/>
                <a:ea typeface="Arial"/>
                <a:cs typeface="Arial"/>
                <a:sym typeface="Arial"/>
              </a:rPr>
              <a:t>Principles- Roots</a:t>
            </a:r>
            <a:endParaRPr dirty="0"/>
          </a:p>
        </p:txBody>
      </p:sp>
      <p:sp>
        <p:nvSpPr>
          <p:cNvPr id="192" name="Google Shape;192;p24"/>
          <p:cNvSpPr txBox="1">
            <a:spLocks noGrp="1"/>
          </p:cNvSpPr>
          <p:nvPr>
            <p:ph type="body" idx="1"/>
          </p:nvPr>
        </p:nvSpPr>
        <p:spPr>
          <a:xfrm>
            <a:off x="292100" y="1371600"/>
            <a:ext cx="8610600" cy="435864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CC0000"/>
              </a:buClr>
              <a:buSzPts val="1800"/>
              <a:buFont typeface="Noto Sans Symbols"/>
              <a:buChar char="▪"/>
            </a:pPr>
            <a:r>
              <a:rPr lang="en-US" sz="2000" b="0" i="0" u="none" dirty="0" smtClean="0">
                <a:solidFill>
                  <a:schemeClr val="dk1"/>
                </a:solidFill>
                <a:latin typeface="Arial"/>
                <a:ea typeface="Arial"/>
                <a:cs typeface="Arial"/>
                <a:sym typeface="Arial"/>
              </a:rPr>
              <a:t>The </a:t>
            </a:r>
            <a:r>
              <a:rPr lang="en-US" sz="2000" b="0" i="0" u="none" dirty="0">
                <a:solidFill>
                  <a:schemeClr val="dk1"/>
                </a:solidFill>
                <a:latin typeface="Arial"/>
                <a:ea typeface="Arial"/>
                <a:cs typeface="Arial"/>
                <a:sym typeface="Arial"/>
              </a:rPr>
              <a:t>roots are the principles that sustain good participatory research.</a:t>
            </a:r>
            <a:endParaRPr sz="1800" b="0" i="0" u="none" dirty="0">
              <a:solidFill>
                <a:schemeClr val="dk1"/>
              </a:solidFill>
              <a:latin typeface="Arial"/>
              <a:ea typeface="Arial"/>
              <a:cs typeface="Arial"/>
              <a:sym typeface="Arial"/>
            </a:endParaRPr>
          </a:p>
          <a:p>
            <a:pPr marL="742950" marR="0" lvl="1" indent="-285750" algn="l" rtl="0">
              <a:lnSpc>
                <a:spcPct val="100000"/>
              </a:lnSpc>
              <a:spcBef>
                <a:spcPts val="320"/>
              </a:spcBef>
              <a:spcAft>
                <a:spcPts val="0"/>
              </a:spcAft>
              <a:buClr>
                <a:srgbClr val="CC0000"/>
              </a:buClr>
              <a:buSzPts val="1600"/>
              <a:buFont typeface="Noto Sans Symbols"/>
              <a:buChar char="▪"/>
            </a:pPr>
            <a:r>
              <a:rPr lang="en-US" b="0" i="0" u="none" strike="noStrike" cap="none" dirty="0">
                <a:solidFill>
                  <a:schemeClr val="dk1"/>
                </a:solidFill>
                <a:sym typeface="Arial"/>
              </a:rPr>
              <a:t>Recognizes community as a unit of identity</a:t>
            </a:r>
            <a:endParaRPr dirty="0"/>
          </a:p>
          <a:p>
            <a:pPr marL="742950" marR="0" lvl="1" indent="-285750" algn="l" rtl="0">
              <a:lnSpc>
                <a:spcPct val="100000"/>
              </a:lnSpc>
              <a:spcBef>
                <a:spcPts val="320"/>
              </a:spcBef>
              <a:spcAft>
                <a:spcPts val="0"/>
              </a:spcAft>
              <a:buClr>
                <a:srgbClr val="CC0000"/>
              </a:buClr>
              <a:buSzPts val="1600"/>
              <a:buFont typeface="Noto Sans Symbols"/>
              <a:buChar char="▪"/>
            </a:pPr>
            <a:r>
              <a:rPr lang="en-US" b="0" i="0" u="none" strike="noStrike" cap="none" dirty="0">
                <a:solidFill>
                  <a:schemeClr val="dk1"/>
                </a:solidFill>
                <a:sym typeface="Arial"/>
              </a:rPr>
              <a:t>Builds on strengths and resources within the community</a:t>
            </a:r>
            <a:endParaRPr dirty="0"/>
          </a:p>
          <a:p>
            <a:pPr marL="742950" marR="0" lvl="1" indent="-285750" algn="l" rtl="0">
              <a:lnSpc>
                <a:spcPct val="100000"/>
              </a:lnSpc>
              <a:spcBef>
                <a:spcPts val="320"/>
              </a:spcBef>
              <a:spcAft>
                <a:spcPts val="0"/>
              </a:spcAft>
              <a:buClr>
                <a:srgbClr val="CC0000"/>
              </a:buClr>
              <a:buSzPts val="1600"/>
              <a:buFont typeface="Noto Sans Symbols"/>
              <a:buChar char="▪"/>
            </a:pPr>
            <a:r>
              <a:rPr lang="en-US" b="0" i="0" u="none" strike="noStrike" cap="none" dirty="0">
                <a:solidFill>
                  <a:schemeClr val="dk1"/>
                </a:solidFill>
                <a:sym typeface="Arial"/>
              </a:rPr>
              <a:t>Facilitates collaborative, equitable involvement of all partners in all phases of the </a:t>
            </a:r>
            <a:br>
              <a:rPr lang="en-US" b="0" i="0" u="none" strike="noStrike" cap="none" dirty="0">
                <a:solidFill>
                  <a:schemeClr val="dk1"/>
                </a:solidFill>
                <a:sym typeface="Arial"/>
              </a:rPr>
            </a:br>
            <a:r>
              <a:rPr lang="en-US" b="0" i="0" u="none" strike="noStrike" cap="none" dirty="0">
                <a:solidFill>
                  <a:schemeClr val="dk1"/>
                </a:solidFill>
                <a:sym typeface="Arial"/>
              </a:rPr>
              <a:t>research  </a:t>
            </a:r>
            <a:endParaRPr dirty="0"/>
          </a:p>
          <a:p>
            <a:pPr marL="742950" marR="0" lvl="1" indent="-285750" algn="l" rtl="0">
              <a:lnSpc>
                <a:spcPct val="100000"/>
              </a:lnSpc>
              <a:spcBef>
                <a:spcPts val="320"/>
              </a:spcBef>
              <a:spcAft>
                <a:spcPts val="0"/>
              </a:spcAft>
              <a:buClr>
                <a:srgbClr val="CC0000"/>
              </a:buClr>
              <a:buSzPts val="1600"/>
              <a:buFont typeface="Noto Sans Symbols"/>
              <a:buChar char="▪"/>
            </a:pPr>
            <a:r>
              <a:rPr lang="en-US" b="0" i="0" u="none" strike="noStrike" cap="none" dirty="0">
                <a:solidFill>
                  <a:schemeClr val="dk1"/>
                </a:solidFill>
                <a:sym typeface="Arial"/>
              </a:rPr>
              <a:t>Integrates knowledge and intervention for mutual benefit of all partners</a:t>
            </a:r>
            <a:endParaRPr dirty="0"/>
          </a:p>
          <a:p>
            <a:pPr marL="742950" marR="0" lvl="1" indent="-285750" algn="l" rtl="0">
              <a:lnSpc>
                <a:spcPct val="100000"/>
              </a:lnSpc>
              <a:spcBef>
                <a:spcPts val="320"/>
              </a:spcBef>
              <a:spcAft>
                <a:spcPts val="0"/>
              </a:spcAft>
              <a:buClr>
                <a:srgbClr val="CC0000"/>
              </a:buClr>
              <a:buSzPts val="1600"/>
              <a:buFont typeface="Noto Sans Symbols"/>
              <a:buChar char="▪"/>
            </a:pPr>
            <a:r>
              <a:rPr lang="en-US" b="0" i="0" u="none" strike="noStrike" cap="none" dirty="0">
                <a:solidFill>
                  <a:schemeClr val="dk1"/>
                </a:solidFill>
                <a:sym typeface="Arial"/>
              </a:rPr>
              <a:t>Promotes a co‐learning and empowering process that attends to social inequalities   </a:t>
            </a:r>
            <a:endParaRPr b="0" i="0" u="none" strike="noStrike" cap="none" dirty="0">
              <a:solidFill>
                <a:schemeClr val="dk1"/>
              </a:solidFill>
              <a:sym typeface="Arial"/>
            </a:endParaRPr>
          </a:p>
          <a:p>
            <a:pPr marL="742950" marR="0" lvl="1" indent="-285750" algn="l" rtl="0">
              <a:lnSpc>
                <a:spcPct val="100000"/>
              </a:lnSpc>
              <a:spcBef>
                <a:spcPts val="320"/>
              </a:spcBef>
              <a:spcAft>
                <a:spcPts val="0"/>
              </a:spcAft>
              <a:buClr>
                <a:srgbClr val="CC0000"/>
              </a:buClr>
              <a:buSzPts val="1600"/>
              <a:buFont typeface="Noto Sans Symbols"/>
              <a:buChar char="▪"/>
            </a:pPr>
            <a:r>
              <a:rPr lang="en-US" b="0" i="0" u="none" strike="noStrike" cap="none" dirty="0">
                <a:solidFill>
                  <a:schemeClr val="dk1"/>
                </a:solidFill>
                <a:sym typeface="Arial"/>
              </a:rPr>
              <a:t>Involves a cyclical and iterative process   </a:t>
            </a:r>
            <a:endParaRPr dirty="0"/>
          </a:p>
          <a:p>
            <a:pPr marL="742950" marR="0" lvl="1" indent="-285750" algn="l" rtl="0">
              <a:lnSpc>
                <a:spcPct val="100000"/>
              </a:lnSpc>
              <a:spcBef>
                <a:spcPts val="320"/>
              </a:spcBef>
              <a:spcAft>
                <a:spcPts val="0"/>
              </a:spcAft>
              <a:buClr>
                <a:srgbClr val="CC0000"/>
              </a:buClr>
              <a:buSzPts val="1600"/>
              <a:buFont typeface="Noto Sans Symbols"/>
              <a:buChar char="▪"/>
            </a:pPr>
            <a:r>
              <a:rPr lang="en-US" b="0" i="0" u="none" strike="noStrike" cap="none" dirty="0">
                <a:solidFill>
                  <a:schemeClr val="dk1"/>
                </a:solidFill>
                <a:sym typeface="Arial"/>
              </a:rPr>
              <a:t>Addresses health from both positive and ecologic perspectives</a:t>
            </a:r>
            <a:endParaRPr dirty="0"/>
          </a:p>
          <a:p>
            <a:pPr marL="742950" marR="0" lvl="1" indent="-285750" algn="l" rtl="0">
              <a:lnSpc>
                <a:spcPct val="100000"/>
              </a:lnSpc>
              <a:spcBef>
                <a:spcPts val="320"/>
              </a:spcBef>
              <a:spcAft>
                <a:spcPts val="0"/>
              </a:spcAft>
              <a:buClr>
                <a:srgbClr val="CC0000"/>
              </a:buClr>
              <a:buSzPts val="1600"/>
              <a:buFont typeface="Noto Sans Symbols"/>
              <a:buChar char="▪"/>
            </a:pPr>
            <a:r>
              <a:rPr lang="en-US" b="0" i="0" u="none" strike="noStrike" cap="none" dirty="0">
                <a:solidFill>
                  <a:schemeClr val="dk1"/>
                </a:solidFill>
                <a:sym typeface="Arial"/>
              </a:rPr>
              <a:t>Disseminates findings and knowledge gained to all partners  </a:t>
            </a:r>
            <a:endParaRPr dirty="0"/>
          </a:p>
          <a:p>
            <a:pPr marL="742950" marR="0" lvl="1" indent="-285750" algn="l" rtl="0">
              <a:lnSpc>
                <a:spcPct val="100000"/>
              </a:lnSpc>
              <a:spcBef>
                <a:spcPts val="320"/>
              </a:spcBef>
              <a:spcAft>
                <a:spcPts val="0"/>
              </a:spcAft>
              <a:buClr>
                <a:srgbClr val="CC0000"/>
              </a:buClr>
              <a:buSzPts val="1600"/>
              <a:buFont typeface="Noto Sans Symbols"/>
              <a:buChar char="▪"/>
            </a:pPr>
            <a:r>
              <a:rPr lang="en-US" b="0" i="0" u="none" strike="noStrike" cap="none" dirty="0">
                <a:solidFill>
                  <a:schemeClr val="dk1"/>
                </a:solidFill>
                <a:sym typeface="Arial"/>
              </a:rPr>
              <a:t>Involves long‐term commitment by all </a:t>
            </a:r>
            <a:r>
              <a:rPr lang="en-US" b="0" i="0" u="none" strike="noStrike" cap="none" dirty="0" smtClean="0">
                <a:solidFill>
                  <a:schemeClr val="dk1"/>
                </a:solidFill>
                <a:sym typeface="Arial"/>
              </a:rPr>
              <a:t>partners</a:t>
            </a:r>
            <a:endParaRPr lang="en-US" sz="1600" i="1" dirty="0"/>
          </a:p>
          <a:p>
            <a:pPr marL="457200" marR="0" lvl="1" indent="0" algn="l" rtl="0">
              <a:lnSpc>
                <a:spcPct val="100000"/>
              </a:lnSpc>
              <a:spcBef>
                <a:spcPts val="320"/>
              </a:spcBef>
              <a:spcAft>
                <a:spcPts val="0"/>
              </a:spcAft>
              <a:buClr>
                <a:srgbClr val="CC0000"/>
              </a:buClr>
              <a:buSzPts val="1600"/>
              <a:buNone/>
            </a:pPr>
            <a:endParaRPr lang="en-US" sz="1600" b="0" i="1" u="none" strike="noStrike" cap="none" dirty="0">
              <a:solidFill>
                <a:schemeClr val="dk1"/>
              </a:solidFill>
              <a:latin typeface="Arial"/>
              <a:ea typeface="Arial"/>
              <a:cs typeface="Arial"/>
              <a:sym typeface="Arial"/>
            </a:endParaRPr>
          </a:p>
          <a:p>
            <a:pPr marL="342900" marR="0" lvl="0" indent="-342900" algn="l" rtl="0">
              <a:lnSpc>
                <a:spcPct val="100000"/>
              </a:lnSpc>
              <a:spcBef>
                <a:spcPts val="480"/>
              </a:spcBef>
              <a:spcAft>
                <a:spcPts val="0"/>
              </a:spcAft>
              <a:buClr>
                <a:srgbClr val="2675B4"/>
              </a:buClr>
              <a:buSzPts val="2400"/>
              <a:buFont typeface="Noto Sans Symbols"/>
              <a:buNone/>
            </a:pPr>
            <a:r>
              <a:rPr lang="en-US" sz="2400" b="0" i="0" u="none" dirty="0">
                <a:solidFill>
                  <a:schemeClr val="dk1"/>
                </a:solidFill>
                <a:latin typeface="Arial"/>
                <a:ea typeface="Arial"/>
                <a:cs typeface="Arial"/>
                <a:sym typeface="Arial"/>
              </a:rPr>
              <a:t/>
            </a:r>
            <a:br>
              <a:rPr lang="en-US" sz="2400" b="0" i="0" u="none" dirty="0">
                <a:solidFill>
                  <a:schemeClr val="dk1"/>
                </a:solidFill>
                <a:latin typeface="Arial"/>
                <a:ea typeface="Arial"/>
                <a:cs typeface="Arial"/>
                <a:sym typeface="Arial"/>
              </a:rPr>
            </a:br>
            <a:endParaRPr dirty="0"/>
          </a:p>
        </p:txBody>
      </p:sp>
      <p:sp>
        <p:nvSpPr>
          <p:cNvPr id="193" name="Google Shape;193;p24"/>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lvl="0">
              <a:buClr>
                <a:schemeClr val="lt1"/>
              </a:buClr>
              <a:buSzPts val="1200"/>
            </a:pPr>
            <a:r>
              <a:rPr lang="en-US" sz="1200" dirty="0">
                <a:solidFill>
                  <a:schemeClr val="lt1"/>
                </a:solidFill>
              </a:rPr>
              <a:t>Community Assessment &amp; CBPR</a:t>
            </a:r>
            <a:endParaRPr lang="en-US" sz="1200" dirty="0"/>
          </a:p>
        </p:txBody>
      </p:sp>
      <p:sp>
        <p:nvSpPr>
          <p:cNvPr id="2" name="TextBox 1"/>
          <p:cNvSpPr txBox="1"/>
          <p:nvPr/>
        </p:nvSpPr>
        <p:spPr>
          <a:xfrm>
            <a:off x="3644900" y="5928210"/>
            <a:ext cx="5118100" cy="646331"/>
          </a:xfrm>
          <a:prstGeom prst="rect">
            <a:avLst/>
          </a:prstGeom>
          <a:noFill/>
        </p:spPr>
        <p:txBody>
          <a:bodyPr wrap="square" rtlCol="0">
            <a:spAutoFit/>
          </a:bodyPr>
          <a:lstStyle/>
          <a:p>
            <a:pPr marL="0" lvl="0" indent="0">
              <a:spcBef>
                <a:spcPts val="400"/>
              </a:spcBef>
              <a:buSzPts val="2000"/>
              <a:buNone/>
            </a:pPr>
            <a:r>
              <a:rPr lang="en-US" sz="1200" dirty="0"/>
              <a:t>Israel, B. A., Schulz, A. J., Parker, E. A., &amp; Becker, A. B. (1998). Review of community-based research: assessing partnership approaches to improve public health. </a:t>
            </a:r>
            <a:r>
              <a:rPr lang="en-US" sz="1200" i="1" dirty="0"/>
              <a:t>Annual </a:t>
            </a:r>
            <a:r>
              <a:rPr lang="en-US" sz="1200" i="1" dirty="0" smtClean="0"/>
              <a:t>Review </a:t>
            </a:r>
            <a:r>
              <a:rPr lang="en-US" sz="1200" i="1" dirty="0"/>
              <a:t>of </a:t>
            </a:r>
            <a:r>
              <a:rPr lang="en-US" sz="1200" i="1" dirty="0" smtClean="0"/>
              <a:t>Public Health</a:t>
            </a:r>
            <a:r>
              <a:rPr lang="en-US" sz="1200" dirty="0"/>
              <a:t>, </a:t>
            </a:r>
            <a:r>
              <a:rPr lang="en-US" sz="1200" i="1" dirty="0"/>
              <a:t>19</a:t>
            </a:r>
            <a:r>
              <a:rPr lang="en-US" sz="1200" dirty="0"/>
              <a:t>(1), 173-202.</a:t>
            </a:r>
            <a:endParaRPr lang="en-US"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3"/>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0" i="0" u="none" dirty="0">
                <a:solidFill>
                  <a:schemeClr val="dk1"/>
                </a:solidFill>
                <a:latin typeface="Arial"/>
                <a:ea typeface="Arial"/>
                <a:cs typeface="Arial"/>
                <a:sym typeface="Arial"/>
              </a:rPr>
              <a:t>CBPR Principles</a:t>
            </a:r>
            <a:endParaRPr dirty="0"/>
          </a:p>
        </p:txBody>
      </p:sp>
      <p:sp>
        <p:nvSpPr>
          <p:cNvPr id="184" name="Google Shape;184;p23"/>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2675B4"/>
              </a:buClr>
              <a:buSzPts val="2400"/>
              <a:buFont typeface="Noto Sans Symbols"/>
              <a:buNone/>
            </a:pPr>
            <a:r>
              <a:rPr lang="en-US" sz="2800" b="0" i="0" u="none" dirty="0">
                <a:solidFill>
                  <a:schemeClr val="dk1"/>
                </a:solidFill>
                <a:latin typeface="Arial"/>
                <a:ea typeface="Arial"/>
                <a:cs typeface="Arial"/>
                <a:sym typeface="Arial"/>
              </a:rPr>
              <a:t>Think about the people that you interviewed. </a:t>
            </a:r>
            <a:endParaRPr lang="en-US" sz="2800" b="0" i="0" u="none" dirty="0" smtClean="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2675B4"/>
              </a:buClr>
              <a:buSzPts val="2400"/>
              <a:buFont typeface="Noto Sans Symbols"/>
              <a:buNone/>
            </a:pPr>
            <a:endParaRPr dirty="0"/>
          </a:p>
          <a:p>
            <a:pPr marL="0" marR="0" lvl="0" indent="-152400" algn="l" rtl="0">
              <a:lnSpc>
                <a:spcPct val="100000"/>
              </a:lnSpc>
              <a:spcBef>
                <a:spcPts val="480"/>
              </a:spcBef>
              <a:spcAft>
                <a:spcPts val="0"/>
              </a:spcAft>
              <a:buClr>
                <a:srgbClr val="CC0000"/>
              </a:buClr>
              <a:buSzPts val="2400"/>
              <a:buFont typeface="Noto Sans Symbols"/>
              <a:buChar char="▪"/>
            </a:pPr>
            <a:r>
              <a:rPr lang="en-US" sz="2400" b="0" i="0" u="none" dirty="0">
                <a:solidFill>
                  <a:schemeClr val="dk1"/>
                </a:solidFill>
                <a:latin typeface="Arial"/>
                <a:ea typeface="Arial"/>
                <a:cs typeface="Arial"/>
                <a:sym typeface="Arial"/>
              </a:rPr>
              <a:t>What do you think are their core values or priorities?  </a:t>
            </a:r>
            <a:endParaRPr dirty="0"/>
          </a:p>
          <a:p>
            <a:pPr marL="0" marR="0" lvl="0" indent="-152400" algn="l" rtl="0">
              <a:lnSpc>
                <a:spcPct val="100000"/>
              </a:lnSpc>
              <a:spcBef>
                <a:spcPts val="480"/>
              </a:spcBef>
              <a:spcAft>
                <a:spcPts val="0"/>
              </a:spcAft>
              <a:buClr>
                <a:srgbClr val="CC0000"/>
              </a:buClr>
              <a:buSzPts val="2400"/>
              <a:buFont typeface="Noto Sans Symbols"/>
              <a:buChar char="▪"/>
            </a:pPr>
            <a:r>
              <a:rPr lang="en-US" sz="2400" b="0" i="0" u="none" dirty="0">
                <a:solidFill>
                  <a:schemeClr val="dk1"/>
                </a:solidFill>
                <a:latin typeface="Arial"/>
                <a:ea typeface="Arial"/>
                <a:cs typeface="Arial"/>
                <a:sym typeface="Arial"/>
              </a:rPr>
              <a:t>Do you see their core values or priorities reflected in the goals of CHW work?</a:t>
            </a:r>
            <a:endParaRPr dirty="0"/>
          </a:p>
          <a:p>
            <a:pPr marL="342900" marR="0" lvl="0" indent="-190500" algn="l" rtl="0">
              <a:spcBef>
                <a:spcPts val="480"/>
              </a:spcBef>
              <a:spcAft>
                <a:spcPts val="0"/>
              </a:spcAft>
              <a:buClr>
                <a:srgbClr val="2675B4"/>
              </a:buClr>
              <a:buSzPts val="2400"/>
              <a:buFont typeface="Noto Sans Symbols"/>
              <a:buNone/>
            </a:pPr>
            <a:endParaRPr sz="2400" b="0" i="0" u="none" dirty="0">
              <a:solidFill>
                <a:schemeClr val="dk1"/>
              </a:solidFill>
              <a:latin typeface="Arial"/>
              <a:ea typeface="Arial"/>
              <a:cs typeface="Arial"/>
              <a:sym typeface="Arial"/>
            </a:endParaRPr>
          </a:p>
        </p:txBody>
      </p:sp>
      <p:sp>
        <p:nvSpPr>
          <p:cNvPr id="185" name="Google Shape;185;p23"/>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lvl="0">
              <a:buClr>
                <a:schemeClr val="lt1"/>
              </a:buClr>
              <a:buSzPts val="1200"/>
            </a:pPr>
            <a:r>
              <a:rPr lang="en-US" sz="1200" dirty="0">
                <a:solidFill>
                  <a:schemeClr val="lt1"/>
                </a:solidFill>
              </a:rPr>
              <a:t>Community Assessment &amp; CBPR</a:t>
            </a:r>
            <a:endParaRPr lang="en-US"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5"/>
          <p:cNvSpPr txBox="1">
            <a:spLocks noGrp="1"/>
          </p:cNvSpPr>
          <p:nvPr>
            <p:ph type="title"/>
          </p:nvPr>
        </p:nvSpPr>
        <p:spPr>
          <a:xfrm>
            <a:off x="609600" y="83439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0" i="0" u="none" dirty="0">
                <a:solidFill>
                  <a:schemeClr val="dk1"/>
                </a:solidFill>
                <a:latin typeface="Arial"/>
                <a:ea typeface="Arial"/>
                <a:cs typeface="Arial"/>
                <a:sym typeface="Arial"/>
              </a:rPr>
              <a:t>Popular Education Principles</a:t>
            </a:r>
            <a:endParaRPr dirty="0"/>
          </a:p>
        </p:txBody>
      </p:sp>
      <p:sp>
        <p:nvSpPr>
          <p:cNvPr id="201" name="Google Shape;201;p25"/>
          <p:cNvSpPr txBox="1">
            <a:spLocks noGrp="1"/>
          </p:cNvSpPr>
          <p:nvPr>
            <p:ph type="body" idx="1"/>
          </p:nvPr>
        </p:nvSpPr>
        <p:spPr>
          <a:xfrm>
            <a:off x="609600" y="1524000"/>
            <a:ext cx="79248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2675B4"/>
              </a:buClr>
              <a:buSzPts val="2400"/>
              <a:buFont typeface="Noto Sans Symbols"/>
              <a:buNone/>
            </a:pPr>
            <a:r>
              <a:rPr lang="en-US" sz="2400" b="0" i="0" u="none">
                <a:solidFill>
                  <a:schemeClr val="dk1"/>
                </a:solidFill>
                <a:latin typeface="Arial"/>
                <a:ea typeface="Arial"/>
                <a:cs typeface="Arial"/>
                <a:sym typeface="Arial"/>
              </a:rPr>
              <a:t>Popular Education: Just, Equitable &amp; Democratic Society</a:t>
            </a:r>
            <a:endParaRPr/>
          </a:p>
          <a:p>
            <a:pPr marL="342900" marR="0" lvl="0" indent="-190500" algn="l" rtl="0">
              <a:spcBef>
                <a:spcPts val="480"/>
              </a:spcBef>
              <a:spcAft>
                <a:spcPts val="0"/>
              </a:spcAft>
              <a:buClr>
                <a:srgbClr val="2675B4"/>
              </a:buClr>
              <a:buSzPts val="2400"/>
              <a:buFont typeface="Noto Sans Symbols"/>
              <a:buNone/>
            </a:pPr>
            <a:endParaRPr sz="2400" b="0" i="0" u="none">
              <a:solidFill>
                <a:schemeClr val="dk1"/>
              </a:solidFill>
              <a:latin typeface="Arial"/>
              <a:ea typeface="Arial"/>
              <a:cs typeface="Arial"/>
              <a:sym typeface="Arial"/>
            </a:endParaRPr>
          </a:p>
        </p:txBody>
      </p:sp>
      <p:sp>
        <p:nvSpPr>
          <p:cNvPr id="202" name="Google Shape;202;p25"/>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lvl="0">
              <a:buClr>
                <a:schemeClr val="lt1"/>
              </a:buClr>
              <a:buSzPts val="1200"/>
            </a:pPr>
            <a:r>
              <a:rPr lang="en-US" sz="1200" dirty="0">
                <a:solidFill>
                  <a:schemeClr val="lt1"/>
                </a:solidFill>
              </a:rPr>
              <a:t>Community Assessment &amp; CBPR</a:t>
            </a:r>
            <a:endParaRPr lang="en-US" sz="1200" dirty="0"/>
          </a:p>
        </p:txBody>
      </p:sp>
      <p:pic>
        <p:nvPicPr>
          <p:cNvPr id="204" name="Google Shape;204;p25" descr="Bricks PNG Transparent Images | PNG All"/>
          <p:cNvPicPr preferRelativeResize="0"/>
          <p:nvPr/>
        </p:nvPicPr>
        <p:blipFill rotWithShape="1">
          <a:blip r:embed="rId3">
            <a:alphaModFix/>
          </a:blip>
          <a:srcRect t="27530" b="55774"/>
          <a:stretch/>
        </p:blipFill>
        <p:spPr>
          <a:xfrm>
            <a:off x="381000" y="1676400"/>
            <a:ext cx="8382000" cy="3962400"/>
          </a:xfrm>
          <a:prstGeom prst="rect">
            <a:avLst/>
          </a:prstGeom>
          <a:noFill/>
          <a:ln>
            <a:noFill/>
          </a:ln>
        </p:spPr>
      </p:pic>
      <p:sp>
        <p:nvSpPr>
          <p:cNvPr id="205" name="Google Shape;205;p25"/>
          <p:cNvSpPr txBox="1"/>
          <p:nvPr/>
        </p:nvSpPr>
        <p:spPr>
          <a:xfrm>
            <a:off x="2143125" y="2284412"/>
            <a:ext cx="1219200" cy="1477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a:buNone/>
            </a:pPr>
            <a:r>
              <a:rPr lang="en-US" sz="1800" b="0" i="0" u="none">
                <a:solidFill>
                  <a:schemeClr val="lt1"/>
                </a:solidFill>
                <a:latin typeface="Arial"/>
                <a:ea typeface="Arial"/>
                <a:cs typeface="Arial"/>
                <a:sym typeface="Arial"/>
              </a:rPr>
              <a:t>Start with what people know or do</a:t>
            </a:r>
            <a:endParaRPr/>
          </a:p>
        </p:txBody>
      </p:sp>
      <p:sp>
        <p:nvSpPr>
          <p:cNvPr id="206" name="Google Shape;206;p25"/>
          <p:cNvSpPr txBox="1"/>
          <p:nvPr/>
        </p:nvSpPr>
        <p:spPr>
          <a:xfrm>
            <a:off x="771525" y="2371725"/>
            <a:ext cx="1219200" cy="12001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a:buNone/>
            </a:pPr>
            <a:r>
              <a:rPr lang="en-US" sz="1800" b="0" i="0" u="none">
                <a:solidFill>
                  <a:schemeClr val="lt1"/>
                </a:solidFill>
                <a:latin typeface="Arial"/>
                <a:ea typeface="Arial"/>
                <a:cs typeface="Arial"/>
                <a:sym typeface="Arial"/>
              </a:rPr>
              <a:t>Critically examine the world around us</a:t>
            </a:r>
            <a:endParaRPr/>
          </a:p>
        </p:txBody>
      </p:sp>
      <p:sp>
        <p:nvSpPr>
          <p:cNvPr id="207" name="Google Shape;207;p25"/>
          <p:cNvSpPr txBox="1"/>
          <p:nvPr/>
        </p:nvSpPr>
        <p:spPr>
          <a:xfrm>
            <a:off x="6400800" y="2271712"/>
            <a:ext cx="1371600" cy="1477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a:buNone/>
            </a:pPr>
            <a:r>
              <a:rPr lang="en-US" sz="1800" b="0" i="0" u="none">
                <a:solidFill>
                  <a:schemeClr val="lt1"/>
                </a:solidFill>
                <a:latin typeface="Arial"/>
                <a:ea typeface="Arial"/>
                <a:cs typeface="Arial"/>
                <a:sym typeface="Arial"/>
              </a:rPr>
              <a:t>Create space to reflect on personal experience</a:t>
            </a:r>
            <a:endParaRPr/>
          </a:p>
        </p:txBody>
      </p:sp>
      <p:sp>
        <p:nvSpPr>
          <p:cNvPr id="208" name="Google Shape;208;p25"/>
          <p:cNvSpPr txBox="1"/>
          <p:nvPr/>
        </p:nvSpPr>
        <p:spPr>
          <a:xfrm>
            <a:off x="3514725" y="2563812"/>
            <a:ext cx="1343025" cy="64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a:buNone/>
            </a:pPr>
            <a:r>
              <a:rPr lang="en-US" sz="1800" b="0" i="0" u="none">
                <a:solidFill>
                  <a:schemeClr val="lt1"/>
                </a:solidFill>
                <a:latin typeface="Arial"/>
                <a:ea typeface="Arial"/>
                <a:cs typeface="Arial"/>
                <a:sym typeface="Arial"/>
              </a:rPr>
              <a:t>Honor lived experience</a:t>
            </a:r>
            <a:endParaRPr/>
          </a:p>
        </p:txBody>
      </p:sp>
      <p:sp>
        <p:nvSpPr>
          <p:cNvPr id="209" name="Google Shape;209;p25"/>
          <p:cNvSpPr txBox="1"/>
          <p:nvPr/>
        </p:nvSpPr>
        <p:spPr>
          <a:xfrm>
            <a:off x="5019675" y="2222500"/>
            <a:ext cx="1219200" cy="1477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a:buNone/>
            </a:pPr>
            <a:r>
              <a:rPr lang="en-US" sz="1800" b="0" i="0" u="none">
                <a:solidFill>
                  <a:schemeClr val="lt1"/>
                </a:solidFill>
                <a:latin typeface="Arial"/>
                <a:ea typeface="Arial"/>
                <a:cs typeface="Arial"/>
                <a:sym typeface="Arial"/>
              </a:rPr>
              <a:t>Everyone is a teacher and a learner</a:t>
            </a:r>
            <a:endParaRPr/>
          </a:p>
        </p:txBody>
      </p:sp>
      <p:sp>
        <p:nvSpPr>
          <p:cNvPr id="210" name="Google Shape;210;p25"/>
          <p:cNvSpPr txBox="1"/>
          <p:nvPr/>
        </p:nvSpPr>
        <p:spPr>
          <a:xfrm>
            <a:off x="1560512" y="4392612"/>
            <a:ext cx="1289050" cy="3698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a:buNone/>
            </a:pPr>
            <a:r>
              <a:rPr lang="en-US" sz="1800" b="0" i="0" u="none">
                <a:solidFill>
                  <a:schemeClr val="lt1"/>
                </a:solidFill>
                <a:latin typeface="Arial"/>
                <a:ea typeface="Arial"/>
                <a:cs typeface="Arial"/>
                <a:sym typeface="Arial"/>
              </a:rPr>
              <a:t>Build trust</a:t>
            </a:r>
            <a:endParaRPr/>
          </a:p>
        </p:txBody>
      </p:sp>
      <p:sp>
        <p:nvSpPr>
          <p:cNvPr id="211" name="Google Shape;211;p25"/>
          <p:cNvSpPr txBox="1"/>
          <p:nvPr/>
        </p:nvSpPr>
        <p:spPr>
          <a:xfrm>
            <a:off x="2971800" y="4006850"/>
            <a:ext cx="1219200" cy="12001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a:buNone/>
            </a:pPr>
            <a:r>
              <a:rPr lang="en-US" sz="1800" b="0" i="0" u="none">
                <a:solidFill>
                  <a:schemeClr val="lt1"/>
                </a:solidFill>
                <a:latin typeface="Arial"/>
                <a:ea typeface="Arial"/>
                <a:cs typeface="Arial"/>
                <a:sym typeface="Arial"/>
              </a:rPr>
              <a:t>Learn the skills to work together</a:t>
            </a:r>
            <a:endParaRPr/>
          </a:p>
        </p:txBody>
      </p:sp>
      <p:sp>
        <p:nvSpPr>
          <p:cNvPr id="212" name="Google Shape;212;p25"/>
          <p:cNvSpPr txBox="1"/>
          <p:nvPr/>
        </p:nvSpPr>
        <p:spPr>
          <a:xfrm>
            <a:off x="5791200" y="4214812"/>
            <a:ext cx="1371600" cy="9239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a:buNone/>
            </a:pPr>
            <a:r>
              <a:rPr lang="en-US" sz="1800" b="0" i="0" u="none">
                <a:solidFill>
                  <a:schemeClr val="lt1"/>
                </a:solidFill>
                <a:latin typeface="Arial"/>
                <a:ea typeface="Arial"/>
                <a:cs typeface="Arial"/>
                <a:sym typeface="Arial"/>
              </a:rPr>
              <a:t>Develop grassroots leadership</a:t>
            </a:r>
            <a:endParaRPr/>
          </a:p>
        </p:txBody>
      </p:sp>
      <p:sp>
        <p:nvSpPr>
          <p:cNvPr id="213" name="Google Shape;213;p25"/>
          <p:cNvSpPr txBox="1"/>
          <p:nvPr/>
        </p:nvSpPr>
        <p:spPr>
          <a:xfrm>
            <a:off x="4410075" y="4006850"/>
            <a:ext cx="1219200" cy="1477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a:buNone/>
            </a:pPr>
            <a:r>
              <a:rPr lang="en-US" sz="1800" b="0" i="0" u="none">
                <a:solidFill>
                  <a:schemeClr val="lt1"/>
                </a:solidFill>
                <a:latin typeface="Arial"/>
                <a:ea typeface="Arial"/>
                <a:cs typeface="Arial"/>
                <a:sym typeface="Arial"/>
              </a:rPr>
              <a:t>We learn with our head, heart and bodies</a:t>
            </a:r>
            <a:endParaRPr/>
          </a:p>
        </p:txBody>
      </p:sp>
      <p:sp>
        <p:nvSpPr>
          <p:cNvPr id="214" name="Google Shape;214;p25"/>
          <p:cNvSpPr txBox="1"/>
          <p:nvPr/>
        </p:nvSpPr>
        <p:spPr>
          <a:xfrm>
            <a:off x="7291387" y="4144962"/>
            <a:ext cx="1219200" cy="9239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a:buNone/>
            </a:pPr>
            <a:r>
              <a:rPr lang="en-US" sz="1800" b="0" i="0" u="none">
                <a:solidFill>
                  <a:schemeClr val="lt1"/>
                </a:solidFill>
                <a:latin typeface="Arial"/>
                <a:ea typeface="Arial"/>
                <a:cs typeface="Arial"/>
                <a:sym typeface="Arial"/>
              </a:rPr>
              <a:t>Take collective action</a:t>
            </a:r>
            <a:endParaRPr/>
          </a:p>
        </p:txBody>
      </p:sp>
    </p:spTree>
  </p:cSld>
  <p:clrMapOvr>
    <a:masterClrMapping/>
  </p:clrMapOvr>
</p:sld>
</file>

<file path=ppt/theme/theme1.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1430</Words>
  <Application>Microsoft Office PowerPoint</Application>
  <PresentationFormat>On-screen Show (4:3)</PresentationFormat>
  <Paragraphs>164</Paragraphs>
  <Slides>15</Slides>
  <Notes>15</Notes>
  <HiddenSlides>0</HiddenSlides>
  <MMClips>0</MMClips>
  <ScaleCrop>false</ScaleCrop>
  <HeadingPairs>
    <vt:vector size="4" baseType="variant">
      <vt:variant>
        <vt:lpstr>Theme</vt:lpstr>
      </vt:variant>
      <vt:variant>
        <vt:i4>4</vt:i4>
      </vt:variant>
      <vt:variant>
        <vt:lpstr>Slide Titles</vt:lpstr>
      </vt:variant>
      <vt:variant>
        <vt:i4>15</vt:i4>
      </vt:variant>
    </vt:vector>
  </HeadingPairs>
  <TitlesOfParts>
    <vt:vector size="19" baseType="lpstr">
      <vt:lpstr>2_Blank Presentation</vt:lpstr>
      <vt:lpstr>3_Blank Presentation</vt:lpstr>
      <vt:lpstr>5_Blank Presentation</vt:lpstr>
      <vt:lpstr>Blank Presentation</vt:lpstr>
      <vt:lpstr>Community Assessment &amp; Community Based Participatory Research (CBPR)</vt:lpstr>
      <vt:lpstr>Objectives</vt:lpstr>
      <vt:lpstr>Introduction to CBPR</vt:lpstr>
      <vt:lpstr>CBPR Definition</vt:lpstr>
      <vt:lpstr>How is CBPR similar/different from other types of research?</vt:lpstr>
      <vt:lpstr>CBPR Tree</vt:lpstr>
      <vt:lpstr>CBPR Principles- Roots</vt:lpstr>
      <vt:lpstr>CBPR Principles</vt:lpstr>
      <vt:lpstr>Popular Education Principles</vt:lpstr>
      <vt:lpstr>Cultural Humility Principles</vt:lpstr>
      <vt:lpstr>CBPR Environment</vt:lpstr>
      <vt:lpstr>Key Aspects of the Environment</vt:lpstr>
      <vt:lpstr>CBPR Principles- Branches</vt:lpstr>
      <vt:lpstr>CBPR Principles- Fruits: Impacts / Outcomes</vt:lpstr>
      <vt:lpstr>Next Steps and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Assessment &amp; Community Based Participatory Research</dc:title>
  <dc:creator>kathe</dc:creator>
  <cp:lastModifiedBy>Allyson Baughman</cp:lastModifiedBy>
  <cp:revision>26</cp:revision>
  <dcterms:modified xsi:type="dcterms:W3CDTF">2020-01-26T22:49:58Z</dcterms:modified>
</cp:coreProperties>
</file>