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0"/>
  </p:notesMasterIdLst>
  <p:sldIdLst>
    <p:sldId id="274" r:id="rId2"/>
    <p:sldId id="275" r:id="rId3"/>
    <p:sldId id="276" r:id="rId4"/>
    <p:sldId id="277" r:id="rId5"/>
    <p:sldId id="278" r:id="rId6"/>
    <p:sldId id="291" r:id="rId7"/>
    <p:sldId id="280" r:id="rId8"/>
    <p:sldId id="281" r:id="rId9"/>
    <p:sldId id="258" r:id="rId10"/>
    <p:sldId id="282" r:id="rId11"/>
    <p:sldId id="283" r:id="rId12"/>
    <p:sldId id="284" r:id="rId13"/>
    <p:sldId id="285" r:id="rId14"/>
    <p:sldId id="286" r:id="rId15"/>
    <p:sldId id="287" r:id="rId16"/>
    <p:sldId id="288" r:id="rId17"/>
    <p:sldId id="289" r:id="rId18"/>
    <p:sldId id="290"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Arial Bold" panose="020B0704020202020204" pitchFamily="34" charset="0"/>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46119" autoAdjust="0"/>
  </p:normalViewPr>
  <p:slideViewPr>
    <p:cSldViewPr snapToGrid="0">
      <p:cViewPr varScale="1">
        <p:scale>
          <a:sx n="48" d="100"/>
          <a:sy n="48" d="100"/>
        </p:scale>
        <p:origin x="11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07275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_Mbu8bvKb_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95FA7AF-EDBC-4C26-AEAB-D0FE4E76C836}"/>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0427C0-FD83-4A6B-96E8-C0D6814B902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10242" name="Rectangle 2">
            <a:extLst>
              <a:ext uri="{FF2B5EF4-FFF2-40B4-BE49-F238E27FC236}">
                <a16:creationId xmlns:a16="http://schemas.microsoft.com/office/drawing/2014/main" xmlns="" id="{5666589D-2CD9-4B97-B7BC-9BF3D86F8D7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xmlns="" id="{1A13BFE0-2CC4-4C01-AD7A-2C042A8EAFF5}"/>
              </a:ext>
            </a:extLst>
          </p:cNvPr>
          <p:cNvSpPr>
            <a:spLocks noGrp="1" noChangeArrowheads="1"/>
          </p:cNvSpPr>
          <p:nvPr>
            <p:ph type="body" idx="1"/>
          </p:nvPr>
        </p:nvSpPr>
        <p:spPr/>
        <p:txBody>
          <a:bodyPr/>
          <a:lstStyle/>
          <a:p>
            <a:pPr marL="0" lvl="0" indent="0" algn="l" rtl="0">
              <a:spcBef>
                <a:spcPts val="0"/>
              </a:spcBef>
              <a:spcAft>
                <a:spcPts val="0"/>
              </a:spcAft>
              <a:buNone/>
            </a:pPr>
            <a:r>
              <a:rPr lang="en-US" dirty="0"/>
              <a:t>Welcome participants. </a:t>
            </a:r>
            <a:endParaRPr lang="en-US" altLang="en-US" dirty="0">
              <a:ea typeface="Osaka" pitchFamily="-64" charset="-128"/>
            </a:endParaRPr>
          </a:p>
        </p:txBody>
      </p:sp>
    </p:spTree>
    <p:extLst>
      <p:ext uri="{BB962C8B-B14F-4D97-AF65-F5344CB8AC3E}">
        <p14:creationId xmlns:p14="http://schemas.microsoft.com/office/powerpoint/2010/main" val="160930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lvl="0" indent="0" algn="l" rtl="0">
              <a:spcBef>
                <a:spcPts val="0"/>
              </a:spcBef>
              <a:spcAft>
                <a:spcPts val="0"/>
              </a:spcAft>
              <a:buClr>
                <a:schemeClr val="dk1"/>
              </a:buClr>
              <a:buSzPts val="1100"/>
              <a:buFontTx/>
              <a:buNone/>
            </a:pPr>
            <a:r>
              <a:rPr lang="en-US" sz="1200" b="0" i="0" dirty="0"/>
              <a:t>To explore this idea, we are going to use the “One Up-One Down Model.”  We borrowed this model from Guadalupe Guajardo at the Non-Profit Association of Oregon</a:t>
            </a:r>
            <a:r>
              <a:rPr lang="en-US" sz="1200" b="0" i="0" dirty="0" smtClean="0"/>
              <a:t>.</a:t>
            </a:r>
          </a:p>
          <a:p>
            <a:pPr marL="0" lvl="0" indent="0" algn="l" rtl="0">
              <a:spcBef>
                <a:spcPts val="0"/>
              </a:spcBef>
              <a:spcAft>
                <a:spcPts val="0"/>
              </a:spcAft>
              <a:buClr>
                <a:schemeClr val="dk1"/>
              </a:buClr>
              <a:buSzPts val="1100"/>
              <a:buFontTx/>
              <a:buNone/>
            </a:pPr>
            <a:endParaRPr lang="en-US" sz="1200" b="0" i="0" dirty="0"/>
          </a:p>
          <a:p>
            <a:pPr marL="0" lvl="0" indent="0" algn="l" rtl="0">
              <a:spcBef>
                <a:spcPts val="0"/>
              </a:spcBef>
              <a:spcAft>
                <a:spcPts val="0"/>
              </a:spcAft>
              <a:buClr>
                <a:schemeClr val="dk1"/>
              </a:buClr>
              <a:buSzPts val="1100"/>
              <a:buFontTx/>
              <a:buNone/>
            </a:pPr>
            <a:r>
              <a:rPr lang="en-US" sz="1200" b="0" i="0" dirty="0"/>
              <a:t>In dominant U.S. society, some characteristics tend to give us power or put us “up.” These include being: male, white, able-bodied, straight/heterosexual, formally educated, middle class or wealthy, first language English speaker, city dweller, employed, sober/no substance abuse, HIV negative, no trauma history, stable housing, cisgender, and having good overall health</a:t>
            </a:r>
            <a:r>
              <a:rPr lang="en-US" sz="1200" b="0" i="0" dirty="0" smtClean="0"/>
              <a:t>.</a:t>
            </a:r>
          </a:p>
          <a:p>
            <a:pPr marL="0" lvl="0" indent="0" algn="l" rtl="0">
              <a:spcBef>
                <a:spcPts val="0"/>
              </a:spcBef>
              <a:spcAft>
                <a:spcPts val="0"/>
              </a:spcAft>
              <a:buClr>
                <a:schemeClr val="dk1"/>
              </a:buClr>
              <a:buSzPts val="1100"/>
              <a:buFontTx/>
              <a:buNone/>
            </a:pPr>
            <a:endParaRPr lang="en-US" sz="1200" b="0" i="0" dirty="0"/>
          </a:p>
          <a:p>
            <a:pPr marL="0" lvl="0" indent="0" algn="l" rtl="0">
              <a:spcBef>
                <a:spcPts val="0"/>
              </a:spcBef>
              <a:spcAft>
                <a:spcPts val="0"/>
              </a:spcAft>
              <a:buClr>
                <a:schemeClr val="dk1"/>
              </a:buClr>
              <a:buSzPts val="1100"/>
              <a:buFontTx/>
              <a:buNone/>
            </a:pPr>
            <a:r>
              <a:rPr lang="en-US" sz="1200" b="0" i="0" dirty="0"/>
              <a:t>Some characteristics tend to deprive us of power or put us “down” in dominant culture in the U.S.  These include being: female, person of color, disabled, LGBTQ, lacking in formal education, poor or working class, second language English or non-English-speaker, rural, unemployed, having substance use issues, HIV positive, trauma survivor, unstable housing/homeless, transgender, or having poor overall health</a:t>
            </a:r>
            <a:r>
              <a:rPr lang="en-US" sz="1200" b="0" i="0" dirty="0" smtClean="0"/>
              <a:t>.</a:t>
            </a:r>
          </a:p>
          <a:p>
            <a:pPr marL="0" lvl="0" indent="0" algn="l" rtl="0">
              <a:spcBef>
                <a:spcPts val="0"/>
              </a:spcBef>
              <a:spcAft>
                <a:spcPts val="0"/>
              </a:spcAft>
              <a:buClr>
                <a:schemeClr val="dk1"/>
              </a:buClr>
              <a:buSzPts val="1100"/>
              <a:buFontTx/>
              <a:buNone/>
            </a:pPr>
            <a:endParaRPr lang="en-US" sz="1200" b="0" i="0" dirty="0"/>
          </a:p>
          <a:p>
            <a:pPr marL="0" lvl="0" indent="0" algn="l" rtl="0">
              <a:spcBef>
                <a:spcPts val="0"/>
              </a:spcBef>
              <a:spcAft>
                <a:spcPts val="0"/>
              </a:spcAft>
              <a:buClr>
                <a:schemeClr val="dk1"/>
              </a:buClr>
              <a:buSzPts val="1100"/>
              <a:buFontTx/>
              <a:buNone/>
            </a:pPr>
            <a:r>
              <a:rPr lang="en-US" sz="1200" b="0" i="0" dirty="0"/>
              <a:t>Let’s brainstorm on the flip chart: What are some other things that put us up that we have not listed yet? What are some things that put us in the down position</a:t>
            </a:r>
            <a:r>
              <a:rPr lang="en-US" sz="1200" b="0" i="0" dirty="0" smtClean="0"/>
              <a:t>?</a:t>
            </a:r>
          </a:p>
          <a:p>
            <a:pPr marL="0" lvl="0" indent="0" algn="l" rtl="0">
              <a:spcBef>
                <a:spcPts val="0"/>
              </a:spcBef>
              <a:spcAft>
                <a:spcPts val="0"/>
              </a:spcAft>
              <a:buClr>
                <a:schemeClr val="dk1"/>
              </a:buClr>
              <a:buSzPts val="1100"/>
              <a:buFontTx/>
              <a:buNone/>
            </a:pPr>
            <a:endParaRPr lang="en-US" sz="1200" b="0" i="0" dirty="0"/>
          </a:p>
          <a:p>
            <a:pPr marL="0" lvl="0" indent="0" algn="l" rtl="0">
              <a:spcBef>
                <a:spcPts val="0"/>
              </a:spcBef>
              <a:spcAft>
                <a:spcPts val="0"/>
              </a:spcAft>
              <a:buClr>
                <a:schemeClr val="dk1"/>
              </a:buClr>
              <a:buSzPts val="1100"/>
              <a:buFontTx/>
              <a:buNone/>
            </a:pPr>
            <a:r>
              <a:rPr lang="en-US" sz="1200" b="0" i="0" dirty="0"/>
              <a:t>Write responses on corresponding columns on the flipchart.</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65680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lvl="0" indent="0" algn="l" rtl="0">
              <a:spcBef>
                <a:spcPts val="0"/>
              </a:spcBef>
              <a:spcAft>
                <a:spcPts val="0"/>
              </a:spcAft>
              <a:buClr>
                <a:schemeClr val="dk1"/>
              </a:buClr>
              <a:buSzPts val="1100"/>
              <a:buFontTx/>
              <a:buNone/>
            </a:pPr>
            <a:r>
              <a:rPr lang="en-US" sz="1200" i="0" dirty="0"/>
              <a:t>Pass out copies of the “One Up-One Down Model.”  Ask participants to take a moment to write which characteristics give them power and which take away their power within the context of dominant U.S. culture. </a:t>
            </a:r>
            <a:endParaRPr lang="en-US" sz="1200" i="0" dirty="0" smtClean="0"/>
          </a:p>
          <a:p>
            <a:pPr marL="0" lvl="0" indent="0" algn="l" rtl="0">
              <a:spcBef>
                <a:spcPts val="0"/>
              </a:spcBef>
              <a:spcAft>
                <a:spcPts val="0"/>
              </a:spcAft>
              <a:buClr>
                <a:schemeClr val="dk1"/>
              </a:buClr>
              <a:buSzPts val="1100"/>
              <a:buFontTx/>
              <a:buNone/>
            </a:pPr>
            <a:endParaRPr lang="en-US" sz="1200" i="0" dirty="0"/>
          </a:p>
          <a:p>
            <a:pPr marL="0" lvl="0" indent="0" algn="l" rtl="0">
              <a:spcBef>
                <a:spcPts val="0"/>
              </a:spcBef>
              <a:spcAft>
                <a:spcPts val="0"/>
              </a:spcAft>
              <a:buClr>
                <a:schemeClr val="dk1"/>
              </a:buClr>
              <a:buSzPts val="1100"/>
              <a:buFontTx/>
              <a:buNone/>
            </a:pPr>
            <a:r>
              <a:rPr lang="en-US" sz="1200" dirty="0"/>
              <a:t>Explain that now we will use a technique called Image Theater to explore power differences.  In a moment, I will break you into groups of three.   Two people will be the “clay” and will be sculpted by the third person into a still image that represents how the power imbalances might look or feel like.  Each person will get a chance to be the sculptor and the clay.  After each round, ask the group to stop and look at the other images</a:t>
            </a:r>
            <a:r>
              <a:rPr lang="en-US" sz="1200" dirty="0" smtClean="0"/>
              <a:t>.</a:t>
            </a:r>
          </a:p>
          <a:p>
            <a:pPr marL="0" lvl="0" indent="0" algn="l" rtl="0">
              <a:spcBef>
                <a:spcPts val="0"/>
              </a:spcBef>
              <a:spcAft>
                <a:spcPts val="0"/>
              </a:spcAft>
              <a:buClr>
                <a:schemeClr val="dk1"/>
              </a:buClr>
              <a:buSzPts val="1100"/>
              <a:buFontTx/>
              <a:buNone/>
            </a:pPr>
            <a:endParaRPr lang="en-US" sz="1200" dirty="0"/>
          </a:p>
          <a:p>
            <a:pPr marL="0" lvl="0" indent="0" algn="l" rtl="0">
              <a:spcBef>
                <a:spcPts val="0"/>
              </a:spcBef>
              <a:spcAft>
                <a:spcPts val="0"/>
              </a:spcAft>
              <a:buClr>
                <a:schemeClr val="dk1"/>
              </a:buClr>
              <a:buSzPts val="1100"/>
              <a:buFontTx/>
              <a:buNone/>
            </a:pPr>
            <a:r>
              <a:rPr lang="en-US" sz="1200" i="0" dirty="0"/>
              <a:t>Break participants into groups of 3 and ask them to create their images.</a:t>
            </a:r>
          </a:p>
          <a:p>
            <a:pPr marL="0" lvl="0" indent="0" algn="l" rtl="0">
              <a:spcBef>
                <a:spcPts val="0"/>
              </a:spcBef>
              <a:spcAft>
                <a:spcPts val="0"/>
              </a:spcAft>
              <a:buClr>
                <a:schemeClr val="dk1"/>
              </a:buClr>
              <a:buSzPts val="1100"/>
              <a:buFontTx/>
              <a:buNone/>
            </a:pPr>
            <a:r>
              <a:rPr lang="en-US" sz="1200" dirty="0"/>
              <a:t>Ask: </a:t>
            </a:r>
            <a:r>
              <a:rPr lang="en-US" sz="1200" dirty="0" smtClean="0"/>
              <a:t>“</a:t>
            </a:r>
            <a:r>
              <a:rPr lang="en-US" sz="1200" b="0" dirty="0" smtClean="0"/>
              <a:t>What </a:t>
            </a:r>
            <a:r>
              <a:rPr lang="en-US" sz="1200" b="0" dirty="0"/>
              <a:t>did you notice or feel during that exercise</a:t>
            </a:r>
            <a:r>
              <a:rPr lang="en-US" sz="1200" b="0" dirty="0" smtClean="0"/>
              <a:t>?”</a:t>
            </a:r>
            <a:endParaRPr lang="en-US" sz="1200" b="0" dirty="0"/>
          </a:p>
          <a:p>
            <a:pPr marL="0" lvl="0" indent="0" algn="l" rtl="0">
              <a:spcBef>
                <a:spcPts val="0"/>
              </a:spcBef>
              <a:spcAft>
                <a:spcPts val="0"/>
              </a:spcAft>
              <a:buClr>
                <a:schemeClr val="dk1"/>
              </a:buClr>
              <a:buSzPts val="1100"/>
              <a:buFontTx/>
              <a:buNone/>
            </a:pPr>
            <a:endParaRPr lang="en-US" sz="1200" b="1" dirty="0"/>
          </a:p>
          <a:p>
            <a:pPr marL="0" lvl="0" indent="0" algn="l" rtl="0">
              <a:spcBef>
                <a:spcPts val="0"/>
              </a:spcBef>
              <a:spcAft>
                <a:spcPts val="0"/>
              </a:spcAft>
              <a:buClr>
                <a:schemeClr val="dk1"/>
              </a:buClr>
              <a:buSzPts val="1100"/>
              <a:buFontTx/>
              <a:buNone/>
            </a:pPr>
            <a:r>
              <a:rPr lang="en-US" sz="1200" dirty="0" smtClean="0"/>
              <a:t>Our </a:t>
            </a:r>
            <a:r>
              <a:rPr lang="en-US" sz="1200" dirty="0"/>
              <a:t>place in society is sometimes referred to as our “positionality.”  Just as we all have multiple identities, our positionality changes depending on who we are with. Sometimes we are up, sometimes we are down, and sometimes we are both at the same time.  Keep this in mind as we view the video in the next segment.</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95052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lvl="0" indent="0" algn="l" rtl="0">
              <a:spcBef>
                <a:spcPts val="0"/>
              </a:spcBef>
              <a:spcAft>
                <a:spcPts val="0"/>
              </a:spcAft>
              <a:buClr>
                <a:schemeClr val="dk1"/>
              </a:buClr>
              <a:buSzPts val="1100"/>
              <a:buFontTx/>
              <a:buNone/>
            </a:pPr>
            <a:r>
              <a:rPr lang="en-US" sz="1200" dirty="0" smtClean="0"/>
              <a:t>In </a:t>
            </a:r>
            <a:r>
              <a:rPr lang="en-US" sz="1200" dirty="0"/>
              <a:t>our work as CHWs, we encounter people from a variety of class, racial/ethnic, and other types of cultures. It is impossible for us to be “competent” in all the cultures we encounter.  But it is possible to practice </a:t>
            </a:r>
            <a:r>
              <a:rPr lang="en-US" sz="1200" b="1" dirty="0"/>
              <a:t>cultural humility</a:t>
            </a:r>
            <a:r>
              <a:rPr lang="en-US" sz="1200" dirty="0"/>
              <a:t> in all our interactions.</a:t>
            </a:r>
            <a:endParaRPr lang="en-US" dirty="0"/>
          </a:p>
        </p:txBody>
      </p:sp>
    </p:spTree>
    <p:extLst>
      <p:ext uri="{BB962C8B-B14F-4D97-AF65-F5344CB8AC3E}">
        <p14:creationId xmlns:p14="http://schemas.microsoft.com/office/powerpoint/2010/main" val="1370053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lvl="0" indent="0" algn="l" rtl="0">
              <a:spcBef>
                <a:spcPts val="0"/>
              </a:spcBef>
              <a:spcAft>
                <a:spcPts val="0"/>
              </a:spcAft>
              <a:buNone/>
            </a:pPr>
            <a:r>
              <a:rPr lang="en-US" i="0" dirty="0"/>
              <a:t>Watch the video.</a:t>
            </a:r>
          </a:p>
          <a:p>
            <a:pPr marL="0" lvl="0" indent="0" algn="l" rtl="0">
              <a:spcBef>
                <a:spcPts val="0"/>
              </a:spcBef>
              <a:spcAft>
                <a:spcPts val="0"/>
              </a:spcAft>
              <a:buNone/>
            </a:pPr>
            <a:endParaRPr lang="en-US"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Cultural Humility: People, Principles and Practices: </a:t>
            </a:r>
            <a:r>
              <a:rPr lang="en-US" dirty="0">
                <a:hlinkClick r:id="rId3"/>
              </a:rPr>
              <a:t>https://www.youtube.com/watch?v=_Mbu8bvKb_U</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i="1" dirty="0"/>
          </a:p>
        </p:txBody>
      </p:sp>
    </p:spTree>
    <p:extLst>
      <p:ext uri="{BB962C8B-B14F-4D97-AF65-F5344CB8AC3E}">
        <p14:creationId xmlns:p14="http://schemas.microsoft.com/office/powerpoint/2010/main" val="171309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lvl="0" indent="0" algn="l" rtl="0">
              <a:spcBef>
                <a:spcPts val="0"/>
              </a:spcBef>
              <a:spcAft>
                <a:spcPts val="0"/>
              </a:spcAft>
              <a:buClr>
                <a:schemeClr val="dk1"/>
              </a:buClr>
              <a:buSzPts val="1100"/>
              <a:buNone/>
            </a:pPr>
            <a:r>
              <a:rPr lang="en-US" sz="1200" dirty="0"/>
              <a:t>The authors identified 3 aspects of cultural humility.  </a:t>
            </a:r>
            <a:r>
              <a:rPr lang="en-US" sz="1200" i="0" dirty="0"/>
              <a:t>Read the slide.</a:t>
            </a:r>
            <a:endParaRPr lang="en-US" i="0" dirty="0"/>
          </a:p>
        </p:txBody>
      </p:sp>
    </p:spTree>
    <p:extLst>
      <p:ext uri="{BB962C8B-B14F-4D97-AF65-F5344CB8AC3E}">
        <p14:creationId xmlns:p14="http://schemas.microsoft.com/office/powerpoint/2010/main" val="333972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lvl="0" indent="0" algn="l" rtl="0">
              <a:spcBef>
                <a:spcPts val="0"/>
              </a:spcBef>
              <a:spcAft>
                <a:spcPts val="0"/>
              </a:spcAft>
              <a:buClr>
                <a:schemeClr val="dk1"/>
              </a:buClr>
              <a:buSzPts val="1100"/>
              <a:buFontTx/>
              <a:buNone/>
            </a:pPr>
            <a:r>
              <a:rPr lang="en-US" sz="1200" dirty="0"/>
              <a:t>Explain that in a moment we will break into small groups so that you can reflect together on how you can practice cultural humility through critical self-reflection and lifelong learning in your work as a CHW.</a:t>
            </a:r>
            <a:r>
              <a:rPr lang="en-US" sz="1200" b="1" dirty="0"/>
              <a:t>  </a:t>
            </a:r>
            <a:endParaRPr lang="en-US" sz="1200" b="1" dirty="0" smtClean="0"/>
          </a:p>
          <a:p>
            <a:pPr marL="0" lvl="0" indent="0" algn="l" rtl="0">
              <a:spcBef>
                <a:spcPts val="0"/>
              </a:spcBef>
              <a:spcAft>
                <a:spcPts val="0"/>
              </a:spcAft>
              <a:buClr>
                <a:schemeClr val="dk1"/>
              </a:buClr>
              <a:buSzPts val="1100"/>
              <a:buFontTx/>
              <a:buNone/>
            </a:pPr>
            <a:endParaRPr lang="en-US" sz="1200" b="1" dirty="0"/>
          </a:p>
          <a:p>
            <a:pPr marL="0" lvl="0" indent="0" algn="l" rtl="0">
              <a:spcBef>
                <a:spcPts val="0"/>
              </a:spcBef>
              <a:spcAft>
                <a:spcPts val="0"/>
              </a:spcAft>
              <a:buClr>
                <a:schemeClr val="dk1"/>
              </a:buClr>
              <a:buSzPts val="1100"/>
              <a:buFontTx/>
              <a:buNone/>
            </a:pPr>
            <a:r>
              <a:rPr lang="en-US" sz="1200" dirty="0"/>
              <a:t>Each group will be given a flip chart sheet with the words “cultural humility” in a </a:t>
            </a:r>
            <a:r>
              <a:rPr lang="en-US" sz="1200" dirty="0" err="1"/>
              <a:t>mindmap</a:t>
            </a:r>
            <a:r>
              <a:rPr lang="en-US" sz="1200" dirty="0"/>
              <a:t> format.  </a:t>
            </a:r>
            <a:endParaRPr lang="en-US" sz="1200" dirty="0" smtClean="0"/>
          </a:p>
          <a:p>
            <a:pPr marL="0" lvl="0" indent="0" algn="l" rtl="0">
              <a:spcBef>
                <a:spcPts val="0"/>
              </a:spcBef>
              <a:spcAft>
                <a:spcPts val="0"/>
              </a:spcAft>
              <a:buClr>
                <a:schemeClr val="dk1"/>
              </a:buClr>
              <a:buSzPts val="1100"/>
              <a:buFontTx/>
              <a:buNone/>
            </a:pPr>
            <a:endParaRPr lang="en-US" sz="1200" dirty="0"/>
          </a:p>
          <a:p>
            <a:pPr marL="0" lvl="0" indent="0" algn="l" rtl="0">
              <a:spcBef>
                <a:spcPts val="0"/>
              </a:spcBef>
              <a:spcAft>
                <a:spcPts val="0"/>
              </a:spcAft>
              <a:buClr>
                <a:schemeClr val="dk1"/>
              </a:buClr>
              <a:buSzPts val="1100"/>
              <a:buFontTx/>
              <a:buNone/>
            </a:pPr>
            <a:r>
              <a:rPr lang="en-US" sz="1200" i="0" dirty="0"/>
              <a:t>Please use the flipchart page to capture your thoughts.  For the brainstorm, please draw from your experiences, the CHW roles, and the handout on Building </a:t>
            </a:r>
            <a:r>
              <a:rPr lang="en-US" sz="1200" i="0" dirty="0" smtClean="0"/>
              <a:t>Cross-Cultural Skills </a:t>
            </a:r>
            <a:r>
              <a:rPr lang="en-US" sz="1200" i="0" dirty="0"/>
              <a:t>Awareness.   </a:t>
            </a:r>
            <a:endParaRPr lang="en-US" sz="1200" i="0" dirty="0" smtClean="0"/>
          </a:p>
          <a:p>
            <a:pPr marL="0" lvl="0" indent="0" algn="l" rtl="0">
              <a:spcBef>
                <a:spcPts val="0"/>
              </a:spcBef>
              <a:spcAft>
                <a:spcPts val="0"/>
              </a:spcAft>
              <a:buClr>
                <a:schemeClr val="dk1"/>
              </a:buClr>
              <a:buSzPts val="1100"/>
              <a:buFontTx/>
              <a:buNone/>
            </a:pPr>
            <a:endParaRPr lang="en-US" sz="1200" i="0" dirty="0"/>
          </a:p>
          <a:p>
            <a:pPr marL="0" lvl="0" indent="0" algn="l" rtl="0">
              <a:spcBef>
                <a:spcPts val="0"/>
              </a:spcBef>
              <a:spcAft>
                <a:spcPts val="0"/>
              </a:spcAft>
              <a:buClr>
                <a:schemeClr val="dk1"/>
              </a:buClr>
              <a:buSzPts val="1100"/>
              <a:buFontTx/>
              <a:buNone/>
            </a:pPr>
            <a:r>
              <a:rPr lang="en-US" sz="1200" i="0" dirty="0"/>
              <a:t>Ask each group to share back 3 ideas from their discussion.  Post flipchart pages around the room for participants to look at throughout the day</a:t>
            </a:r>
            <a:r>
              <a:rPr lang="en-US" sz="1200" i="0" dirty="0" smtClean="0"/>
              <a:t>.</a:t>
            </a:r>
          </a:p>
          <a:p>
            <a:pPr marL="0" lvl="0" indent="0" algn="l" rtl="0">
              <a:spcBef>
                <a:spcPts val="0"/>
              </a:spcBef>
              <a:spcAft>
                <a:spcPts val="0"/>
              </a:spcAft>
              <a:buClr>
                <a:schemeClr val="dk1"/>
              </a:buClr>
              <a:buSzPts val="1100"/>
              <a:buFontTx/>
              <a:buNone/>
            </a:pPr>
            <a:endParaRPr lang="en-US" sz="1200" i="0" dirty="0"/>
          </a:p>
          <a:p>
            <a:pPr marL="0" lvl="0" indent="0" algn="l" rtl="0">
              <a:spcBef>
                <a:spcPts val="0"/>
              </a:spcBef>
              <a:spcAft>
                <a:spcPts val="0"/>
              </a:spcAft>
              <a:buClr>
                <a:schemeClr val="dk1"/>
              </a:buClr>
              <a:buSzPts val="1100"/>
              <a:buFontTx/>
              <a:buNone/>
            </a:pPr>
            <a:r>
              <a:rPr lang="en-US" sz="1200" u="none" dirty="0"/>
              <a:t>Summarize: </a:t>
            </a:r>
            <a:r>
              <a:rPr lang="en-US" sz="1200" dirty="0"/>
              <a:t>No matter our background or our position in society, there are ways we can interact with others from different backgrounds that increase the effectiveness of the interaction. Remind people that we also have further resources if anyone wants to dig into these topics more deeply.</a:t>
            </a:r>
          </a:p>
          <a:p>
            <a:pPr marL="0" lvl="0" indent="0" algn="l" rtl="0">
              <a:spcBef>
                <a:spcPts val="0"/>
              </a:spcBef>
              <a:spcAft>
                <a:spcPts val="0"/>
              </a:spcAft>
              <a:buFontTx/>
              <a:buNone/>
            </a:pPr>
            <a:endParaRPr lang="en-US" dirty="0"/>
          </a:p>
        </p:txBody>
      </p:sp>
    </p:spTree>
    <p:extLst>
      <p:ext uri="{BB962C8B-B14F-4D97-AF65-F5344CB8AC3E}">
        <p14:creationId xmlns:p14="http://schemas.microsoft.com/office/powerpoint/2010/main" val="1937998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i="0" dirty="0"/>
              <a:t>Ask for a volunteer to read the slide.</a:t>
            </a:r>
          </a:p>
          <a:p>
            <a:pPr marL="0" lvl="0" indent="0" algn="l" rtl="0">
              <a:spcBef>
                <a:spcPts val="0"/>
              </a:spcBef>
              <a:spcAft>
                <a:spcPts val="0"/>
              </a:spcAft>
              <a:buClr>
                <a:schemeClr val="dk1"/>
              </a:buClr>
              <a:buSzPts val="1100"/>
              <a:buNone/>
            </a:pPr>
            <a:endParaRPr lang="en-US" i="1" dirty="0"/>
          </a:p>
        </p:txBody>
      </p:sp>
    </p:spTree>
    <p:extLst>
      <p:ext uri="{BB962C8B-B14F-4D97-AF65-F5344CB8AC3E}">
        <p14:creationId xmlns:p14="http://schemas.microsoft.com/office/powerpoint/2010/main" val="1821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i="0" dirty="0"/>
              <a:t>Ask for a volunteer to read the slide.</a:t>
            </a:r>
          </a:p>
          <a:p>
            <a:pPr marL="0" lvl="0" indent="0" algn="l" rtl="0">
              <a:spcBef>
                <a:spcPts val="0"/>
              </a:spcBef>
              <a:spcAft>
                <a:spcPts val="0"/>
              </a:spcAft>
              <a:buClr>
                <a:schemeClr val="dk1"/>
              </a:buClr>
              <a:buSzPts val="1100"/>
              <a:buNone/>
            </a:pPr>
            <a:endParaRPr lang="en-US" i="1" dirty="0"/>
          </a:p>
        </p:txBody>
      </p:sp>
    </p:spTree>
    <p:extLst>
      <p:ext uri="{BB962C8B-B14F-4D97-AF65-F5344CB8AC3E}">
        <p14:creationId xmlns:p14="http://schemas.microsoft.com/office/powerpoint/2010/main" val="55176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i="0" dirty="0"/>
              <a:t>If time permits, show the video </a:t>
            </a:r>
            <a:r>
              <a:rPr lang="en-US" sz="1200" b="0" i="0" u="none" strike="noStrike" cap="none" dirty="0">
                <a:solidFill>
                  <a:schemeClr val="dk1"/>
                </a:solidFill>
                <a:effectLst/>
                <a:latin typeface="Calibri"/>
                <a:ea typeface="Calibri"/>
                <a:cs typeface="Calibri"/>
                <a:sym typeface="Calibri"/>
              </a:rPr>
              <a:t>Kimberle Williams Crenshaw: Intersectionality: </a:t>
            </a:r>
            <a:r>
              <a:rPr lang="en-US" i="0" dirty="0"/>
              <a:t>https://www.youtube.com/watch?v=9yKX_MH2bHs  </a:t>
            </a:r>
          </a:p>
          <a:p>
            <a:pPr marL="0" lvl="0" indent="0" algn="l" rtl="0">
              <a:spcBef>
                <a:spcPts val="0"/>
              </a:spcBef>
              <a:spcAft>
                <a:spcPts val="0"/>
              </a:spcAft>
              <a:buClr>
                <a:schemeClr val="dk1"/>
              </a:buClr>
              <a:buSzPts val="1100"/>
              <a:buNone/>
            </a:pPr>
            <a:endParaRPr lang="en-US" i="1" dirty="0"/>
          </a:p>
        </p:txBody>
      </p:sp>
    </p:spTree>
    <p:extLst>
      <p:ext uri="{BB962C8B-B14F-4D97-AF65-F5344CB8AC3E}">
        <p14:creationId xmlns:p14="http://schemas.microsoft.com/office/powerpoint/2010/main" val="223278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dirty="0"/>
              <a:t>Review </a:t>
            </a:r>
            <a:r>
              <a:rPr lang="en-US" i="0" dirty="0" smtClean="0"/>
              <a:t>the slide</a:t>
            </a:r>
            <a:r>
              <a:rPr lang="en-US" i="0" dirty="0"/>
              <a:t>. </a:t>
            </a: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75641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lvl="0" indent="0" algn="l" rtl="0">
              <a:spcBef>
                <a:spcPts val="0"/>
              </a:spcBef>
              <a:spcAft>
                <a:spcPts val="0"/>
              </a:spcAft>
              <a:buSzPts val="1400"/>
              <a:buFontTx/>
              <a:buNone/>
            </a:pPr>
            <a:r>
              <a:rPr lang="en-US" i="0" dirty="0"/>
              <a:t>Review </a:t>
            </a:r>
            <a:r>
              <a:rPr lang="en-US" i="0" dirty="0" smtClean="0"/>
              <a:t>the slide</a:t>
            </a:r>
            <a:r>
              <a:rPr lang="en-US" i="0" dirty="0"/>
              <a:t>. </a:t>
            </a:r>
            <a:endParaRPr lang="en-US" i="0" dirty="0" smtClean="0"/>
          </a:p>
          <a:p>
            <a:pPr marL="0" lvl="0" indent="0" algn="l" rtl="0">
              <a:spcBef>
                <a:spcPts val="0"/>
              </a:spcBef>
              <a:spcAft>
                <a:spcPts val="0"/>
              </a:spcAft>
              <a:buSzPts val="1400"/>
              <a:buFontTx/>
              <a:buNone/>
            </a:pPr>
            <a:endParaRPr lang="en-US" i="0" dirty="0"/>
          </a:p>
          <a:p>
            <a:pPr marL="0" lvl="0" indent="0" algn="l" rtl="0">
              <a:spcBef>
                <a:spcPts val="0"/>
              </a:spcBef>
              <a:spcAft>
                <a:spcPts val="0"/>
              </a:spcAft>
              <a:buClr>
                <a:schemeClr val="dk1"/>
              </a:buClr>
              <a:buSzPts val="1100"/>
              <a:buFontTx/>
              <a:buNone/>
            </a:pPr>
            <a:r>
              <a:rPr lang="en-US" sz="1200" dirty="0"/>
              <a:t>Mention that the ability to work effectively cross-culturally is a very important skill for CHWs. This skill can be applied in all settings (with communities, our co-workers, and our institutions</a:t>
            </a:r>
            <a:r>
              <a:rPr lang="en-US" sz="1200" dirty="0" smtClean="0"/>
              <a:t>).</a:t>
            </a:r>
          </a:p>
          <a:p>
            <a:pPr marL="0" lvl="0" indent="0" algn="l" rtl="0">
              <a:spcBef>
                <a:spcPts val="0"/>
              </a:spcBef>
              <a:spcAft>
                <a:spcPts val="0"/>
              </a:spcAft>
              <a:buClr>
                <a:schemeClr val="dk1"/>
              </a:buClr>
              <a:buSzPts val="1100"/>
              <a:buFontTx/>
              <a:buNone/>
            </a:pPr>
            <a:endParaRPr lang="en-US" sz="1200" dirty="0"/>
          </a:p>
          <a:p>
            <a:pPr marL="0" lvl="0" indent="0" algn="l" rtl="0">
              <a:spcBef>
                <a:spcPts val="0"/>
              </a:spcBef>
              <a:spcAft>
                <a:spcPts val="0"/>
              </a:spcAft>
              <a:buClr>
                <a:schemeClr val="dk1"/>
              </a:buClr>
              <a:buSzPts val="1100"/>
              <a:buFontTx/>
              <a:buNone/>
            </a:pPr>
            <a:r>
              <a:rPr lang="en-US" sz="1200" dirty="0"/>
              <a:t>Ask, “</a:t>
            </a:r>
            <a:r>
              <a:rPr lang="en-US" sz="1200" b="0" dirty="0"/>
              <a:t>Does anyone have questions before we proceed?”</a:t>
            </a:r>
            <a:endParaRPr lang="en-US" b="0" i="1" dirty="0"/>
          </a:p>
        </p:txBody>
      </p:sp>
    </p:spTree>
    <p:extLst>
      <p:ext uri="{BB962C8B-B14F-4D97-AF65-F5344CB8AC3E}">
        <p14:creationId xmlns:p14="http://schemas.microsoft.com/office/powerpoint/2010/main" val="343779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lvl="0" indent="0" algn="l" rtl="0">
              <a:spcBef>
                <a:spcPts val="0"/>
              </a:spcBef>
              <a:spcAft>
                <a:spcPts val="0"/>
              </a:spcAft>
              <a:buClr>
                <a:schemeClr val="dk1"/>
              </a:buClr>
              <a:buSzPts val="1100"/>
              <a:buFontTx/>
              <a:buNone/>
            </a:pPr>
            <a:r>
              <a:rPr lang="en-US" sz="1200" b="0" i="0" dirty="0"/>
              <a:t>Explain that in order to talk about working cross-culturally, it is important that we have a shared definition of culture. </a:t>
            </a:r>
          </a:p>
          <a:p>
            <a:pPr marL="0" lvl="0" indent="0" algn="l" rtl="0">
              <a:spcBef>
                <a:spcPts val="0"/>
              </a:spcBef>
              <a:spcAft>
                <a:spcPts val="0"/>
              </a:spcAft>
              <a:buClr>
                <a:schemeClr val="dk1"/>
              </a:buClr>
              <a:buSzPts val="1100"/>
              <a:buFontTx/>
              <a:buNone/>
            </a:pPr>
            <a:endParaRPr lang="en-US" sz="1200" b="0" i="0" dirty="0" smtClean="0"/>
          </a:p>
          <a:p>
            <a:pPr marL="0" lvl="0" indent="0" algn="l" rtl="0">
              <a:spcBef>
                <a:spcPts val="0"/>
              </a:spcBef>
              <a:spcAft>
                <a:spcPts val="0"/>
              </a:spcAft>
              <a:buClr>
                <a:schemeClr val="dk1"/>
              </a:buClr>
              <a:buSzPts val="1100"/>
              <a:buFontTx/>
              <a:buNone/>
            </a:pPr>
            <a:r>
              <a:rPr lang="en-US" sz="1200" b="0" i="0" dirty="0" smtClean="0"/>
              <a:t>Play </a:t>
            </a:r>
            <a:r>
              <a:rPr lang="en-US" sz="1200" b="0" i="0" dirty="0"/>
              <a:t>the hot potato game.  Ask participants to toss a ball around the circle.  When the music stops, whomever is holding the ball will be asked this question: What comes to your mind when you hear the word “culture”? </a:t>
            </a:r>
          </a:p>
          <a:p>
            <a:pPr marL="0" lvl="0" indent="0" algn="l" rtl="0">
              <a:spcBef>
                <a:spcPts val="0"/>
              </a:spcBef>
              <a:spcAft>
                <a:spcPts val="0"/>
              </a:spcAft>
              <a:buClr>
                <a:schemeClr val="dk1"/>
              </a:buClr>
              <a:buSzPts val="1100"/>
              <a:buFontTx/>
              <a:buNone/>
            </a:pPr>
            <a:endParaRPr lang="en-US" sz="1200" b="0" i="0" dirty="0" smtClean="0"/>
          </a:p>
          <a:p>
            <a:pPr marL="0" lvl="0" indent="0" algn="l" rtl="0">
              <a:spcBef>
                <a:spcPts val="0"/>
              </a:spcBef>
              <a:spcAft>
                <a:spcPts val="0"/>
              </a:spcAft>
              <a:buClr>
                <a:schemeClr val="dk1"/>
              </a:buClr>
              <a:buSzPts val="1100"/>
              <a:buFontTx/>
              <a:buNone/>
            </a:pPr>
            <a:r>
              <a:rPr lang="en-US" sz="1200" b="0" i="0" dirty="0" smtClean="0"/>
              <a:t>Write </a:t>
            </a:r>
            <a:r>
              <a:rPr lang="en-US" sz="1200" b="0" i="0" dirty="0"/>
              <a:t>responses on the flip chart page. Play the game long enough so that most of the participants get a chance to participate.</a:t>
            </a:r>
          </a:p>
          <a:p>
            <a:pPr marL="0" lvl="0" indent="0" algn="l" rtl="0">
              <a:spcBef>
                <a:spcPts val="0"/>
              </a:spcBef>
              <a:spcAft>
                <a:spcPts val="0"/>
              </a:spcAft>
              <a:buClr>
                <a:schemeClr val="dk1"/>
              </a:buClr>
              <a:buSzPts val="1100"/>
              <a:buFontTx/>
              <a:buNone/>
            </a:pPr>
            <a:endParaRPr lang="en-US" sz="1200" b="0" i="0" dirty="0" smtClean="0"/>
          </a:p>
          <a:p>
            <a:pPr marL="0" lvl="0" indent="0" algn="l" rtl="0">
              <a:spcBef>
                <a:spcPts val="0"/>
              </a:spcBef>
              <a:spcAft>
                <a:spcPts val="0"/>
              </a:spcAft>
              <a:buClr>
                <a:schemeClr val="dk1"/>
              </a:buClr>
              <a:buSzPts val="1100"/>
              <a:buFontTx/>
              <a:buNone/>
            </a:pPr>
            <a:r>
              <a:rPr lang="en-US" sz="1200" b="0" i="0" dirty="0" smtClean="0"/>
              <a:t>After </a:t>
            </a:r>
            <a:r>
              <a:rPr lang="en-US" sz="1200" b="0" i="0" dirty="0"/>
              <a:t>finishing the game, review what was written and ask participants if anyone would like to add anything else.</a:t>
            </a:r>
          </a:p>
          <a:p>
            <a:pPr marL="0" lvl="0" indent="0" algn="l" rtl="0">
              <a:spcBef>
                <a:spcPts val="0"/>
              </a:spcBef>
              <a:spcAft>
                <a:spcPts val="0"/>
              </a:spcAft>
              <a:buSzPts val="1100"/>
              <a:buFontTx/>
              <a:buNone/>
            </a:pPr>
            <a:r>
              <a:rPr lang="en-US" sz="1200" b="0" i="0" dirty="0"/>
              <a:t>Reflect as a large group: What catches your attention about the words we associate with the word “culture”? </a:t>
            </a:r>
          </a:p>
          <a:p>
            <a:pPr marL="0" lvl="0" indent="0" algn="l" rtl="0">
              <a:spcBef>
                <a:spcPts val="0"/>
              </a:spcBef>
              <a:spcAft>
                <a:spcPts val="0"/>
              </a:spcAft>
              <a:buFontTx/>
              <a:buNone/>
            </a:pPr>
            <a:endParaRPr lang="en-US" dirty="0"/>
          </a:p>
        </p:txBody>
      </p:sp>
    </p:spTree>
    <p:extLst>
      <p:ext uri="{BB962C8B-B14F-4D97-AF65-F5344CB8AC3E}">
        <p14:creationId xmlns:p14="http://schemas.microsoft.com/office/powerpoint/2010/main" val="98188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139700" lvl="0" indent="0" algn="l" rtl="0">
              <a:spcBef>
                <a:spcPts val="0"/>
              </a:spcBef>
              <a:spcAft>
                <a:spcPts val="0"/>
              </a:spcAft>
              <a:buSzPts val="1400"/>
              <a:buFontTx/>
              <a:buNone/>
            </a:pPr>
            <a:r>
              <a:rPr lang="en-US" b="0" i="0" dirty="0"/>
              <a:t>Ask for a volunteer to read the definition.</a:t>
            </a:r>
          </a:p>
          <a:p>
            <a:pPr marL="139700" lvl="0" indent="0" algn="l" rtl="0">
              <a:spcBef>
                <a:spcPts val="0"/>
              </a:spcBef>
              <a:spcAft>
                <a:spcPts val="0"/>
              </a:spcAft>
              <a:buSzPts val="1400"/>
              <a:buFontTx/>
              <a:buNone/>
            </a:pPr>
            <a:endParaRPr lang="en-US" b="0" i="0" dirty="0" smtClean="0"/>
          </a:p>
          <a:p>
            <a:pPr marL="139700" lvl="0" indent="0" algn="l" rtl="0">
              <a:spcBef>
                <a:spcPts val="0"/>
              </a:spcBef>
              <a:spcAft>
                <a:spcPts val="0"/>
              </a:spcAft>
              <a:buSzPts val="1400"/>
              <a:buFontTx/>
              <a:buNone/>
            </a:pPr>
            <a:r>
              <a:rPr lang="en-US" b="0" i="0" dirty="0" smtClean="0"/>
              <a:t>Ask</a:t>
            </a:r>
            <a:r>
              <a:rPr lang="en-US" b="0" i="0" dirty="0"/>
              <a:t>, “</a:t>
            </a:r>
            <a:r>
              <a:rPr lang="en-US" sz="1200" b="0" i="0" dirty="0"/>
              <a:t>What catches your attention about this definition? Is it consistent with the words that come to our mind when we think about culture? If it is different, how is it different?”</a:t>
            </a:r>
          </a:p>
          <a:p>
            <a:pPr marL="158750" lvl="0" indent="0" algn="l" rtl="0">
              <a:spcBef>
                <a:spcPts val="0"/>
              </a:spcBef>
              <a:spcAft>
                <a:spcPts val="0"/>
              </a:spcAft>
              <a:buSzPts val="1100"/>
              <a:buFontTx/>
              <a:buNone/>
            </a:pPr>
            <a:endParaRPr lang="en-US" sz="1200" b="0" i="0" dirty="0" smtClean="0"/>
          </a:p>
          <a:p>
            <a:pPr marL="158750" lvl="0" indent="0" algn="l" rtl="0">
              <a:spcBef>
                <a:spcPts val="0"/>
              </a:spcBef>
              <a:spcAft>
                <a:spcPts val="0"/>
              </a:spcAft>
              <a:buSzPts val="1100"/>
              <a:buFontTx/>
              <a:buNone/>
            </a:pPr>
            <a:r>
              <a:rPr lang="en-US" sz="1200" b="0" i="0" dirty="0" smtClean="0"/>
              <a:t>When </a:t>
            </a:r>
            <a:r>
              <a:rPr lang="en-US" sz="1200" b="0" i="0" dirty="0"/>
              <a:t>we think about cultures, we often think about racial/ethnic culture. However, it’s important to recognize that, as the definition states, any social group in society can and does have a culture. So there are class cultures, religious cultures, sexual orientation cultures, etc.</a:t>
            </a:r>
          </a:p>
          <a:p>
            <a:pPr marL="0" lvl="0" indent="0" algn="l" rtl="0">
              <a:spcBef>
                <a:spcPts val="0"/>
              </a:spcBef>
              <a:spcAft>
                <a:spcPts val="0"/>
              </a:spcAft>
              <a:buNone/>
            </a:pPr>
            <a:endParaRPr lang="en-US" b="0" i="0" dirty="0"/>
          </a:p>
          <a:p>
            <a:pPr marL="0" lvl="0" indent="0" algn="l" rtl="0">
              <a:spcBef>
                <a:spcPts val="0"/>
              </a:spcBef>
              <a:spcAft>
                <a:spcPts val="0"/>
              </a:spcAft>
              <a:buNone/>
            </a:pPr>
            <a:endParaRPr lang="en-US" sz="1200" b="1" dirty="0"/>
          </a:p>
        </p:txBody>
      </p:sp>
    </p:spTree>
    <p:extLst>
      <p:ext uri="{BB962C8B-B14F-4D97-AF65-F5344CB8AC3E}">
        <p14:creationId xmlns:p14="http://schemas.microsoft.com/office/powerpoint/2010/main" val="320038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FA8769E-811F-A841-A559-0AE26BD1ECA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xmlns="" id="{299B5B7C-FBDC-A84E-975C-F89EE63F30F6}"/>
              </a:ext>
            </a:extLst>
          </p:cNvPr>
          <p:cNvSpPr>
            <a:spLocks noGrp="1"/>
          </p:cNvSpPr>
          <p:nvPr>
            <p:ph type="body" idx="1"/>
          </p:nvPr>
        </p:nvSpPr>
        <p:spPr/>
        <p:txBody>
          <a:bodyPr/>
          <a:lstStyle/>
          <a:p>
            <a:pPr>
              <a:defRPr/>
            </a:pPr>
            <a:r>
              <a:rPr lang="en-US" altLang="en-US" dirty="0"/>
              <a:t>Explain that in order to be able to work cross-culturally, we first need to develop an awareness of our own cultures </a:t>
            </a:r>
            <a:r>
              <a:rPr lang="en-US" altLang="en-US" dirty="0" smtClean="0"/>
              <a:t>and</a:t>
            </a:r>
          </a:p>
          <a:p>
            <a:pPr>
              <a:defRPr/>
            </a:pPr>
            <a:r>
              <a:rPr lang="en-US" altLang="en-US" dirty="0" smtClean="0"/>
              <a:t>how </a:t>
            </a:r>
            <a:r>
              <a:rPr lang="en-US" altLang="en-US" dirty="0"/>
              <a:t>they affect us.  The next activity will help us become more aware of the cultures of which we are all </a:t>
            </a:r>
            <a:r>
              <a:rPr lang="en-US" altLang="en-US" dirty="0" smtClean="0"/>
              <a:t>members.</a:t>
            </a:r>
          </a:p>
          <a:p>
            <a:pPr>
              <a:defRPr/>
            </a:pPr>
            <a:r>
              <a:rPr lang="en-US" altLang="en-US" dirty="0" smtClean="0"/>
              <a:t>Sometimes </a:t>
            </a:r>
            <a:r>
              <a:rPr lang="en-US" altLang="en-US" dirty="0"/>
              <a:t>we think of ourselves in terms of one part of our identity. For example, on one day, I might be really aware </a:t>
            </a:r>
            <a:r>
              <a:rPr lang="en-US" altLang="en-US" dirty="0" smtClean="0"/>
              <a:t>that</a:t>
            </a:r>
          </a:p>
          <a:p>
            <a:pPr>
              <a:defRPr/>
            </a:pPr>
            <a:r>
              <a:rPr lang="en-US" altLang="en-US" dirty="0" smtClean="0"/>
              <a:t>I </a:t>
            </a:r>
            <a:r>
              <a:rPr lang="en-US" altLang="en-US" dirty="0"/>
              <a:t>am _______ (insert examples of your identity). In reality, all of us have multiple identities that make us who we are. This </a:t>
            </a:r>
            <a:r>
              <a:rPr lang="en-US" altLang="en-US" dirty="0" smtClean="0"/>
              <a:t>is</a:t>
            </a:r>
          </a:p>
          <a:p>
            <a:pPr>
              <a:defRPr/>
            </a:pPr>
            <a:r>
              <a:rPr lang="en-US" altLang="en-US" dirty="0" smtClean="0"/>
              <a:t>called </a:t>
            </a:r>
            <a:r>
              <a:rPr lang="en-US" altLang="en-US" dirty="0"/>
              <a:t>intersectionality.</a:t>
            </a:r>
          </a:p>
          <a:p>
            <a:pPr>
              <a:defRPr/>
            </a:pPr>
            <a:endParaRPr lang="en-US" altLang="en-US" dirty="0"/>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xmlns="" id="{583D5D64-4A14-3B41-899C-FADEFEA5F0FB}"/>
              </a:ext>
            </a:extLst>
          </p:cNvPr>
          <p:cNvSpPr>
            <a:spLocks noGrp="1"/>
          </p:cNvSpPr>
          <p:nvPr>
            <p:ph type="sldNum" sz="quarter" idx="5"/>
          </p:nvPr>
        </p:nvSpPr>
        <p:spPr/>
        <p:txBody>
          <a:bodyPr/>
          <a:lstStyle/>
          <a:p>
            <a:pPr>
              <a:defRPr/>
            </a:pPr>
            <a:fld id="{EE9318CE-43FA-E341-98B5-B209B5C8EB2A}" type="slidenum">
              <a:rPr lang="en-US" smtClean="0"/>
              <a:pPr>
                <a:defRPr/>
              </a:pPr>
              <a:t>6</a:t>
            </a:fld>
            <a:endParaRPr lang="en-US"/>
          </a:p>
        </p:txBody>
      </p:sp>
    </p:spTree>
    <p:extLst>
      <p:ext uri="{BB962C8B-B14F-4D97-AF65-F5344CB8AC3E}">
        <p14:creationId xmlns:p14="http://schemas.microsoft.com/office/powerpoint/2010/main" val="346983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lvl="0" indent="0" algn="l" rtl="0">
              <a:spcBef>
                <a:spcPts val="0"/>
              </a:spcBef>
              <a:spcAft>
                <a:spcPts val="0"/>
              </a:spcAft>
              <a:buNone/>
            </a:pPr>
            <a:r>
              <a:rPr lang="en-US" i="0" dirty="0"/>
              <a:t>Ask for a volunteer to read the slide.</a:t>
            </a:r>
          </a:p>
        </p:txBody>
      </p:sp>
    </p:spTree>
    <p:extLst>
      <p:ext uri="{BB962C8B-B14F-4D97-AF65-F5344CB8AC3E}">
        <p14:creationId xmlns:p14="http://schemas.microsoft.com/office/powerpoint/2010/main" val="1060105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387350" lvl="0" indent="0" algn="l" rtl="0">
              <a:spcBef>
                <a:spcPts val="0"/>
              </a:spcBef>
              <a:spcAft>
                <a:spcPts val="0"/>
              </a:spcAft>
              <a:buClr>
                <a:schemeClr val="dk1"/>
              </a:buClr>
              <a:buSzPts val="1100"/>
              <a:buNone/>
            </a:pPr>
            <a:r>
              <a:rPr lang="en-US" sz="1200" b="0" i="0" dirty="0"/>
              <a:t>To demonstrate our multiple identities, we can use the woven mat or “</a:t>
            </a:r>
            <a:r>
              <a:rPr lang="en-US" sz="1200" b="0" i="0" dirty="0" err="1"/>
              <a:t>mkeka</a:t>
            </a:r>
            <a:r>
              <a:rPr lang="en-US" sz="1200" b="0" i="0" dirty="0"/>
              <a:t>” in Swahili. Here is my </a:t>
            </a:r>
            <a:r>
              <a:rPr lang="en-US" sz="1200" b="0" i="0" dirty="0" err="1"/>
              <a:t>mkeka</a:t>
            </a:r>
            <a:r>
              <a:rPr lang="en-US" sz="1200" b="0" i="0" dirty="0"/>
              <a:t> (facilitator shows their example</a:t>
            </a:r>
            <a:r>
              <a:rPr lang="en-US" sz="1200" b="0" i="0" dirty="0" smtClean="0"/>
              <a:t>).</a:t>
            </a:r>
          </a:p>
          <a:p>
            <a:pPr marL="387350" lvl="0" indent="0" algn="l" rtl="0">
              <a:spcBef>
                <a:spcPts val="0"/>
              </a:spcBef>
              <a:spcAft>
                <a:spcPts val="0"/>
              </a:spcAft>
              <a:buClr>
                <a:schemeClr val="dk1"/>
              </a:buClr>
              <a:buSzPts val="1100"/>
              <a:buNone/>
            </a:pPr>
            <a:endParaRPr lang="en-US" sz="1200" b="0" i="0" dirty="0"/>
          </a:p>
          <a:p>
            <a:pPr marL="387350" lvl="0" indent="0" algn="l" rtl="0">
              <a:spcBef>
                <a:spcPts val="0"/>
              </a:spcBef>
              <a:spcAft>
                <a:spcPts val="0"/>
              </a:spcAft>
              <a:buClr>
                <a:schemeClr val="dk1"/>
              </a:buClr>
              <a:buSzPts val="1100"/>
              <a:buNone/>
            </a:pPr>
            <a:r>
              <a:rPr lang="en-US" sz="1200" b="0" i="0" dirty="0"/>
              <a:t>Facilitator discusses the strands that make up their </a:t>
            </a:r>
            <a:r>
              <a:rPr lang="en-US" sz="1200" b="0" i="0" dirty="0" err="1"/>
              <a:t>mkeka</a:t>
            </a:r>
            <a:r>
              <a:rPr lang="en-US" sz="1200" b="0" i="0" dirty="0"/>
              <a:t>, and how they are woven together. </a:t>
            </a:r>
            <a:endParaRPr lang="en-US" sz="1200" b="0" i="0" dirty="0" smtClean="0"/>
          </a:p>
          <a:p>
            <a:pPr marL="387350" lvl="0" indent="0" algn="l" rtl="0">
              <a:spcBef>
                <a:spcPts val="0"/>
              </a:spcBef>
              <a:spcAft>
                <a:spcPts val="0"/>
              </a:spcAft>
              <a:buClr>
                <a:schemeClr val="dk1"/>
              </a:buClr>
              <a:buSzPts val="1100"/>
              <a:buNone/>
            </a:pPr>
            <a:endParaRPr lang="en-US" sz="1200" b="0" i="0" dirty="0"/>
          </a:p>
          <a:p>
            <a:pPr marL="387350" lvl="0" indent="0" algn="l" rtl="0">
              <a:spcBef>
                <a:spcPts val="0"/>
              </a:spcBef>
              <a:spcAft>
                <a:spcPts val="0"/>
              </a:spcAft>
              <a:buClr>
                <a:schemeClr val="dk1"/>
              </a:buClr>
              <a:buSzPts val="1100"/>
              <a:buNone/>
            </a:pPr>
            <a:r>
              <a:rPr lang="en-US" sz="1200" b="0" i="0" dirty="0"/>
              <a:t>These strands intersect and cross each other in order to form our identity. This is a concept known as intersectionality. </a:t>
            </a:r>
            <a:endParaRPr lang="en-US" sz="1200" b="0" i="0" dirty="0" smtClean="0"/>
          </a:p>
          <a:p>
            <a:pPr marL="387350" lvl="0" indent="0" algn="l" rtl="0">
              <a:spcBef>
                <a:spcPts val="0"/>
              </a:spcBef>
              <a:spcAft>
                <a:spcPts val="0"/>
              </a:spcAft>
              <a:buClr>
                <a:schemeClr val="dk1"/>
              </a:buClr>
              <a:buSzPts val="1100"/>
              <a:buNone/>
            </a:pPr>
            <a:endParaRPr lang="en-US" sz="1200" b="0" i="0" dirty="0"/>
          </a:p>
          <a:p>
            <a:pPr marL="387350" lvl="0" indent="0" algn="l" rtl="0">
              <a:spcBef>
                <a:spcPts val="0"/>
              </a:spcBef>
              <a:spcAft>
                <a:spcPts val="0"/>
              </a:spcAft>
              <a:buClr>
                <a:schemeClr val="dk1"/>
              </a:buClr>
              <a:buSzPts val="1100"/>
              <a:buNone/>
            </a:pPr>
            <a:r>
              <a:rPr lang="en-US" sz="1200" b="0" i="0" dirty="0"/>
              <a:t>Explain that participants will now have about 10 minutes to make their own </a:t>
            </a:r>
            <a:r>
              <a:rPr lang="en-US" sz="1200" b="0" i="0" dirty="0" err="1"/>
              <a:t>mkeka</a:t>
            </a:r>
            <a:r>
              <a:rPr lang="en-US" sz="1200" b="0" i="0" dirty="0"/>
              <a:t>. Distribute strips of colored paper, tape or glue, and markers. </a:t>
            </a:r>
            <a:endParaRPr lang="en-US" sz="1200" b="0" i="0" dirty="0" smtClean="0"/>
          </a:p>
          <a:p>
            <a:pPr marL="387350" lvl="0" indent="0" algn="l" rtl="0">
              <a:spcBef>
                <a:spcPts val="0"/>
              </a:spcBef>
              <a:spcAft>
                <a:spcPts val="0"/>
              </a:spcAft>
              <a:buClr>
                <a:schemeClr val="dk1"/>
              </a:buClr>
              <a:buSzPts val="1100"/>
              <a:buNone/>
            </a:pPr>
            <a:endParaRPr lang="en-US" sz="1200" b="0" i="0" dirty="0"/>
          </a:p>
          <a:p>
            <a:pPr marL="387350" lvl="0" indent="0" algn="l" rtl="0">
              <a:spcBef>
                <a:spcPts val="0"/>
              </a:spcBef>
              <a:spcAft>
                <a:spcPts val="0"/>
              </a:spcAft>
              <a:buClr>
                <a:schemeClr val="dk1"/>
              </a:buClr>
              <a:buSzPts val="1100"/>
              <a:buNone/>
            </a:pPr>
            <a:r>
              <a:rPr lang="en-US" sz="1200" b="0" i="0" dirty="0" smtClean="0"/>
              <a:t>Say, “Here’s </a:t>
            </a:r>
            <a:r>
              <a:rPr lang="en-US" sz="1200" b="0" i="0" dirty="0"/>
              <a:t>how to do </a:t>
            </a:r>
            <a:r>
              <a:rPr lang="en-US" sz="1200" b="0" i="0" dirty="0" smtClean="0"/>
              <a:t>it.” </a:t>
            </a:r>
            <a:r>
              <a:rPr lang="en-US" sz="1200" b="0" i="0" dirty="0"/>
              <a:t>(read instructions on PowerPoint). </a:t>
            </a:r>
            <a:endParaRPr lang="en-US" sz="1200" b="0" i="0" dirty="0" smtClean="0"/>
          </a:p>
          <a:p>
            <a:pPr marL="387350" lvl="0" indent="0" algn="l" rtl="0">
              <a:spcBef>
                <a:spcPts val="0"/>
              </a:spcBef>
              <a:spcAft>
                <a:spcPts val="0"/>
              </a:spcAft>
              <a:buClr>
                <a:schemeClr val="dk1"/>
              </a:buClr>
              <a:buSzPts val="1100"/>
              <a:buNone/>
            </a:pPr>
            <a:endParaRPr lang="en-US" sz="1200" b="0" i="0" dirty="0"/>
          </a:p>
          <a:p>
            <a:pPr marL="387350" lvl="0" indent="0" algn="l" rtl="0">
              <a:spcBef>
                <a:spcPts val="0"/>
              </a:spcBef>
              <a:spcAft>
                <a:spcPts val="0"/>
              </a:spcAft>
              <a:buClr>
                <a:schemeClr val="dk1"/>
              </a:buClr>
              <a:buSzPts val="1100"/>
              <a:buNone/>
            </a:pPr>
            <a:r>
              <a:rPr lang="en-US" sz="1200" b="0" i="0" dirty="0"/>
              <a:t>After everyone has finished, ask that participants attach their mats to the wall, do a silent “gallery walk” and note to themselves anything that catches their attention or raises questions. </a:t>
            </a:r>
            <a:endParaRPr lang="en-US" sz="1200" b="0" i="0" dirty="0" smtClean="0"/>
          </a:p>
          <a:p>
            <a:pPr marL="387350" lvl="0" indent="0" algn="l" rtl="0">
              <a:spcBef>
                <a:spcPts val="0"/>
              </a:spcBef>
              <a:spcAft>
                <a:spcPts val="0"/>
              </a:spcAft>
              <a:buClr>
                <a:schemeClr val="dk1"/>
              </a:buClr>
              <a:buSzPts val="1100"/>
              <a:buNone/>
            </a:pPr>
            <a:endParaRPr lang="en-US" sz="1200" b="0" i="0" dirty="0"/>
          </a:p>
          <a:p>
            <a:pPr marL="387350" lvl="0" indent="0" algn="l" rtl="0">
              <a:spcBef>
                <a:spcPts val="0"/>
              </a:spcBef>
              <a:spcAft>
                <a:spcPts val="0"/>
              </a:spcAft>
              <a:buSzPts val="1100"/>
              <a:buNone/>
            </a:pPr>
            <a:r>
              <a:rPr lang="en-US" sz="1200" b="0" i="0" dirty="0" smtClean="0"/>
              <a:t>Reflect by asking:  </a:t>
            </a:r>
            <a:r>
              <a:rPr lang="en-US" sz="1200" b="0" i="0" dirty="0"/>
              <a:t>What caught your attention about our mats of intersectionality?  Did anything surprise you?   </a:t>
            </a:r>
          </a:p>
          <a:p>
            <a:pPr marL="0" lvl="0" indent="0" algn="l" rtl="0">
              <a:spcBef>
                <a:spcPts val="0"/>
              </a:spcBef>
              <a:spcAft>
                <a:spcPts val="0"/>
              </a:spcAft>
              <a:buNone/>
            </a:pPr>
            <a:endParaRPr lang="en-US" sz="1200" i="1" dirty="0"/>
          </a:p>
          <a:p>
            <a:pPr marL="0" lvl="0" indent="0" algn="l" rtl="0">
              <a:spcBef>
                <a:spcPts val="0"/>
              </a:spcBef>
              <a:spcAft>
                <a:spcPts val="0"/>
              </a:spcAft>
              <a:buNone/>
            </a:pPr>
            <a:endParaRPr lang="en-US" i="1" dirty="0"/>
          </a:p>
        </p:txBody>
      </p:sp>
    </p:spTree>
    <p:extLst>
      <p:ext uri="{BB962C8B-B14F-4D97-AF65-F5344CB8AC3E}">
        <p14:creationId xmlns:p14="http://schemas.microsoft.com/office/powerpoint/2010/main" val="1659640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Tx/>
              <a:buNone/>
            </a:pPr>
            <a:r>
              <a:rPr lang="en-US" sz="1200" dirty="0"/>
              <a:t>In order to work effectively across cultures, it is also necessary to understand how power and privilege influence interactions among and between cultural groups in the U.S.  </a:t>
            </a:r>
            <a:endParaRPr lang="en-US" sz="1200" dirty="0" smtClean="0"/>
          </a:p>
          <a:p>
            <a:pPr marL="0" lvl="0" indent="0" algn="l" rtl="0">
              <a:spcBef>
                <a:spcPts val="0"/>
              </a:spcBef>
              <a:spcAft>
                <a:spcPts val="0"/>
              </a:spcAft>
              <a:buClr>
                <a:schemeClr val="dk1"/>
              </a:buClr>
              <a:buSzPts val="1100"/>
              <a:buFontTx/>
              <a:buNone/>
            </a:pPr>
            <a:endParaRPr lang="en-US" sz="1200" dirty="0"/>
          </a:p>
          <a:p>
            <a:pPr marL="0" lvl="0" indent="0" algn="l" rtl="0">
              <a:spcBef>
                <a:spcPts val="0"/>
              </a:spcBef>
              <a:spcAft>
                <a:spcPts val="0"/>
              </a:spcAft>
              <a:buClr>
                <a:schemeClr val="dk1"/>
              </a:buClr>
              <a:buSzPts val="1100"/>
              <a:buFontTx/>
              <a:buNone/>
            </a:pPr>
            <a:r>
              <a:rPr lang="en-US" sz="1200" dirty="0"/>
              <a:t>Think for a moment about how you interact with your supervisor at the clinic.  Now think for a minute about how you interact with children in your life.  Do you relate the same way to both of these people? </a:t>
            </a:r>
            <a:endParaRPr lang="en-US" sz="1200" dirty="0" smtClean="0"/>
          </a:p>
          <a:p>
            <a:pPr marL="0" lvl="0" indent="0" algn="l" rtl="0">
              <a:spcBef>
                <a:spcPts val="0"/>
              </a:spcBef>
              <a:spcAft>
                <a:spcPts val="0"/>
              </a:spcAft>
              <a:buClr>
                <a:schemeClr val="dk1"/>
              </a:buClr>
              <a:buSzPts val="1100"/>
              <a:buFontTx/>
              <a:buNone/>
            </a:pPr>
            <a:endParaRPr lang="en-US" sz="1200" dirty="0"/>
          </a:p>
          <a:p>
            <a:pPr marL="0" lvl="0" indent="0" algn="l" rtl="0">
              <a:spcBef>
                <a:spcPts val="0"/>
              </a:spcBef>
              <a:spcAft>
                <a:spcPts val="0"/>
              </a:spcAft>
              <a:buClr>
                <a:schemeClr val="dk1"/>
              </a:buClr>
              <a:buSzPts val="1100"/>
              <a:buFontTx/>
              <a:buNone/>
            </a:pPr>
            <a:r>
              <a:rPr lang="en-US" sz="1200" dirty="0"/>
              <a:t>Power relations strongly affect how we interact with the people around us in society.</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7967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xmlns="" id="{2E9A246F-B97C-4AA4-8089-8FF645AE0F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xmlns="" id="{9D895079-3457-46B4-910C-191AF5418821}"/>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xmlns="" id="{F37F7253-73FF-463B-88DC-CED5835A5A05}"/>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xmlns="" id="{B81692BF-5264-4C8E-B0BF-8ADB8258E003}"/>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xmlns="" id="{376CB17A-F521-4E54-8756-38CF7E59FB98}"/>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mj-lt"/>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mn-lt"/>
              </a:defRPr>
            </a:lvl1pPr>
          </a:lstStyle>
          <a:p>
            <a:pPr lvl="0"/>
            <a:r>
              <a:rPr lang="en-US" altLang="en-US" noProof="0" dirty="0"/>
              <a:t>Click to edit Master subtitle style</a:t>
            </a:r>
          </a:p>
        </p:txBody>
      </p:sp>
    </p:spTree>
    <p:extLst>
      <p:ext uri="{BB962C8B-B14F-4D97-AF65-F5344CB8AC3E}">
        <p14:creationId xmlns:p14="http://schemas.microsoft.com/office/powerpoint/2010/main" val="59929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54966"/>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2860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xmlns="" id="{48016D61-3FC4-4B4D-9DC0-5676F633D574}"/>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40566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Resting">
    <p:spTree>
      <p:nvGrpSpPr>
        <p:cNvPr id="1" name=""/>
        <p:cNvGrpSpPr/>
        <p:nvPr/>
      </p:nvGrpSpPr>
      <p:grpSpPr>
        <a:xfrm>
          <a:off x="0" y="0"/>
          <a:ext cx="0" cy="0"/>
          <a:chOff x="0" y="0"/>
          <a:chExt cx="0" cy="0"/>
        </a:xfrm>
      </p:grpSpPr>
      <p:pic>
        <p:nvPicPr>
          <p:cNvPr id="3" name="Picture 6" descr="restingslide2.jpg">
            <a:extLst>
              <a:ext uri="{FF2B5EF4-FFF2-40B4-BE49-F238E27FC236}">
                <a16:creationId xmlns:a16="http://schemas.microsoft.com/office/drawing/2014/main" xmlns="" id="{5620A047-8C7F-1E4F-BADE-3A9B25C1DB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DB7C750D-A3E8-4340-9FC3-26201CA80786}"/>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itle 1"/>
          <p:cNvSpPr>
            <a:spLocks noGrp="1"/>
          </p:cNvSpPr>
          <p:nvPr>
            <p:ph type="title"/>
          </p:nvPr>
        </p:nvSpPr>
        <p:spPr>
          <a:xfrm>
            <a:off x="0" y="2946400"/>
            <a:ext cx="9144000" cy="11430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569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xmlns="" id="{7795935E-E9B5-4811-8F4A-32507C988E5A}"/>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301550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mn-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xmlns="" id="{AD2F870B-6E48-4F0F-91D8-86D05FFCF736}"/>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73708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11DB9B2-2E25-4EAE-A4E2-D4793403A0AB}"/>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2">
            <a:extLst>
              <a:ext uri="{FF2B5EF4-FFF2-40B4-BE49-F238E27FC236}">
                <a16:creationId xmlns:a16="http://schemas.microsoft.com/office/drawing/2014/main" xmlns="" id="{6916746B-92A9-4743-830A-F4A9CA023E2F}"/>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latin typeface="+mn-lt"/>
              </a:rPr>
              <a:t>Resting or transition slide</a:t>
            </a:r>
          </a:p>
        </p:txBody>
      </p:sp>
      <p:sp>
        <p:nvSpPr>
          <p:cNvPr id="2" name="Title 1"/>
          <p:cNvSpPr>
            <a:spLocks noGrp="1"/>
          </p:cNvSpPr>
          <p:nvPr>
            <p:ph type="title"/>
          </p:nvPr>
        </p:nvSpPr>
        <p:spPr/>
        <p:txBody>
          <a:bodyPr/>
          <a:lstStyle/>
          <a:p>
            <a:r>
              <a:rPr lang="en-US" dirty="0"/>
              <a:t>Click to edit Master title style</a:t>
            </a:r>
          </a:p>
        </p:txBody>
      </p:sp>
      <p:sp>
        <p:nvSpPr>
          <p:cNvPr id="5" name="Footer Placeholder 2">
            <a:extLst>
              <a:ext uri="{FF2B5EF4-FFF2-40B4-BE49-F238E27FC236}">
                <a16:creationId xmlns:a16="http://schemas.microsoft.com/office/drawing/2014/main" xmlns="" id="{A57C56B4-7210-448D-91BD-833419EE8773}"/>
              </a:ext>
            </a:extLst>
          </p:cNvPr>
          <p:cNvSpPr>
            <a:spLocks noGrp="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84071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xmlns="" id="{B9CF13E7-E755-4B7E-AE13-1FAEBF91BB30}"/>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82188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a:extLst>
              <a:ext uri="{FF2B5EF4-FFF2-40B4-BE49-F238E27FC236}">
                <a16:creationId xmlns:a16="http://schemas.microsoft.com/office/drawing/2014/main" xmlns="" id="{F66CE964-F668-4A95-9428-6A0D24933B0E}"/>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35899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a:extLst>
              <a:ext uri="{FF2B5EF4-FFF2-40B4-BE49-F238E27FC236}">
                <a16:creationId xmlns:a16="http://schemas.microsoft.com/office/drawing/2014/main" xmlns="" id="{C5F5B525-FF19-40BB-9813-B57BFD36D747}"/>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55411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DE08F287-E81B-4EED-9F1C-3D48CB72110F}"/>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9600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5731"/>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199" y="2667000"/>
            <a:ext cx="2949575" cy="2819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xmlns="" id="{5E8D452B-E32E-4D95-8726-EB4757F449B4}"/>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30445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xmlns="" id="{C023E52F-818B-43C7-8650-D5CC2ABBA8D6}"/>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
        <p:nvSpPr>
          <p:cNvPr id="1026" name="Rectangle 2">
            <a:extLst>
              <a:ext uri="{FF2B5EF4-FFF2-40B4-BE49-F238E27FC236}">
                <a16:creationId xmlns:a16="http://schemas.microsoft.com/office/drawing/2014/main" xmlns="" id="{1D919825-C524-4EF2-9E4E-3ABB4862DD4F}"/>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xmlns="" id="{B5CD3996-45A8-4853-A877-ECDB4869A258}"/>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xmlns="" id="{F6BEE653-C442-4028-8246-1F118E74B7AB}"/>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Name of Presentation</a:t>
            </a:r>
          </a:p>
        </p:txBody>
      </p:sp>
      <p:sp>
        <p:nvSpPr>
          <p:cNvPr id="1036" name="Text Box 12">
            <a:extLst>
              <a:ext uri="{FF2B5EF4-FFF2-40B4-BE49-F238E27FC236}">
                <a16:creationId xmlns:a16="http://schemas.microsoft.com/office/drawing/2014/main" xmlns="" id="{D1CBFA60-C116-40C5-BB14-78F1DF33866F}"/>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a:solidFill>
                  <a:schemeClr val="bg1"/>
                </a:solidFill>
                <a:latin typeface="Arial" charset="0"/>
                <a:ea typeface="Osaka" charset="0"/>
              </a:rPr>
              <a:t>Boston University</a:t>
            </a:r>
            <a:r>
              <a:rPr lang="en-US" altLang="en-US" sz="1200">
                <a:solidFill>
                  <a:schemeClr val="bg1"/>
                </a:solidFill>
                <a:latin typeface="Arial" charset="0"/>
                <a:ea typeface="Osaka" charset="0"/>
              </a:rPr>
              <a:t> Slideshow Title Goes Here</a:t>
            </a:r>
          </a:p>
        </p:txBody>
      </p:sp>
      <p:pic>
        <p:nvPicPr>
          <p:cNvPr id="1031" name="Picture 9">
            <a:extLst>
              <a:ext uri="{FF2B5EF4-FFF2-40B4-BE49-F238E27FC236}">
                <a16:creationId xmlns:a16="http://schemas.microsoft.com/office/drawing/2014/main" xmlns="" id="{F617FC7A-6810-4D87-BA9B-5144CF35C1B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xmlns="" id="{1F273291-54B0-4C1D-BEAC-330F8A57DAD0}"/>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1033" name="Picture 12" descr="standardfooter_sized.jpg">
            <a:extLst>
              <a:ext uri="{FF2B5EF4-FFF2-40B4-BE49-F238E27FC236}">
                <a16:creationId xmlns:a16="http://schemas.microsoft.com/office/drawing/2014/main" xmlns="" id="{4C95F5CF-04A9-47FC-9522-FDBA27DFE86F}"/>
              </a:ext>
            </a:extLst>
          </p:cNvPr>
          <p:cNvPicPr>
            <a:picLocks noChangeAspect="1"/>
          </p:cNvPicPr>
          <p:nvPr userDrawn="1"/>
        </p:nvPicPr>
        <p:blipFill>
          <a:blip r:embed="rId14">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8170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p:txStyles>
    <p:titleStyle>
      <a:lvl1pPr algn="l" rtl="0" eaLnBrk="0" fontAlgn="base" hangingPunct="0">
        <a:spcBef>
          <a:spcPct val="0"/>
        </a:spcBef>
        <a:spcAft>
          <a:spcPct val="0"/>
        </a:spcAft>
        <a:defRPr sz="2800" kern="1200">
          <a:solidFill>
            <a:schemeClr val="tx1"/>
          </a:solidFill>
          <a:latin typeface="+mj-lt"/>
          <a:ea typeface="+mj-ea"/>
          <a:cs typeface="Arial" panose="020B0604020202020204" pitchFamily="34" charset="0"/>
        </a:defRPr>
      </a:lvl1pPr>
      <a:lvl2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2pPr>
      <a:lvl3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3pPr>
      <a:lvl4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4pPr>
      <a:lvl5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_Mbu8bvKb_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9yKX_MH2bH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racialequitytools.org/glossa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25195D2B-0621-4550-8BA4-24BB63768B89}"/>
              </a:ext>
            </a:extLst>
          </p:cNvPr>
          <p:cNvSpPr>
            <a:spLocks noGrp="1" noChangeArrowheads="1"/>
          </p:cNvSpPr>
          <p:nvPr>
            <p:ph type="ctrTitle"/>
          </p:nvPr>
        </p:nvSpPr>
        <p:spPr/>
        <p:txBody>
          <a:bodyPr/>
          <a:lstStyle/>
          <a:p>
            <a:pPr eaLnBrk="1" hangingPunct="1">
              <a:defRPr/>
            </a:pPr>
            <a:r>
              <a:rPr lang="en-US" altLang="en-US" dirty="0"/>
              <a:t>Cross Cultural Skills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Dominant U.S. Culture</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a:xfrm>
            <a:off x="609600" y="1447800"/>
            <a:ext cx="3962400" cy="4191000"/>
          </a:xfrm>
        </p:spPr>
        <p:txBody>
          <a:bodyPr/>
          <a:lstStyle/>
          <a:p>
            <a:pPr marL="0" indent="0">
              <a:spcBef>
                <a:spcPts val="450"/>
              </a:spcBef>
              <a:buSzPts val="2400"/>
              <a:buNone/>
            </a:pPr>
            <a:r>
              <a:rPr lang="en-US" sz="2000" dirty="0"/>
              <a:t>Up</a:t>
            </a:r>
          </a:p>
          <a:p>
            <a:pPr>
              <a:spcBef>
                <a:spcPts val="0"/>
              </a:spcBef>
              <a:buSzPts val="2400"/>
              <a:buFont typeface="Arial"/>
              <a:buChar char="•"/>
            </a:pPr>
            <a:r>
              <a:rPr lang="en-US" sz="1600" dirty="0"/>
              <a:t>male</a:t>
            </a:r>
          </a:p>
          <a:p>
            <a:pPr>
              <a:spcBef>
                <a:spcPts val="0"/>
              </a:spcBef>
              <a:buSzPts val="2400"/>
              <a:buFont typeface="Arial"/>
              <a:buChar char="•"/>
            </a:pPr>
            <a:r>
              <a:rPr lang="en-US" sz="1600" dirty="0"/>
              <a:t>white</a:t>
            </a:r>
          </a:p>
          <a:p>
            <a:pPr>
              <a:spcBef>
                <a:spcPts val="0"/>
              </a:spcBef>
              <a:buSzPts val="2400"/>
              <a:buFont typeface="Arial"/>
              <a:buChar char="•"/>
            </a:pPr>
            <a:r>
              <a:rPr lang="en-US" sz="1600" dirty="0"/>
              <a:t>able-bodied</a:t>
            </a:r>
          </a:p>
          <a:p>
            <a:pPr>
              <a:spcBef>
                <a:spcPts val="0"/>
              </a:spcBef>
              <a:buSzPts val="2400"/>
              <a:buFont typeface="Arial"/>
              <a:buChar char="•"/>
            </a:pPr>
            <a:r>
              <a:rPr lang="en-US" sz="1600" dirty="0"/>
              <a:t>straight/heterosexual</a:t>
            </a:r>
          </a:p>
          <a:p>
            <a:pPr>
              <a:spcBef>
                <a:spcPts val="0"/>
              </a:spcBef>
              <a:buSzPts val="2400"/>
              <a:buFont typeface="Arial"/>
              <a:buChar char="•"/>
            </a:pPr>
            <a:r>
              <a:rPr lang="en-US" sz="1600" dirty="0"/>
              <a:t>formally educated</a:t>
            </a:r>
          </a:p>
          <a:p>
            <a:pPr>
              <a:spcBef>
                <a:spcPts val="0"/>
              </a:spcBef>
              <a:buSzPts val="2400"/>
              <a:buFont typeface="Arial"/>
              <a:buChar char="•"/>
            </a:pPr>
            <a:r>
              <a:rPr lang="en-US" sz="1600" dirty="0"/>
              <a:t>middle class or wealthy </a:t>
            </a:r>
          </a:p>
          <a:p>
            <a:pPr>
              <a:spcBef>
                <a:spcPts val="0"/>
              </a:spcBef>
              <a:buSzPts val="2400"/>
              <a:buFont typeface="Arial"/>
              <a:buChar char="•"/>
            </a:pPr>
            <a:r>
              <a:rPr lang="en-US" sz="1600" dirty="0"/>
              <a:t>English speaker (first language)</a:t>
            </a:r>
          </a:p>
          <a:p>
            <a:pPr>
              <a:spcBef>
                <a:spcPts val="0"/>
              </a:spcBef>
              <a:buSzPts val="2400"/>
              <a:buFont typeface="Arial"/>
              <a:buChar char="•"/>
            </a:pPr>
            <a:r>
              <a:rPr lang="en-US" sz="1600" dirty="0"/>
              <a:t>city dweller/urban</a:t>
            </a:r>
          </a:p>
          <a:p>
            <a:pPr>
              <a:spcBef>
                <a:spcPts val="0"/>
              </a:spcBef>
              <a:buSzPts val="2400"/>
              <a:buFont typeface="Arial"/>
              <a:buChar char="•"/>
            </a:pPr>
            <a:r>
              <a:rPr lang="en-US" sz="1600" dirty="0"/>
              <a:t>employed</a:t>
            </a:r>
          </a:p>
          <a:p>
            <a:pPr>
              <a:spcBef>
                <a:spcPts val="0"/>
              </a:spcBef>
              <a:buSzPts val="2400"/>
              <a:buFont typeface="Arial"/>
              <a:buChar char="•"/>
            </a:pPr>
            <a:r>
              <a:rPr lang="en-US" sz="1600" dirty="0"/>
              <a:t>sober / no substance use disorder</a:t>
            </a:r>
          </a:p>
          <a:p>
            <a:pPr>
              <a:spcBef>
                <a:spcPts val="0"/>
              </a:spcBef>
              <a:buSzPts val="2400"/>
              <a:buFont typeface="Arial"/>
              <a:buChar char="•"/>
            </a:pPr>
            <a:r>
              <a:rPr lang="en-US" sz="1600" dirty="0"/>
              <a:t>HIV negative</a:t>
            </a:r>
          </a:p>
          <a:p>
            <a:pPr>
              <a:spcBef>
                <a:spcPts val="0"/>
              </a:spcBef>
              <a:buSzPts val="2400"/>
              <a:buFont typeface="Arial"/>
              <a:buChar char="•"/>
            </a:pPr>
            <a:r>
              <a:rPr lang="en-US" sz="1600" dirty="0"/>
              <a:t>no trauma history</a:t>
            </a:r>
          </a:p>
          <a:p>
            <a:pPr>
              <a:spcBef>
                <a:spcPts val="0"/>
              </a:spcBef>
              <a:buSzPts val="2400"/>
              <a:buFont typeface="Arial"/>
              <a:buChar char="•"/>
            </a:pPr>
            <a:r>
              <a:rPr lang="en-US" sz="1600" dirty="0"/>
              <a:t>stable housing</a:t>
            </a:r>
          </a:p>
          <a:p>
            <a:pPr>
              <a:spcBef>
                <a:spcPts val="0"/>
              </a:spcBef>
              <a:buSzPts val="2400"/>
              <a:buFont typeface="Arial"/>
              <a:buChar char="•"/>
            </a:pPr>
            <a:r>
              <a:rPr lang="en-US" sz="1600" dirty="0"/>
              <a:t>cisgender</a:t>
            </a:r>
          </a:p>
          <a:p>
            <a:pPr>
              <a:spcBef>
                <a:spcPts val="0"/>
              </a:spcBef>
              <a:buSzPts val="2400"/>
              <a:buFont typeface="Arial"/>
              <a:buChar char="•"/>
            </a:pPr>
            <a:r>
              <a:rPr lang="en-US" sz="1600" dirty="0"/>
              <a:t>good overall health</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Rectangle 3">
            <a:extLst>
              <a:ext uri="{FF2B5EF4-FFF2-40B4-BE49-F238E27FC236}">
                <a16:creationId xmlns:a16="http://schemas.microsoft.com/office/drawing/2014/main" xmlns="" id="{B3266129-562B-4774-927C-212C817FF7D9}"/>
              </a:ext>
            </a:extLst>
          </p:cNvPr>
          <p:cNvSpPr txBox="1">
            <a:spLocks noChangeArrowheads="1"/>
          </p:cNvSpPr>
          <p:nvPr/>
        </p:nvSpPr>
        <p:spPr bwMode="auto">
          <a:xfrm>
            <a:off x="4856925" y="1325217"/>
            <a:ext cx="3962400" cy="439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450"/>
              </a:spcBef>
              <a:buSzPts val="2400"/>
              <a:buFont typeface="Wingdings" panose="05000000000000000000" pitchFamily="2" charset="2"/>
              <a:buNone/>
            </a:pPr>
            <a:r>
              <a:rPr lang="en-US" sz="2000" dirty="0"/>
              <a:t>Down</a:t>
            </a:r>
          </a:p>
          <a:p>
            <a:pPr>
              <a:spcBef>
                <a:spcPts val="0"/>
              </a:spcBef>
              <a:buSzPts val="2400"/>
              <a:buFont typeface="Arial"/>
              <a:buChar char="•"/>
            </a:pPr>
            <a:r>
              <a:rPr lang="en-US" sz="1600" dirty="0"/>
              <a:t>female</a:t>
            </a:r>
          </a:p>
          <a:p>
            <a:pPr>
              <a:spcBef>
                <a:spcPts val="0"/>
              </a:spcBef>
              <a:buSzPts val="2400"/>
              <a:buFont typeface="Arial"/>
              <a:buChar char="•"/>
            </a:pPr>
            <a:r>
              <a:rPr lang="en-US" sz="1600" dirty="0"/>
              <a:t>person of color </a:t>
            </a:r>
          </a:p>
          <a:p>
            <a:pPr>
              <a:spcBef>
                <a:spcPts val="0"/>
              </a:spcBef>
              <a:buSzPts val="2400"/>
              <a:buFont typeface="Arial"/>
              <a:buChar char="•"/>
            </a:pPr>
            <a:r>
              <a:rPr lang="en-US" sz="1600" dirty="0"/>
              <a:t>disabled </a:t>
            </a:r>
          </a:p>
          <a:p>
            <a:pPr>
              <a:spcBef>
                <a:spcPts val="0"/>
              </a:spcBef>
              <a:buSzPts val="2400"/>
              <a:buFont typeface="Arial"/>
              <a:buChar char="•"/>
            </a:pPr>
            <a:r>
              <a:rPr lang="en-US" sz="1600" dirty="0"/>
              <a:t>LGBTQ</a:t>
            </a:r>
          </a:p>
          <a:p>
            <a:pPr>
              <a:spcBef>
                <a:spcPts val="0"/>
              </a:spcBef>
              <a:buSzPts val="2400"/>
              <a:buFont typeface="Arial"/>
              <a:buChar char="•"/>
            </a:pPr>
            <a:r>
              <a:rPr lang="en-US" sz="1600" dirty="0"/>
              <a:t>lack formal education </a:t>
            </a:r>
          </a:p>
          <a:p>
            <a:pPr>
              <a:spcBef>
                <a:spcPts val="0"/>
              </a:spcBef>
              <a:buSzPts val="2400"/>
              <a:buFont typeface="Arial"/>
              <a:buChar char="•"/>
            </a:pPr>
            <a:r>
              <a:rPr lang="en-US" sz="1600" dirty="0"/>
              <a:t>poor or working class</a:t>
            </a:r>
          </a:p>
          <a:p>
            <a:pPr>
              <a:spcBef>
                <a:spcPts val="0"/>
              </a:spcBef>
              <a:buSzPts val="2400"/>
              <a:buFont typeface="Arial"/>
              <a:buChar char="•"/>
            </a:pPr>
            <a:r>
              <a:rPr lang="en-US" sz="1600" dirty="0"/>
              <a:t>second language English speaker or non-English-speaker </a:t>
            </a:r>
          </a:p>
          <a:p>
            <a:pPr>
              <a:spcBef>
                <a:spcPts val="0"/>
              </a:spcBef>
              <a:buSzPts val="2400"/>
              <a:buFont typeface="Arial"/>
              <a:buChar char="•"/>
            </a:pPr>
            <a:r>
              <a:rPr lang="en-US" sz="1600" dirty="0"/>
              <a:t>rural </a:t>
            </a:r>
          </a:p>
          <a:p>
            <a:pPr>
              <a:spcBef>
                <a:spcPts val="0"/>
              </a:spcBef>
              <a:buSzPts val="2400"/>
              <a:buFont typeface="Arial"/>
              <a:buChar char="•"/>
            </a:pPr>
            <a:r>
              <a:rPr lang="en-US" sz="1600" dirty="0"/>
              <a:t>unemployed</a:t>
            </a:r>
          </a:p>
          <a:p>
            <a:pPr>
              <a:spcBef>
                <a:spcPts val="0"/>
              </a:spcBef>
              <a:buSzPts val="2400"/>
              <a:buFont typeface="Arial"/>
              <a:buChar char="•"/>
            </a:pPr>
            <a:r>
              <a:rPr lang="en-US" sz="1600" dirty="0"/>
              <a:t>substance use disorder</a:t>
            </a:r>
          </a:p>
          <a:p>
            <a:pPr>
              <a:spcBef>
                <a:spcPts val="0"/>
              </a:spcBef>
              <a:buSzPts val="2400"/>
              <a:buFont typeface="Arial"/>
              <a:buChar char="•"/>
            </a:pPr>
            <a:r>
              <a:rPr lang="en-US" sz="1600" dirty="0"/>
              <a:t>HIV positive</a:t>
            </a:r>
          </a:p>
          <a:p>
            <a:pPr>
              <a:spcBef>
                <a:spcPts val="0"/>
              </a:spcBef>
              <a:buSzPts val="2400"/>
              <a:buFont typeface="Arial"/>
              <a:buChar char="•"/>
            </a:pPr>
            <a:r>
              <a:rPr lang="en-US" sz="1600" dirty="0"/>
              <a:t>trauma survivor</a:t>
            </a:r>
          </a:p>
          <a:p>
            <a:pPr>
              <a:spcBef>
                <a:spcPts val="0"/>
              </a:spcBef>
              <a:buSzPts val="2400"/>
              <a:buFont typeface="Arial"/>
              <a:buChar char="•"/>
            </a:pPr>
            <a:r>
              <a:rPr lang="en-US" sz="1600" dirty="0"/>
              <a:t>unstable housing / homeless</a:t>
            </a:r>
          </a:p>
          <a:p>
            <a:pPr>
              <a:spcBef>
                <a:spcPts val="0"/>
              </a:spcBef>
              <a:buSzPts val="2400"/>
              <a:buFont typeface="Arial"/>
              <a:buChar char="•"/>
            </a:pPr>
            <a:r>
              <a:rPr lang="en-US" sz="1600" dirty="0"/>
              <a:t>transgender</a:t>
            </a:r>
          </a:p>
          <a:p>
            <a:pPr>
              <a:spcBef>
                <a:spcPts val="0"/>
              </a:spcBef>
              <a:buSzPts val="2400"/>
              <a:buFont typeface="Arial"/>
              <a:buChar char="•"/>
            </a:pPr>
            <a:r>
              <a:rPr lang="en-US" sz="1600" dirty="0"/>
              <a:t>poor overall health</a:t>
            </a:r>
          </a:p>
          <a:p>
            <a:pPr>
              <a:spcBef>
                <a:spcPts val="0"/>
              </a:spcBef>
              <a:buSzPts val="2400"/>
              <a:buFont typeface="Arial"/>
              <a:buChar char="•"/>
            </a:pPr>
            <a:endParaRPr lang="en-US" sz="1600" dirty="0"/>
          </a:p>
        </p:txBody>
      </p:sp>
    </p:spTree>
    <p:extLst>
      <p:ext uri="{BB962C8B-B14F-4D97-AF65-F5344CB8AC3E}">
        <p14:creationId xmlns:p14="http://schemas.microsoft.com/office/powerpoint/2010/main" val="30498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7" name="Google Shape;189;p33">
            <a:extLst>
              <a:ext uri="{FF2B5EF4-FFF2-40B4-BE49-F238E27FC236}">
                <a16:creationId xmlns:a16="http://schemas.microsoft.com/office/drawing/2014/main" xmlns="" id="{9DC48E9C-5472-4DF9-81FB-C839822C2343}"/>
              </a:ext>
            </a:extLst>
          </p:cNvPr>
          <p:cNvPicPr preferRelativeResize="0">
            <a:picLocks noGrp="1"/>
          </p:cNvPicPr>
          <p:nvPr>
            <p:ph idx="1"/>
          </p:nvPr>
        </p:nvPicPr>
        <p:blipFill rotWithShape="1">
          <a:blip r:embed="rId3">
            <a:alphaModFix/>
          </a:blip>
          <a:srcRect/>
          <a:stretch/>
        </p:blipFill>
        <p:spPr>
          <a:xfrm>
            <a:off x="2822712" y="715621"/>
            <a:ext cx="3619652" cy="4953000"/>
          </a:xfrm>
          <a:prstGeom prst="rect">
            <a:avLst/>
          </a:prstGeom>
          <a:noFill/>
          <a:ln>
            <a:noFill/>
          </a:ln>
        </p:spPr>
      </p:pic>
    </p:spTree>
    <p:extLst>
      <p:ext uri="{BB962C8B-B14F-4D97-AF65-F5344CB8AC3E}">
        <p14:creationId xmlns:p14="http://schemas.microsoft.com/office/powerpoint/2010/main" val="80987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Cultural Humility</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a:spcBef>
                <a:spcPts val="450"/>
              </a:spcBef>
              <a:buSzPts val="2400"/>
              <a:buFont typeface="Arial"/>
              <a:buChar char="•"/>
            </a:pPr>
            <a:r>
              <a:rPr lang="en-US" dirty="0"/>
              <a:t>Concept created by two physicians, Drs. Melanie </a:t>
            </a:r>
            <a:r>
              <a:rPr lang="en-US" dirty="0" err="1"/>
              <a:t>Tervalon</a:t>
            </a:r>
            <a:r>
              <a:rPr lang="en-US" dirty="0"/>
              <a:t> and Jann Murray-Garcia</a:t>
            </a:r>
          </a:p>
          <a:p>
            <a:pPr>
              <a:spcBef>
                <a:spcPts val="450"/>
              </a:spcBef>
              <a:buSzPts val="2400"/>
              <a:buFont typeface="Arial"/>
              <a:buChar char="•"/>
            </a:pPr>
            <a:r>
              <a:rPr lang="en-US" dirty="0"/>
              <a:t>Proposed as an alternative to the concept of “cultural </a:t>
            </a:r>
            <a:r>
              <a:rPr lang="en-US" dirty="0" smtClean="0"/>
              <a:t>competence.”</a:t>
            </a:r>
            <a:endParaRPr lang="en-US" dirty="0"/>
          </a:p>
          <a:p>
            <a:pPr>
              <a:spcBef>
                <a:spcPts val="450"/>
              </a:spcBef>
              <a:buSzPts val="2400"/>
              <a:buFont typeface="Arial"/>
              <a:buChar char="•"/>
            </a:pPr>
            <a:r>
              <a:rPr lang="en-US" dirty="0"/>
              <a:t>It is impossible for doctors (or CHWs) to be “competent” in all their patients’ cultures.</a:t>
            </a:r>
          </a:p>
          <a:p>
            <a:pPr>
              <a:spcBef>
                <a:spcPts val="450"/>
              </a:spcBef>
              <a:buSzPts val="2400"/>
              <a:buFont typeface="Arial"/>
              <a:buChar char="•"/>
            </a:pPr>
            <a:r>
              <a:rPr lang="en-US" dirty="0"/>
              <a:t>It is </a:t>
            </a:r>
            <a:r>
              <a:rPr lang="en-US" dirty="0" smtClean="0"/>
              <a:t>possible </a:t>
            </a:r>
            <a:r>
              <a:rPr lang="en-US" dirty="0"/>
              <a:t>for them to practice cultural humility.</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672369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a:t>Cultural Humility Video</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marL="0" indent="0">
              <a:spcBef>
                <a:spcPts val="450"/>
              </a:spcBef>
              <a:buSzPts val="2400"/>
              <a:buNone/>
            </a:pPr>
            <a:r>
              <a:rPr lang="en-US" sz="2800" dirty="0" smtClean="0">
                <a:hlinkClick r:id="rId3"/>
              </a:rPr>
              <a:t>Video</a:t>
            </a:r>
            <a:r>
              <a:rPr lang="en-US" sz="2800" dirty="0" smtClean="0"/>
              <a:t>:</a:t>
            </a:r>
          </a:p>
          <a:p>
            <a:pPr marL="0" indent="0">
              <a:spcBef>
                <a:spcPts val="450"/>
              </a:spcBef>
              <a:buSzPts val="2400"/>
              <a:buNone/>
            </a:pPr>
            <a:r>
              <a:rPr lang="en-US" sz="2800" dirty="0" smtClean="0"/>
              <a:t>Cultural Humility: People, Principles, and Practices </a:t>
            </a:r>
            <a:endParaRPr lang="en-US" sz="28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66242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a:t>Three Aspects of Cultural Humility</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marL="514350" indent="-514350">
              <a:spcBef>
                <a:spcPts val="450"/>
              </a:spcBef>
              <a:buSzPts val="2400"/>
              <a:buFont typeface="+mj-lt"/>
              <a:buAutoNum type="arabicPeriod"/>
            </a:pPr>
            <a:r>
              <a:rPr lang="en-US" sz="2800" dirty="0"/>
              <a:t>Critical self-reflection and lifelong learning</a:t>
            </a:r>
          </a:p>
          <a:p>
            <a:pPr marL="514350" indent="-514350">
              <a:spcBef>
                <a:spcPts val="450"/>
              </a:spcBef>
              <a:buSzPts val="2400"/>
              <a:buFont typeface="+mj-lt"/>
              <a:buAutoNum type="arabicPeriod"/>
            </a:pPr>
            <a:r>
              <a:rPr lang="en-US" sz="2800" dirty="0"/>
              <a:t>Recognize and challenge power imbalances</a:t>
            </a:r>
          </a:p>
          <a:p>
            <a:pPr marL="514350" indent="-514350">
              <a:spcBef>
                <a:spcPts val="450"/>
              </a:spcBef>
              <a:buSzPts val="2400"/>
              <a:buFont typeface="+mj-lt"/>
              <a:buAutoNum type="arabicPeriod"/>
            </a:pPr>
            <a:r>
              <a:rPr lang="en-US" sz="2800" dirty="0"/>
              <a:t>Institutional accountability</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7548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a:t>Small Group Brainstorm</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marL="0" indent="0" algn="ctr">
              <a:spcBef>
                <a:spcPts val="450"/>
              </a:spcBef>
              <a:buSzPts val="2400"/>
              <a:buNone/>
            </a:pPr>
            <a:endParaRPr lang="en-US" dirty="0"/>
          </a:p>
          <a:p>
            <a:pPr marL="0" indent="0" algn="ctr">
              <a:spcBef>
                <a:spcPts val="450"/>
              </a:spcBef>
              <a:buSzPts val="2400"/>
              <a:buNone/>
            </a:pPr>
            <a:r>
              <a:rPr lang="en-US" sz="2800" dirty="0"/>
              <a:t>As a CHW, how can you practice cultural humility through critical self-reflection and lifelong learning?</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30117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a:t>Review of Cross Cultural Skills</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a:spcBef>
                <a:spcPts val="450"/>
              </a:spcBef>
              <a:buSzPts val="2400"/>
              <a:buFont typeface="Arial"/>
              <a:buChar char="•"/>
            </a:pPr>
            <a:r>
              <a:rPr lang="en-US" dirty="0"/>
              <a:t>Our experience in life is shaped by our identity. Often it is hard for us to understand the experience of people with a different identity.</a:t>
            </a:r>
          </a:p>
          <a:p>
            <a:pPr>
              <a:spcBef>
                <a:spcPts val="450"/>
              </a:spcBef>
              <a:buSzPts val="2400"/>
              <a:buFont typeface="Arial"/>
              <a:buChar char="•"/>
            </a:pPr>
            <a:r>
              <a:rPr lang="en-US" dirty="0"/>
              <a:t>Culture goes beyond race/ethnicity and includes class, geography, sexual orientation, and other characteristics that make us different from others.</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59179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a:t>Review of Cross Cultural Skills</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a:spcBef>
                <a:spcPts val="450"/>
              </a:spcBef>
              <a:buSzPts val="2400"/>
              <a:buFont typeface="Arial"/>
              <a:buChar char="•"/>
            </a:pPr>
            <a:r>
              <a:rPr lang="en-US" dirty="0"/>
              <a:t>We all have multiple identities. Certain identities give us power and privilege whereas other identities deprive us of power and privilege.</a:t>
            </a:r>
          </a:p>
          <a:p>
            <a:pPr>
              <a:spcBef>
                <a:spcPts val="450"/>
              </a:spcBef>
              <a:buSzPts val="2400"/>
              <a:buFont typeface="Arial"/>
              <a:buChar char="•"/>
            </a:pPr>
            <a:r>
              <a:rPr lang="en-US" dirty="0"/>
              <a:t>Cultural humility is an effective alternative to cultural competence as a goal to strive for in our interactions with others. Cultural humility includes critical self-reflection, addressing power imbalances, and institutional accountability.</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874601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If You Want to Dig Deeper</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marL="0" indent="0">
              <a:spcBef>
                <a:spcPts val="450"/>
              </a:spcBef>
              <a:buSzPts val="2400"/>
              <a:buNone/>
            </a:pPr>
            <a:r>
              <a:rPr lang="en-US" sz="2000" dirty="0">
                <a:hlinkClick r:id="rId3"/>
              </a:rPr>
              <a:t>Video clip on intersectionality</a:t>
            </a:r>
            <a:endParaRPr 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77309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a:t>Objectives</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marL="0" indent="0">
              <a:spcBef>
                <a:spcPts val="0"/>
              </a:spcBef>
              <a:buClr>
                <a:schemeClr val="lt2"/>
              </a:buClr>
              <a:buSzPts val="600"/>
              <a:buNone/>
            </a:pPr>
            <a:r>
              <a:rPr lang="en-US" dirty="0"/>
              <a:t>By the end of the session, participants will be able to:</a:t>
            </a:r>
          </a:p>
          <a:p>
            <a:pPr>
              <a:spcBef>
                <a:spcPts val="1650"/>
              </a:spcBef>
              <a:buSzPts val="2400"/>
              <a:buFont typeface="Arial"/>
              <a:buChar char="•"/>
            </a:pPr>
            <a:r>
              <a:rPr lang="en-US" dirty="0"/>
              <a:t>Provide and use a broad-based definition of culture that goes beyond race/ethnicity; </a:t>
            </a:r>
          </a:p>
          <a:p>
            <a:pPr>
              <a:spcBef>
                <a:spcPts val="450"/>
              </a:spcBef>
              <a:buSzPts val="2400"/>
              <a:buFont typeface="Arial"/>
              <a:buChar char="•"/>
            </a:pPr>
            <a:r>
              <a:rPr lang="en-US" dirty="0"/>
              <a:t>Identify various cultural groups of which they are members;</a:t>
            </a:r>
          </a:p>
          <a:p>
            <a:pPr>
              <a:spcBef>
                <a:spcPts val="450"/>
              </a:spcBef>
              <a:buSzPts val="2400"/>
              <a:buFont typeface="Arial"/>
              <a:buChar char="•"/>
            </a:pPr>
            <a:r>
              <a:rPr lang="en-US" dirty="0"/>
              <a:t>Explain how power and privilege influence interactions among and between cultural groups in the U.S.; and</a:t>
            </a:r>
          </a:p>
          <a:p>
            <a:pPr>
              <a:spcBef>
                <a:spcPts val="450"/>
              </a:spcBef>
              <a:buSzPts val="2400"/>
              <a:buFont typeface="Arial"/>
              <a:buChar char="•"/>
            </a:pPr>
            <a:r>
              <a:rPr lang="en-US" dirty="0"/>
              <a:t>Practice cultural humility in their work</a:t>
            </a:r>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a:t>Agenda</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a:spcBef>
                <a:spcPts val="450"/>
              </a:spcBef>
              <a:buSzPts val="2400"/>
              <a:buFont typeface="Arial"/>
              <a:buChar char="•"/>
            </a:pPr>
            <a:r>
              <a:rPr lang="en-US" sz="2800" dirty="0"/>
              <a:t>Introduction and a broad-based definition of culture</a:t>
            </a:r>
          </a:p>
          <a:p>
            <a:pPr>
              <a:spcBef>
                <a:spcPts val="450"/>
              </a:spcBef>
              <a:buSzPts val="2400"/>
              <a:buFont typeface="Arial"/>
              <a:buChar char="•"/>
            </a:pPr>
            <a:r>
              <a:rPr lang="en-US" sz="2800" dirty="0"/>
              <a:t>Exploring our multiple identities</a:t>
            </a:r>
          </a:p>
          <a:p>
            <a:pPr>
              <a:spcBef>
                <a:spcPts val="450"/>
              </a:spcBef>
              <a:buSzPts val="2400"/>
              <a:buFont typeface="Arial"/>
              <a:buChar char="•"/>
            </a:pPr>
            <a:r>
              <a:rPr lang="en-US" sz="2800" dirty="0"/>
              <a:t>The impact of power and privilege on cultural groups in the U.S.</a:t>
            </a:r>
          </a:p>
          <a:p>
            <a:pPr>
              <a:spcBef>
                <a:spcPts val="450"/>
              </a:spcBef>
              <a:buSzPts val="2400"/>
              <a:buFont typeface="Arial"/>
              <a:buChar char="•"/>
            </a:pPr>
            <a:r>
              <a:rPr lang="en-US" sz="2800" dirty="0"/>
              <a:t>Practicing cultural humility in our work</a:t>
            </a:r>
          </a:p>
          <a:p>
            <a:pPr>
              <a:spcBef>
                <a:spcPts val="450"/>
              </a:spcBef>
              <a:buSzPts val="2400"/>
              <a:buFont typeface="Arial"/>
              <a:buChar char="•"/>
            </a:pPr>
            <a:r>
              <a:rPr lang="en-US" sz="2800" dirty="0"/>
              <a:t>Review of the session </a:t>
            </a:r>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345896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a:t>Question for Brainstorm</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a:xfrm>
            <a:off x="609600" y="2425958"/>
            <a:ext cx="7924800" cy="3212841"/>
          </a:xfrm>
        </p:spPr>
        <p:txBody>
          <a:bodyPr/>
          <a:lstStyle/>
          <a:p>
            <a:pPr marL="0" indent="0" algn="ctr">
              <a:spcBef>
                <a:spcPts val="450"/>
              </a:spcBef>
              <a:buSzPts val="2400"/>
              <a:buNone/>
            </a:pPr>
            <a:r>
              <a:rPr lang="en-US" sz="3000" dirty="0"/>
              <a:t>What comes to your mind when </a:t>
            </a:r>
          </a:p>
          <a:p>
            <a:pPr marL="0" indent="0" algn="ctr">
              <a:spcBef>
                <a:spcPts val="450"/>
              </a:spcBef>
              <a:buSzPts val="2400"/>
              <a:buNone/>
            </a:pPr>
            <a:r>
              <a:rPr lang="en-US" sz="3000" dirty="0"/>
              <a:t>you hear the word “culture”?</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332662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a:t>Culture is:</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marL="0" indent="0" algn="ctr">
              <a:spcBef>
                <a:spcPts val="450"/>
              </a:spcBef>
              <a:buSzPts val="2400"/>
              <a:buNone/>
            </a:pPr>
            <a:r>
              <a:rPr lang="en-US" sz="3000" dirty="0"/>
              <a:t> “…the set of attitudes, values, beliefs, and behaviors shared by a group of people, but different for each individual, communicated from one generation to the next,” (Matsumoto, 1996).</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12690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C822A40-DF63-3D46-81AE-2372AD332907}"/>
              </a:ext>
            </a:extLst>
          </p:cNvPr>
          <p:cNvSpPr>
            <a:spLocks noGrp="1"/>
          </p:cNvSpPr>
          <p:nvPr>
            <p:ph type="title"/>
          </p:nvPr>
        </p:nvSpPr>
        <p:spPr>
          <a:xfrm>
            <a:off x="0" y="3124200"/>
            <a:ext cx="9144000" cy="1143000"/>
          </a:xfrm>
        </p:spPr>
        <p:txBody>
          <a:bodyPr>
            <a:normAutofit/>
          </a:bodyPr>
          <a:lstStyle/>
          <a:p>
            <a:pPr>
              <a:defRPr/>
            </a:pPr>
            <a:r>
              <a:rPr lang="en-US" b="1" dirty="0">
                <a:latin typeface="+mj-lt"/>
                <a:cs typeface="Arial" panose="020B0604020202020204" pitchFamily="34" charset="0"/>
              </a:rPr>
              <a:t>ACTIVITY: </a:t>
            </a:r>
            <a:r>
              <a:rPr lang="en-US" b="1" dirty="0"/>
              <a:t>EXPLORING OUR IDENTITIES</a:t>
            </a:r>
            <a:endParaRPr lang="en-US" b="1" dirty="0">
              <a:latin typeface="+mj-lt"/>
            </a:endParaRPr>
          </a:p>
        </p:txBody>
      </p:sp>
    </p:spTree>
    <p:extLst>
      <p:ext uri="{BB962C8B-B14F-4D97-AF65-F5344CB8AC3E}">
        <p14:creationId xmlns:p14="http://schemas.microsoft.com/office/powerpoint/2010/main" val="335373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a:t>Definition of Intersectionality</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a:spcBef>
                <a:spcPts val="450"/>
              </a:spcBef>
              <a:buSzPts val="2400"/>
              <a:buFont typeface="Arial"/>
              <a:buChar char="•"/>
            </a:pPr>
            <a:r>
              <a:rPr lang="en-US" dirty="0"/>
              <a:t>Intersectionality: An approach largely advanced by women of color, arguing that classifications such as gender, race, class, and others cannot be examined in isolation from one another; they interact and intersect in individuals’ lives, in society, in social systems, and are mutually constitutive. (</a:t>
            </a:r>
            <a:r>
              <a:rPr lang="en-US" dirty="0">
                <a:hlinkClick r:id="rId3"/>
              </a:rPr>
              <a:t>http://www.racialequitytools.org/glossary</a:t>
            </a:r>
            <a:r>
              <a:rPr lang="en-US" dirty="0"/>
              <a:t>)</a:t>
            </a:r>
          </a:p>
          <a:p>
            <a:pPr>
              <a:spcBef>
                <a:spcPts val="450"/>
              </a:spcBef>
              <a:buSzPts val="2400"/>
              <a:buFont typeface="Arial"/>
              <a:buChar char="•"/>
            </a:pPr>
            <a:endParaRPr lang="en-US" dirty="0"/>
          </a:p>
          <a:p>
            <a:pPr>
              <a:spcBef>
                <a:spcPts val="450"/>
              </a:spcBef>
              <a:buSzPts val="2400"/>
              <a:buFont typeface="Arial"/>
              <a:buChar char="•"/>
            </a:pPr>
            <a:r>
              <a:rPr lang="en-US" dirty="0"/>
              <a:t>Kimberle Crenshaw, JD first coined the term in 1989. </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404336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cs typeface="+mn-cs"/>
              </a:rPr>
              <a:t>Cross Cultural Skills</a:t>
            </a: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err="1"/>
              <a:t>Mkeka</a:t>
            </a:r>
            <a:r>
              <a:rPr lang="en-US" altLang="en-US" dirty="0"/>
              <a:t> of Identity</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a:xfrm>
            <a:off x="609600" y="1524000"/>
            <a:ext cx="4558748" cy="3886200"/>
          </a:xfrm>
        </p:spPr>
        <p:txBody>
          <a:bodyPr/>
          <a:lstStyle/>
          <a:p>
            <a:pPr marL="457200" indent="-457200">
              <a:spcBef>
                <a:spcPts val="450"/>
              </a:spcBef>
              <a:buSzPts val="2400"/>
              <a:buFont typeface="+mj-lt"/>
              <a:buAutoNum type="arabicPeriod"/>
            </a:pPr>
            <a:r>
              <a:rPr lang="en-US" sz="2000" dirty="0"/>
              <a:t>Make a list of the major groups or communities of which you are a member (i.e. race/ethnicity, gender identity, socioeconomic status, sexual orientation, language, religion, ability/disability, education, relationship status, etc.).  These are the pieces of your identity.</a:t>
            </a:r>
          </a:p>
          <a:p>
            <a:pPr marL="457200" indent="-457200">
              <a:spcBef>
                <a:spcPts val="450"/>
              </a:spcBef>
              <a:buSzPts val="2400"/>
              <a:buFont typeface="+mj-lt"/>
              <a:buAutoNum type="arabicPeriod"/>
            </a:pPr>
            <a:r>
              <a:rPr lang="en-US" sz="2000" dirty="0"/>
              <a:t>Weave the pieces of your identity together to make your </a:t>
            </a:r>
            <a:r>
              <a:rPr lang="en-US" sz="2000" dirty="0" smtClean="0"/>
              <a:t>mat (</a:t>
            </a:r>
            <a:r>
              <a:rPr lang="en-US" sz="2000" dirty="0" err="1" smtClean="0"/>
              <a:t>mkeka</a:t>
            </a:r>
            <a:r>
              <a:rPr lang="en-US" sz="2000" dirty="0" smtClean="0"/>
              <a:t>).</a:t>
            </a:r>
            <a:endParaRPr lang="en-US" sz="2000" dirty="0"/>
          </a:p>
          <a:p>
            <a:pPr marL="457200" indent="-457200">
              <a:spcBef>
                <a:spcPts val="450"/>
              </a:spcBef>
              <a:buSzPts val="2400"/>
              <a:buFont typeface="+mj-lt"/>
              <a:buAutoNum type="arabicPeriod"/>
            </a:pPr>
            <a:r>
              <a:rPr lang="en-US" sz="2000" dirty="0"/>
              <a:t>Be as creative as you like.</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6" name="Google Shape;171;p30">
            <a:extLst>
              <a:ext uri="{FF2B5EF4-FFF2-40B4-BE49-F238E27FC236}">
                <a16:creationId xmlns:a16="http://schemas.microsoft.com/office/drawing/2014/main" xmlns="" id="{C85376AA-42DE-48A5-9F70-93DB83A8EB50}"/>
              </a:ext>
            </a:extLst>
          </p:cNvPr>
          <p:cNvPicPr preferRelativeResize="0"/>
          <p:nvPr/>
        </p:nvPicPr>
        <p:blipFill>
          <a:blip r:embed="rId3">
            <a:alphaModFix/>
          </a:blip>
          <a:stretch>
            <a:fillRect/>
          </a:stretch>
        </p:blipFill>
        <p:spPr>
          <a:xfrm>
            <a:off x="5807350" y="1752959"/>
            <a:ext cx="2727050" cy="3428281"/>
          </a:xfrm>
          <a:prstGeom prst="rect">
            <a:avLst/>
          </a:prstGeom>
          <a:noFill/>
          <a:ln>
            <a:noFill/>
          </a:ln>
        </p:spPr>
      </p:pic>
    </p:spTree>
    <p:extLst>
      <p:ext uri="{BB962C8B-B14F-4D97-AF65-F5344CB8AC3E}">
        <p14:creationId xmlns:p14="http://schemas.microsoft.com/office/powerpoint/2010/main" val="314577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7F1CDD-24F1-4195-9C9B-09BD76E9A29B}"/>
              </a:ext>
            </a:extLst>
          </p:cNvPr>
          <p:cNvSpPr>
            <a:spLocks noGrp="1"/>
          </p:cNvSpPr>
          <p:nvPr>
            <p:ph type="title"/>
          </p:nvPr>
        </p:nvSpPr>
        <p:spPr/>
        <p:txBody>
          <a:bodyPr/>
          <a:lstStyle/>
          <a:p>
            <a:pPr>
              <a:defRPr/>
            </a:pPr>
            <a:r>
              <a:rPr lang="en-US" sz="4000" dirty="0"/>
              <a:t>Introduction to Power, Privilege and Oppression in U.S. Society</a:t>
            </a:r>
          </a:p>
        </p:txBody>
      </p:sp>
      <p:sp>
        <p:nvSpPr>
          <p:cNvPr id="4" name="Footer Placeholder 3">
            <a:extLst>
              <a:ext uri="{FF2B5EF4-FFF2-40B4-BE49-F238E27FC236}">
                <a16:creationId xmlns:a16="http://schemas.microsoft.com/office/drawing/2014/main" xmlns="" id="{05D169C4-7F8D-459D-811C-01F7AC09BD15}"/>
              </a:ext>
            </a:extLst>
          </p:cNvPr>
          <p:cNvSpPr>
            <a:spLocks noGrp="1"/>
          </p:cNvSpPr>
          <p:nvPr>
            <p:ph type="ftr" sz="quarter" idx="10"/>
          </p:nvPr>
        </p:nvSpPr>
        <p:spPr/>
        <p:txBody>
          <a:bodyPr/>
          <a:lstStyle/>
          <a:p>
            <a:pPr>
              <a:defRPr/>
            </a:pPr>
            <a:r>
              <a:rPr lang="en-US" altLang="en-US" dirty="0"/>
              <a:t>Cross Cultural Skills</a:t>
            </a:r>
          </a:p>
        </p:txBody>
      </p:sp>
    </p:spTree>
  </p:cSld>
  <p:clrMapOvr>
    <a:masterClrMapping/>
  </p:clrMapOvr>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00000"/>
      </a:accent1>
      <a:accent2>
        <a:srgbClr val="808080"/>
      </a:accent2>
      <a:accent3>
        <a:srgbClr val="FFFFFF"/>
      </a:accent3>
      <a:accent4>
        <a:srgbClr val="000000"/>
      </a:accent4>
      <a:accent5>
        <a:srgbClr val="D8D8D8"/>
      </a:accent5>
      <a:accent6>
        <a:srgbClr val="BFBFBF"/>
      </a:accent6>
      <a:hlink>
        <a:srgbClr val="FF0000"/>
      </a:hlink>
      <a:folHlink>
        <a:srgbClr val="FF00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2082</Words>
  <Application>Microsoft Office PowerPoint</Application>
  <PresentationFormat>On-screen Show (4:3)</PresentationFormat>
  <Paragraphs>197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Wingdings</vt:lpstr>
      <vt:lpstr>Calibri</vt:lpstr>
      <vt:lpstr>Arial Bold</vt:lpstr>
      <vt:lpstr>Osaka</vt:lpstr>
      <vt:lpstr>Blank Presentation</vt:lpstr>
      <vt:lpstr>Cross Cultural Skills</vt:lpstr>
      <vt:lpstr>Objectives</vt:lpstr>
      <vt:lpstr>Agenda</vt:lpstr>
      <vt:lpstr>Question for Brainstorm</vt:lpstr>
      <vt:lpstr>Culture is:</vt:lpstr>
      <vt:lpstr>ACTIVITY: EXPLORING OUR IDENTITIES</vt:lpstr>
      <vt:lpstr>Definition of Intersectionality</vt:lpstr>
      <vt:lpstr>Mkeka of Identity</vt:lpstr>
      <vt:lpstr>Introduction to Power, Privilege and Oppression in U.S. Society</vt:lpstr>
      <vt:lpstr>Dominant U.S. Culture</vt:lpstr>
      <vt:lpstr>PowerPoint Presentation</vt:lpstr>
      <vt:lpstr>Cultural Humility</vt:lpstr>
      <vt:lpstr>Cultural Humility Video</vt:lpstr>
      <vt:lpstr>Three Aspects of Cultural Humility</vt:lpstr>
      <vt:lpstr>Small Group Brainstorm</vt:lpstr>
      <vt:lpstr>Review of Cross Cultural Skills</vt:lpstr>
      <vt:lpstr>Review of Cross Cultural Skills</vt:lpstr>
      <vt:lpstr>If You Want to Dig Deeper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Cultural Skills</dc:title>
  <dc:creator>kathe</dc:creator>
  <cp:lastModifiedBy>Baughman, Allyson L</cp:lastModifiedBy>
  <cp:revision>16</cp:revision>
  <dcterms:modified xsi:type="dcterms:W3CDTF">2020-01-03T19:10:23Z</dcterms:modified>
</cp:coreProperties>
</file>