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59" r:id="rId2"/>
    <p:sldMasterId id="2147483660" r:id="rId3"/>
    <p:sldMasterId id="2147483661" r:id="rId4"/>
    <p:sldMasterId id="2147483662" r:id="rId5"/>
    <p:sldMasterId id="2147483663" r:id="rId6"/>
    <p:sldMasterId id="2147483664" r:id="rId7"/>
    <p:sldMasterId id="2147483665" r:id="rId8"/>
  </p:sldMasterIdLst>
  <p:notesMasterIdLst>
    <p:notesMasterId r:id="rId18"/>
  </p:notesMasterIdLst>
  <p:sldIdLst>
    <p:sldId id="256" r:id="rId9"/>
    <p:sldId id="258" r:id="rId10"/>
    <p:sldId id="260" r:id="rId11"/>
    <p:sldId id="262" r:id="rId12"/>
    <p:sldId id="263" r:id="rId13"/>
    <p:sldId id="264" r:id="rId14"/>
    <p:sldId id="261" r:id="rId15"/>
    <p:sldId id="265" r:id="rId16"/>
    <p:sldId id="266" r:id="rId17"/>
  </p:sldIdLst>
  <p:sldSz cx="9144000" cy="6858000" type="screen4x3"/>
  <p:notesSz cx="6858000" cy="9144000"/>
  <p:embeddedFontLst>
    <p:embeddedFont>
      <p:font typeface="Raleway"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2907"/>
  </p:normalViewPr>
  <p:slideViewPr>
    <p:cSldViewPr snapToGrid="0">
      <p:cViewPr varScale="1">
        <p:scale>
          <a:sx n="58" d="100"/>
          <a:sy n="58" d="100"/>
        </p:scale>
        <p:origin x="46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8146924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participants.</a:t>
            </a:r>
            <a:endParaRPr dirty="0"/>
          </a:p>
          <a:p>
            <a:pPr marL="0" lvl="0" indent="0" algn="l" rtl="0">
              <a:spcBef>
                <a:spcPts val="0"/>
              </a:spcBef>
              <a:spcAft>
                <a:spcPts val="0"/>
              </a:spcAft>
              <a:buNone/>
            </a:pPr>
            <a:r>
              <a:rPr lang="en-US" dirty="0"/>
              <a:t>	</a:t>
            </a:r>
            <a:endParaRPr dirty="0"/>
          </a:p>
        </p:txBody>
      </p:sp>
      <p:sp>
        <p:nvSpPr>
          <p:cNvPr id="142" name="Google Shape;1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25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a:t>
            </a:r>
            <a:r>
              <a:rPr lang="en-US" dirty="0" smtClean="0"/>
              <a:t>the objectives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55" name="Google Shape;15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381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Let's take a look at the care continuum and what areas patient navigation influences.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diagram reflects the key components of care: Screening and preventive care, routine primary care, secondary care (specialist), and tertiary care (hospitals).The CHW roles are separated into two categories</a:t>
            </a:r>
            <a:r>
              <a:rPr lang="en-US" b="1" dirty="0"/>
              <a:t>:</a:t>
            </a:r>
          </a:p>
          <a:p>
            <a:pPr marL="0" lvl="0" indent="0" algn="l" rtl="0">
              <a:spcBef>
                <a:spcPts val="0"/>
              </a:spcBef>
              <a:spcAft>
                <a:spcPts val="0"/>
              </a:spcAft>
              <a:buNone/>
            </a:pPr>
            <a:endParaRPr b="1" dirty="0"/>
          </a:p>
          <a:p>
            <a:pPr marL="0" lvl="0" indent="0" algn="l" rtl="0">
              <a:spcBef>
                <a:spcPts val="0"/>
              </a:spcBef>
              <a:spcAft>
                <a:spcPts val="0"/>
              </a:spcAft>
              <a:buNone/>
            </a:pPr>
            <a:r>
              <a:rPr lang="en-US" b="1" u="none" dirty="0"/>
              <a:t>Proactive roles </a:t>
            </a:r>
            <a:endParaRPr b="1" u="none" dirty="0"/>
          </a:p>
          <a:p>
            <a:pPr marL="457200" lvl="0" indent="-317500" algn="l" rtl="0">
              <a:spcBef>
                <a:spcPts val="0"/>
              </a:spcBef>
              <a:spcAft>
                <a:spcPts val="0"/>
              </a:spcAft>
              <a:buSzPts val="1400"/>
              <a:buChar char="●"/>
            </a:pPr>
            <a:r>
              <a:rPr lang="en-US" dirty="0"/>
              <a:t>Health education</a:t>
            </a:r>
            <a:endParaRPr dirty="0"/>
          </a:p>
          <a:p>
            <a:pPr marL="457200" lvl="0" indent="-317500" algn="l" rtl="0">
              <a:spcBef>
                <a:spcPts val="0"/>
              </a:spcBef>
              <a:spcAft>
                <a:spcPts val="0"/>
              </a:spcAft>
              <a:buSzPts val="1400"/>
              <a:buChar char="●"/>
            </a:pPr>
            <a:r>
              <a:rPr lang="en-US" dirty="0"/>
              <a:t>Eligibility and enrollment</a:t>
            </a:r>
            <a:endParaRPr dirty="0"/>
          </a:p>
          <a:p>
            <a:pPr marL="457200" lvl="0" indent="-317500" algn="l" rtl="0">
              <a:spcBef>
                <a:spcPts val="0"/>
              </a:spcBef>
              <a:spcAft>
                <a:spcPts val="0"/>
              </a:spcAft>
              <a:buSzPts val="1400"/>
              <a:buChar char="●"/>
            </a:pPr>
            <a:r>
              <a:rPr lang="en-US" dirty="0"/>
              <a:t>Patient and </a:t>
            </a:r>
            <a:r>
              <a:rPr lang="en-US" dirty="0" smtClean="0"/>
              <a:t>PCP engagement</a:t>
            </a:r>
            <a:endParaRPr dirty="0"/>
          </a:p>
          <a:p>
            <a:pPr marL="457200" lvl="0" indent="-317500" algn="l" rtl="0">
              <a:spcBef>
                <a:spcPts val="0"/>
              </a:spcBef>
              <a:spcAft>
                <a:spcPts val="0"/>
              </a:spcAft>
              <a:buSzPts val="1400"/>
              <a:buChar char="●"/>
            </a:pPr>
            <a:r>
              <a:rPr lang="en-US" dirty="0" smtClean="0"/>
              <a:t>Emergency room </a:t>
            </a:r>
            <a:r>
              <a:rPr lang="en-US" dirty="0"/>
              <a:t>interventions</a:t>
            </a:r>
            <a:endParaRPr dirty="0"/>
          </a:p>
          <a:p>
            <a:pPr marL="457200" lvl="0" indent="0" algn="l" rtl="0">
              <a:spcBef>
                <a:spcPts val="0"/>
              </a:spcBef>
              <a:spcAft>
                <a:spcPts val="0"/>
              </a:spcAft>
              <a:buNone/>
            </a:pPr>
            <a:endParaRPr b="1" dirty="0"/>
          </a:p>
          <a:p>
            <a:pPr marL="0" lvl="0" indent="0" algn="l" rtl="0">
              <a:spcBef>
                <a:spcPts val="0"/>
              </a:spcBef>
              <a:spcAft>
                <a:spcPts val="0"/>
              </a:spcAft>
              <a:buNone/>
            </a:pPr>
            <a:r>
              <a:rPr lang="en-US" b="1" dirty="0" smtClean="0"/>
              <a:t>Responsive </a:t>
            </a:r>
            <a:r>
              <a:rPr lang="en-US" b="1" dirty="0"/>
              <a:t>roles</a:t>
            </a:r>
            <a:endParaRPr b="1" dirty="0"/>
          </a:p>
          <a:p>
            <a:pPr marL="0" lvl="0" indent="0" algn="l" rtl="0">
              <a:spcBef>
                <a:spcPts val="0"/>
              </a:spcBef>
              <a:spcAft>
                <a:spcPts val="0"/>
              </a:spcAft>
              <a:buNone/>
            </a:pPr>
            <a:r>
              <a:rPr lang="en-US" b="0" dirty="0"/>
              <a:t>Follow-up, Adherence, and Coaching</a:t>
            </a:r>
            <a:endParaRPr b="0" dirty="0"/>
          </a:p>
          <a:p>
            <a:pPr marL="425450" lvl="0" indent="-285750" algn="l" rtl="0">
              <a:spcBef>
                <a:spcPts val="0"/>
              </a:spcBef>
              <a:spcAft>
                <a:spcPts val="0"/>
              </a:spcAft>
              <a:buSzPts val="1400"/>
              <a:buFont typeface="Arial" panose="020B0604020202020204" pitchFamily="34" charset="0"/>
              <a:buChar char="•"/>
            </a:pPr>
            <a:r>
              <a:rPr lang="en-US" dirty="0"/>
              <a:t>Routine primary </a:t>
            </a:r>
            <a:r>
              <a:rPr lang="en-US" dirty="0" smtClean="0"/>
              <a:t>care</a:t>
            </a:r>
          </a:p>
          <a:p>
            <a:pPr marL="425450" lvl="0" indent="-285750" algn="l" rtl="0">
              <a:spcBef>
                <a:spcPts val="0"/>
              </a:spcBef>
              <a:spcAft>
                <a:spcPts val="0"/>
              </a:spcAft>
              <a:buSzPts val="1400"/>
              <a:buFont typeface="Arial" panose="020B0604020202020204" pitchFamily="34" charset="0"/>
              <a:buChar char="•"/>
            </a:pPr>
            <a:r>
              <a:rPr lang="en-US" dirty="0" smtClean="0"/>
              <a:t>Specialty care </a:t>
            </a:r>
            <a:endParaRPr dirty="0"/>
          </a:p>
          <a:p>
            <a:pPr marL="425450" lvl="0" indent="-285750" algn="l" rtl="0">
              <a:spcBef>
                <a:spcPts val="0"/>
              </a:spcBef>
              <a:spcAft>
                <a:spcPts val="0"/>
              </a:spcAft>
              <a:buSzPts val="1400"/>
              <a:buFont typeface="Arial" panose="020B0604020202020204" pitchFamily="34" charset="0"/>
              <a:buChar char="•"/>
            </a:pPr>
            <a:r>
              <a:rPr lang="en-US" dirty="0"/>
              <a:t>Tertiary </a:t>
            </a:r>
            <a:r>
              <a:rPr lang="en-US" dirty="0" smtClean="0"/>
              <a:t>care (e.g., hospitals)</a:t>
            </a:r>
            <a:endParaRPr lang="en-US" dirty="0"/>
          </a:p>
          <a:p>
            <a:pPr marL="139700" lvl="0" indent="0" algn="l" rtl="0">
              <a:spcBef>
                <a:spcPts val="0"/>
              </a:spcBef>
              <a:spcAft>
                <a:spcPts val="0"/>
              </a:spcAft>
              <a:buSzPts val="1400"/>
              <a:buFont typeface="Arial" panose="020B0604020202020204" pitchFamily="34" charset="0"/>
              <a:buNone/>
            </a:pPr>
            <a:endParaRPr lang="en-US" dirty="0"/>
          </a:p>
          <a:p>
            <a:pPr marL="139700" lvl="0" indent="0" algn="l" rtl="0">
              <a:spcBef>
                <a:spcPts val="0"/>
              </a:spcBef>
              <a:spcAft>
                <a:spcPts val="0"/>
              </a:spcAft>
              <a:buSzPts val="1400"/>
              <a:buFont typeface="Arial" panose="020B0604020202020204" pitchFamily="34" charset="0"/>
              <a:buNone/>
            </a:pPr>
            <a:r>
              <a:rPr lang="en-US" dirty="0" smtClean="0"/>
              <a:t>The </a:t>
            </a:r>
            <a:r>
              <a:rPr lang="en-US" dirty="0"/>
              <a:t>two areas that chronic disease management falls under </a:t>
            </a:r>
            <a:r>
              <a:rPr lang="en-US" dirty="0" smtClean="0"/>
              <a:t>are:</a:t>
            </a:r>
            <a:endParaRPr lang="en-US" dirty="0"/>
          </a:p>
          <a:p>
            <a:pPr marL="425450" lvl="0" indent="-285750" algn="l" rtl="0">
              <a:spcBef>
                <a:spcPts val="0"/>
              </a:spcBef>
              <a:spcAft>
                <a:spcPts val="0"/>
              </a:spcAft>
              <a:buSzPts val="1400"/>
              <a:buFont typeface="Arial" panose="020B0604020202020204" pitchFamily="34" charset="0"/>
              <a:buChar char="•"/>
            </a:pPr>
            <a:r>
              <a:rPr lang="en-US" dirty="0"/>
              <a:t>Routine primary care: working with clients on adherence, making appointments, and reaching their health care goals on their care plan. </a:t>
            </a:r>
          </a:p>
          <a:p>
            <a:pPr marL="425450" lvl="0" indent="-285750" algn="l" rtl="0">
              <a:spcBef>
                <a:spcPts val="0"/>
              </a:spcBef>
              <a:spcAft>
                <a:spcPts val="0"/>
              </a:spcAft>
              <a:buSzPts val="1400"/>
              <a:buFont typeface="Arial" panose="020B0604020202020204" pitchFamily="34" charset="0"/>
              <a:buChar char="•"/>
            </a:pPr>
            <a:r>
              <a:rPr lang="en-US" dirty="0"/>
              <a:t>Tertiary care: supporting clients in hospice situations, end stage liver disease and hospitalization transitions. </a:t>
            </a:r>
          </a:p>
          <a:p>
            <a:pPr marL="139700" lvl="0" indent="0" algn="l" rtl="0">
              <a:spcBef>
                <a:spcPts val="0"/>
              </a:spcBef>
              <a:spcAft>
                <a:spcPts val="0"/>
              </a:spcAft>
              <a:buSzPts val="1400"/>
              <a:buNone/>
            </a:pPr>
            <a:endParaRPr lang="en-US" dirty="0"/>
          </a:p>
          <a:p>
            <a:pPr marL="139700" lvl="0" indent="0" algn="l" rtl="0">
              <a:spcBef>
                <a:spcPts val="0"/>
              </a:spcBef>
              <a:spcAft>
                <a:spcPts val="0"/>
              </a:spcAft>
              <a:buSzPts val="1400"/>
              <a:buNone/>
            </a:pPr>
            <a:r>
              <a:rPr lang="en-US" dirty="0"/>
              <a:t>Patient navigation encompasses both of these, plus secondary care which might entail escorting a client to specialty appointments and understanding instructions from the PCP, or helping form questions they can ask the PCP. These roles are responding to the needs and goals of the client. Proactive roles are those supportive roles that help the client gain access to and navigate the health systems. </a:t>
            </a:r>
          </a:p>
          <a:p>
            <a:pPr marL="139700" lvl="0" indent="0" algn="l" rtl="0">
              <a:spcBef>
                <a:spcPts val="0"/>
              </a:spcBef>
              <a:spcAft>
                <a:spcPts val="0"/>
              </a:spcAft>
              <a:buSzPts val="1400"/>
              <a:buNone/>
            </a:pPr>
            <a:endParaRPr lang="en-US" dirty="0"/>
          </a:p>
          <a:p>
            <a:pPr marL="139700" lvl="0" indent="0" algn="l" rtl="0">
              <a:spcBef>
                <a:spcPts val="0"/>
              </a:spcBef>
              <a:spcAft>
                <a:spcPts val="0"/>
              </a:spcAft>
              <a:buSzPts val="1400"/>
              <a:buNone/>
            </a:pPr>
            <a:r>
              <a:rPr lang="en-US" dirty="0"/>
              <a:t>Ask, “Considering this </a:t>
            </a:r>
            <a:r>
              <a:rPr lang="en-US" dirty="0" smtClean="0"/>
              <a:t>diagram </a:t>
            </a:r>
            <a:r>
              <a:rPr lang="en-US" dirty="0"/>
              <a:t>what roles are you playing at your organization?”</a:t>
            </a:r>
            <a:endParaRPr dirty="0"/>
          </a:p>
          <a:p>
            <a:pPr marL="0" lvl="0" indent="0" algn="l" rtl="0">
              <a:spcBef>
                <a:spcPts val="0"/>
              </a:spcBef>
              <a:spcAft>
                <a:spcPts val="0"/>
              </a:spcAft>
              <a:buNone/>
            </a:pPr>
            <a:endParaRPr b="1" dirty="0"/>
          </a:p>
        </p:txBody>
      </p:sp>
      <p:sp>
        <p:nvSpPr>
          <p:cNvPr id="171" name="Google Shape;17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65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b="0" dirty="0" smtClean="0"/>
              <a:t>Tell participants:</a:t>
            </a:r>
            <a:r>
              <a:rPr lang="en-US" b="0" baseline="0" dirty="0" smtClean="0"/>
              <a:t> </a:t>
            </a:r>
            <a:r>
              <a:rPr lang="en-US" dirty="0" smtClean="0"/>
              <a:t>These </a:t>
            </a:r>
            <a:r>
              <a:rPr lang="en-US" dirty="0"/>
              <a:t>meetings are where you bond and gain trust with the client as you support them in identifying and developing health-related goals, as well as answer their questions and clear up myths that they may have using your </a:t>
            </a:r>
            <a:r>
              <a:rPr lang="en-US" dirty="0" smtClean="0"/>
              <a:t>communication</a:t>
            </a:r>
            <a:r>
              <a:rPr lang="en-US" baseline="0" dirty="0" smtClean="0"/>
              <a:t> skills such as </a:t>
            </a:r>
            <a:r>
              <a:rPr lang="en-US" dirty="0" smtClean="0"/>
              <a:t>motivational interviewing.</a:t>
            </a:r>
            <a:endParaRPr lang="en-US" dirty="0"/>
          </a:p>
          <a:p>
            <a:pPr marL="0" lvl="0" indent="0" algn="l" rtl="0">
              <a:spcBef>
                <a:spcPts val="0"/>
              </a:spcBef>
              <a:spcAft>
                <a:spcPts val="0"/>
              </a:spcAft>
              <a:buSzPts val="18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b="0" dirty="0" smtClean="0"/>
              <a:t>Ask</a:t>
            </a:r>
            <a:r>
              <a:rPr lang="en-US" b="0" baseline="0" dirty="0" smtClean="0"/>
              <a:t> </a:t>
            </a:r>
            <a:r>
              <a:rPr lang="en-US" b="0" baseline="0" dirty="0" smtClean="0"/>
              <a:t>Participants, “</a:t>
            </a:r>
            <a:r>
              <a:rPr lang="en-US" b="0" dirty="0" smtClean="0"/>
              <a:t>Do </a:t>
            </a:r>
            <a:r>
              <a:rPr lang="en-US" dirty="0" smtClean="0"/>
              <a:t>you perform these tasks at your organization, or does someone else</a:t>
            </a:r>
            <a:r>
              <a:rPr lang="en-US" dirty="0" smtClean="0"/>
              <a:t>?”  “How </a:t>
            </a:r>
            <a:r>
              <a:rPr lang="en-US" dirty="0" smtClean="0"/>
              <a:t>do you</a:t>
            </a:r>
            <a:r>
              <a:rPr lang="en-US" baseline="0" dirty="0" smtClean="0"/>
              <a:t> perform these activities</a:t>
            </a:r>
            <a:r>
              <a:rPr lang="en-US" baseline="0" dirty="0" smtClean="0"/>
              <a:t>?” “How </a:t>
            </a:r>
            <a:r>
              <a:rPr lang="en-US" baseline="0" dirty="0" smtClean="0"/>
              <a:t>do you document and track your </a:t>
            </a:r>
            <a:r>
              <a:rPr lang="en-US" baseline="0" dirty="0" smtClean="0"/>
              <a:t>meetings </a:t>
            </a:r>
            <a:r>
              <a:rPr lang="en-US" baseline="0" dirty="0" smtClean="0"/>
              <a:t>with </a:t>
            </a:r>
            <a:r>
              <a:rPr lang="en-US" baseline="0" dirty="0" smtClean="0"/>
              <a:t>a client?”</a:t>
            </a:r>
            <a:endParaRPr dirty="0"/>
          </a:p>
        </p:txBody>
      </p:sp>
      <p:sp>
        <p:nvSpPr>
          <p:cNvPr id="192" name="Google Shape;192;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Tree>
    <p:extLst>
      <p:ext uri="{BB962C8B-B14F-4D97-AF65-F5344CB8AC3E}">
        <p14:creationId xmlns:p14="http://schemas.microsoft.com/office/powerpoint/2010/main" val="403486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b="0" dirty="0" smtClean="0"/>
              <a:t>Tell</a:t>
            </a:r>
            <a:r>
              <a:rPr lang="en-US" b="0" baseline="0" dirty="0" smtClean="0"/>
              <a:t> participants:  These are some of the services that you as a CHW may perform and help a client navigate the service system in addition to linking and staying in medical care. </a:t>
            </a:r>
            <a:r>
              <a:rPr lang="en-US" b="0" baseline="0" dirty="0" smtClean="0"/>
              <a:t>You may w</a:t>
            </a:r>
            <a:r>
              <a:rPr lang="en-US" dirty="0" smtClean="0"/>
              <a:t>ork </a:t>
            </a:r>
            <a:r>
              <a:rPr lang="en-US" dirty="0"/>
              <a:t>closely with the </a:t>
            </a:r>
            <a:r>
              <a:rPr lang="en-US" dirty="0" smtClean="0"/>
              <a:t>care team </a:t>
            </a:r>
            <a:r>
              <a:rPr lang="en-US" dirty="0"/>
              <a:t>and other community partners to communicate </a:t>
            </a:r>
            <a:r>
              <a:rPr lang="en-US" dirty="0" smtClean="0"/>
              <a:t>client needs </a:t>
            </a:r>
            <a:r>
              <a:rPr lang="en-US" dirty="0"/>
              <a:t>that may arise out of these meetings in order to support </a:t>
            </a:r>
            <a:r>
              <a:rPr lang="en-US" dirty="0" smtClean="0"/>
              <a:t>them </a:t>
            </a:r>
            <a:r>
              <a:rPr lang="en-US" dirty="0"/>
              <a:t>in reaching their goals and increasing their investment in their health outcomes.</a:t>
            </a:r>
          </a:p>
          <a:p>
            <a:pPr marL="0" lvl="0" indent="0" algn="l" rtl="0">
              <a:spcBef>
                <a:spcPts val="0"/>
              </a:spcBef>
              <a:spcAft>
                <a:spcPts val="0"/>
              </a:spcAft>
              <a:buSzPts val="18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b="0" dirty="0" smtClean="0"/>
              <a:t>Ask</a:t>
            </a:r>
            <a:r>
              <a:rPr lang="en-US" b="0" baseline="0" dirty="0" smtClean="0"/>
              <a:t> </a:t>
            </a:r>
            <a:r>
              <a:rPr lang="en-US" b="0" baseline="0" dirty="0" smtClean="0"/>
              <a:t>Participants, “</a:t>
            </a:r>
            <a:r>
              <a:rPr lang="en-US" dirty="0" smtClean="0"/>
              <a:t>Do </a:t>
            </a:r>
            <a:r>
              <a:rPr lang="en-US" dirty="0"/>
              <a:t>you perform these tasks at your organization, or does someone else</a:t>
            </a:r>
            <a:r>
              <a:rPr lang="en-US" dirty="0" smtClean="0"/>
              <a:t>?”  “How </a:t>
            </a:r>
            <a:r>
              <a:rPr lang="en-US" dirty="0" smtClean="0"/>
              <a:t>do you</a:t>
            </a:r>
            <a:r>
              <a:rPr lang="en-US" baseline="0" dirty="0" smtClean="0"/>
              <a:t> perform these activities</a:t>
            </a:r>
            <a:r>
              <a:rPr lang="en-US" baseline="0" dirty="0" smtClean="0"/>
              <a:t>?” “Who </a:t>
            </a:r>
            <a:r>
              <a:rPr lang="en-US" baseline="0" dirty="0" smtClean="0"/>
              <a:t>do you contact</a:t>
            </a:r>
            <a:r>
              <a:rPr lang="en-US" baseline="0" dirty="0" smtClean="0"/>
              <a:t>?” “How </a:t>
            </a:r>
            <a:r>
              <a:rPr lang="en-US" baseline="0" dirty="0" smtClean="0"/>
              <a:t>do you document and track your work with clients on obtaining services</a:t>
            </a:r>
            <a:r>
              <a:rPr lang="en-US" baseline="0" dirty="0" smtClean="0"/>
              <a:t>?” </a:t>
            </a: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baseline="0" dirty="0" smtClean="0"/>
              <a:t>Write participant responses on a flip chart and note similarities and differences.</a:t>
            </a:r>
            <a:endParaRPr lang="en-US" dirty="0"/>
          </a:p>
          <a:p>
            <a:pPr marL="0" lvl="0" indent="0" algn="l" rtl="0">
              <a:spcBef>
                <a:spcPts val="0"/>
              </a:spcBef>
              <a:spcAft>
                <a:spcPts val="0"/>
              </a:spcAft>
              <a:buSzPts val="1800"/>
              <a:buNone/>
            </a:pPr>
            <a:endParaRPr dirty="0"/>
          </a:p>
        </p:txBody>
      </p:sp>
      <p:sp>
        <p:nvSpPr>
          <p:cNvPr id="201" name="Google Shape;201;p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extLst>
      <p:ext uri="{BB962C8B-B14F-4D97-AF65-F5344CB8AC3E}">
        <p14:creationId xmlns:p14="http://schemas.microsoft.com/office/powerpoint/2010/main" val="106807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dirty="0" smtClean="0"/>
              <a:t>Tell participants: </a:t>
            </a:r>
            <a:r>
              <a:rPr lang="en-US" dirty="0" smtClean="0"/>
              <a:t>The </a:t>
            </a:r>
            <a:r>
              <a:rPr lang="en-US" dirty="0"/>
              <a:t>need for assistance will vary from client to client. Some will </a:t>
            </a:r>
            <a:r>
              <a:rPr lang="en-US" dirty="0" smtClean="0"/>
              <a:t>require </a:t>
            </a:r>
            <a:r>
              <a:rPr lang="en-US" dirty="0"/>
              <a:t>more support than </a:t>
            </a:r>
            <a:r>
              <a:rPr lang="en-US" dirty="0" smtClean="0"/>
              <a:t>others, especially in the beginning. </a:t>
            </a:r>
            <a:r>
              <a:rPr lang="en-US" dirty="0"/>
              <a:t>You may have to physically escort </a:t>
            </a:r>
            <a:r>
              <a:rPr lang="en-US" dirty="0" smtClean="0"/>
              <a:t>or accompany them </a:t>
            </a:r>
            <a:r>
              <a:rPr lang="en-US" dirty="0"/>
              <a:t>to appointments at </a:t>
            </a:r>
            <a:r>
              <a:rPr lang="en-US" dirty="0" smtClean="0"/>
              <a:t>first; that might be a good opportunity</a:t>
            </a:r>
            <a:r>
              <a:rPr lang="en-US" baseline="0" dirty="0" smtClean="0"/>
              <a:t> </a:t>
            </a:r>
            <a:r>
              <a:rPr lang="en-US" dirty="0" smtClean="0"/>
              <a:t>to </a:t>
            </a:r>
            <a:r>
              <a:rPr lang="en-US" dirty="0"/>
              <a:t>educate </a:t>
            </a:r>
            <a:r>
              <a:rPr lang="en-US" dirty="0" smtClean="0"/>
              <a:t>a client </a:t>
            </a:r>
            <a:r>
              <a:rPr lang="en-US" dirty="0"/>
              <a:t>about scheduling, identifying types of reminders that work best, and assisting them in setting up appointments. Remember, always make time for documentation as soon as possible after the visit and review the care plan and update what was and wasn’t accomplished.</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b="0" dirty="0" smtClean="0"/>
              <a:t>Ask </a:t>
            </a:r>
            <a:r>
              <a:rPr lang="en-US" b="0" dirty="0" smtClean="0"/>
              <a:t>participants, “</a:t>
            </a:r>
            <a:r>
              <a:rPr lang="en-US" dirty="0" smtClean="0"/>
              <a:t>Do </a:t>
            </a:r>
            <a:r>
              <a:rPr lang="en-US" dirty="0"/>
              <a:t>you perform these tasks at your organization, or does someone else</a:t>
            </a:r>
            <a:r>
              <a:rPr lang="en-US" dirty="0" smtClean="0"/>
              <a:t>?”  “How </a:t>
            </a:r>
            <a:r>
              <a:rPr lang="en-US" dirty="0" smtClean="0"/>
              <a:t>do you</a:t>
            </a:r>
            <a:r>
              <a:rPr lang="en-US" baseline="0" dirty="0" smtClean="0"/>
              <a:t> perform these activities</a:t>
            </a:r>
            <a:r>
              <a:rPr lang="en-US" baseline="0" dirty="0" smtClean="0"/>
              <a:t>?” “Who </a:t>
            </a:r>
            <a:r>
              <a:rPr lang="en-US" baseline="0" dirty="0" smtClean="0"/>
              <a:t>do you contact</a:t>
            </a:r>
            <a:r>
              <a:rPr lang="en-US" baseline="0" dirty="0" smtClean="0"/>
              <a:t>?” “How </a:t>
            </a:r>
            <a:r>
              <a:rPr lang="en-US" baseline="0" dirty="0" smtClean="0"/>
              <a:t>do you document and track your work with clients on obtaining services</a:t>
            </a:r>
            <a:r>
              <a:rPr lang="en-US" baseline="0" dirty="0" smtClean="0"/>
              <a:t>?” </a:t>
            </a: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baseline="0" dirty="0" smtClean="0"/>
              <a:t>Ask </a:t>
            </a:r>
            <a:r>
              <a:rPr lang="en-US" baseline="0" dirty="0" smtClean="0"/>
              <a:t>participants, “Do </a:t>
            </a:r>
            <a:r>
              <a:rPr lang="en-US" baseline="0" dirty="0" smtClean="0"/>
              <a:t>you perform patient education</a:t>
            </a:r>
            <a:r>
              <a:rPr lang="en-US" baseline="0" dirty="0" smtClean="0"/>
              <a:t>?” </a:t>
            </a:r>
            <a:r>
              <a:rPr lang="en-US" baseline="0" dirty="0" smtClean="0"/>
              <a:t>If yes how for volunteers to share how they educate materials on what topics and what materials they use.</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baseline="0" dirty="0" smtClean="0"/>
              <a:t>Share with participants: the video clips from AIDS United HRSA DEII initiative that can be used to educate clients.</a:t>
            </a: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b="0" baseline="0" dirty="0" smtClean="0"/>
              <a:t>Write participant responses on a flip chart and note </a:t>
            </a:r>
            <a:r>
              <a:rPr lang="en-US" baseline="0" dirty="0" smtClean="0"/>
              <a:t>similarities and differences.</a:t>
            </a: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endParaRPr dirty="0"/>
          </a:p>
        </p:txBody>
      </p:sp>
      <p:sp>
        <p:nvSpPr>
          <p:cNvPr id="209" name="Google Shape;20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73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Review </a:t>
            </a:r>
            <a:r>
              <a:rPr lang="en-US" dirty="0" smtClean="0"/>
              <a:t>the slide</a:t>
            </a:r>
            <a:r>
              <a:rPr lang="en-US" dirty="0" smtClean="0"/>
              <a: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Break participants</a:t>
            </a:r>
            <a:r>
              <a:rPr lang="en-US" baseline="0" dirty="0" smtClean="0"/>
              <a:t> in to groups of 3-4 persons. Ask them to discuss the 3 questions on the slide for about 15 minutes.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Bring participants back and ask them to share what they learned from each other.</a:t>
            </a:r>
            <a:endParaRPr dirty="0"/>
          </a:p>
        </p:txBody>
      </p:sp>
      <p:sp>
        <p:nvSpPr>
          <p:cNvPr id="179" name="Google Shape;17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02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In the </a:t>
            </a:r>
            <a:r>
              <a:rPr lang="en-US" dirty="0" smtClean="0"/>
              <a:t>HRSA</a:t>
            </a:r>
            <a:r>
              <a:rPr lang="en-US" baseline="0" dirty="0" smtClean="0"/>
              <a:t> </a:t>
            </a:r>
            <a:r>
              <a:rPr lang="en-US" sz="1800" b="0" i="0" u="none" strike="noStrike" cap="none" dirty="0" smtClean="0">
                <a:solidFill>
                  <a:srgbClr val="000000"/>
                </a:solidFill>
                <a:effectLst/>
                <a:latin typeface="Arial"/>
                <a:ea typeface="Arial"/>
                <a:cs typeface="Arial"/>
                <a:sym typeface="Arial"/>
              </a:rPr>
              <a:t>Dissemination of Evidence Informed Interventions: Enhanced Patient Navigation for Women of Color with HIV </a:t>
            </a:r>
            <a:r>
              <a:rPr lang="en-US" dirty="0" smtClean="0"/>
              <a:t>tool </a:t>
            </a:r>
            <a:r>
              <a:rPr lang="en-US" dirty="0"/>
              <a:t>kit you will find useful forms to help track client progress and health outcomes. </a:t>
            </a:r>
          </a:p>
          <a:p>
            <a:pPr marL="0" lvl="0" indent="0" algn="l" rtl="0">
              <a:spcBef>
                <a:spcPts val="0"/>
              </a:spcBef>
              <a:spcAft>
                <a:spcPts val="0"/>
              </a:spcAft>
              <a:buSzPts val="1800"/>
              <a:buNone/>
            </a:pPr>
            <a:endParaRPr lang="en-US" dirty="0" smtClean="0"/>
          </a:p>
          <a:p>
            <a:pPr marL="0" lvl="0" indent="0" algn="l" rtl="0">
              <a:spcBef>
                <a:spcPts val="0"/>
              </a:spcBef>
              <a:spcAft>
                <a:spcPts val="0"/>
              </a:spcAft>
              <a:buSzPts val="1800"/>
              <a:buNone/>
            </a:pPr>
            <a:r>
              <a:rPr lang="en-US" b="0" dirty="0" smtClean="0"/>
              <a:t>Ask participants</a:t>
            </a:r>
            <a:r>
              <a:rPr lang="en-US" b="0" baseline="0" dirty="0" smtClean="0"/>
              <a:t> </a:t>
            </a:r>
            <a:r>
              <a:rPr lang="en-US" baseline="0" dirty="0" smtClean="0"/>
              <a:t>if their agencies has forms they need to complete and how they document their services. Ask if they have access to the patients electronic medical record or paper chart.  Note responses on a flip chart .</a:t>
            </a:r>
          </a:p>
          <a:p>
            <a:pPr marL="0" lvl="0" indent="0" algn="l" rtl="0">
              <a:spcBef>
                <a:spcPts val="0"/>
              </a:spcBef>
              <a:spcAft>
                <a:spcPts val="0"/>
              </a:spcAft>
              <a:buSzPts val="1800"/>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n-US" b="0" dirty="0" smtClean="0"/>
              <a:t>Tell participants: </a:t>
            </a:r>
            <a:r>
              <a:rPr lang="en-US" dirty="0" smtClean="0"/>
              <a:t>Whether your work is proactive or responsive, remember to schedule regular meetings with the client, take care to communicate changes and progress to your </a:t>
            </a:r>
            <a:r>
              <a:rPr lang="en-US" dirty="0" smtClean="0"/>
              <a:t>team, </a:t>
            </a:r>
            <a:r>
              <a:rPr lang="en-US" dirty="0" smtClean="0"/>
              <a:t>and document all </a:t>
            </a:r>
            <a:r>
              <a:rPr lang="en-US" dirty="0" smtClean="0"/>
              <a:t>the work </a:t>
            </a:r>
            <a:r>
              <a:rPr lang="en-US" dirty="0" smtClean="0"/>
              <a:t>you do </a:t>
            </a:r>
            <a:r>
              <a:rPr lang="en-US" dirty="0" smtClean="0"/>
              <a:t>concerning the </a:t>
            </a:r>
            <a:r>
              <a:rPr lang="en-US" dirty="0" smtClean="0"/>
              <a:t>client.</a:t>
            </a:r>
          </a:p>
          <a:p>
            <a:pPr marL="0" lvl="0" indent="0" algn="l" rtl="0">
              <a:spcBef>
                <a:spcPts val="0"/>
              </a:spcBef>
              <a:spcAft>
                <a:spcPts val="0"/>
              </a:spcAft>
              <a:buSzPts val="1800"/>
              <a:buNone/>
            </a:pPr>
            <a:endParaRPr dirty="0"/>
          </a:p>
        </p:txBody>
      </p:sp>
      <p:sp>
        <p:nvSpPr>
          <p:cNvPr id="217" name="Google Shape;217;p1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extLst>
      <p:ext uri="{BB962C8B-B14F-4D97-AF65-F5344CB8AC3E}">
        <p14:creationId xmlns:p14="http://schemas.microsoft.com/office/powerpoint/2010/main" val="356058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smtClean="0"/>
              <a:t>Share the resources with participants and wrap up the session.</a:t>
            </a:r>
            <a:r>
              <a:rPr lang="en-US" baseline="0" dirty="0" smtClean="0"/>
              <a:t> </a:t>
            </a:r>
            <a:endParaRPr dirty="0"/>
          </a:p>
        </p:txBody>
      </p:sp>
      <p:sp>
        <p:nvSpPr>
          <p:cNvPr id="226" name="Google Shape;226;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extLst>
      <p:ext uri="{BB962C8B-B14F-4D97-AF65-F5344CB8AC3E}">
        <p14:creationId xmlns:p14="http://schemas.microsoft.com/office/powerpoint/2010/main" val="318244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8" name="Google Shape;48;p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3" name="Google Shape;63;p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4"/>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1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1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4.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4.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10.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1"/>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1"/>
          <p:cNvSpPr txBox="1"/>
          <p:nvPr/>
        </p:nvSpPr>
        <p:spPr>
          <a:xfrm>
            <a:off x="609600" y="6096000"/>
            <a:ext cx="4664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1"/>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1"/>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4" name="Google Shape;24;p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6" name="Google Shape;26;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5"/>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38" name="Google Shape;38;p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39" name="Google Shape;39;p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0" name="Google Shape;40;p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41" name="Google Shape;41;p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2" name="Google Shape;42;p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4" name="Google Shape;44;p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52" name="Google Shape;52;p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5" name="Google Shape;55;p7"/>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56" name="Google Shape;56;p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57" name="Google Shape;57;p7"/>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58" name="Google Shape;58;p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59" name="Google Shape;59;p7"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1"/>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77" name="Google Shape;77;p11"/>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78" name="Google Shape;78;p11"/>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79" name="Google Shape;79;p11"/>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80" name="Google Shape;80;p11"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81" name="Google Shape;81;p11"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82" name="Google Shape;82;p11"/>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3" name="Google Shape;83;p11"/>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Resting or transition slide</a:t>
            </a:r>
            <a:endParaRPr/>
          </a:p>
        </p:txBody>
      </p:sp>
      <p:sp>
        <p:nvSpPr>
          <p:cNvPr id="84" name="Google Shape;84;p1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5" name="Google Shape;85;p1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1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7" name="Google Shape;87;p1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4" name="Google Shape;94;p1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95" name="Google Shape;95;p1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96" name="Google Shape;96;p1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7" name="Google Shape;97;p1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98" name="Google Shape;98;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9" name="Google Shape;99;p1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1" name="Google Shape;101;p1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0" name="Google Shape;110;p15"/>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1" name="Google Shape;111;p1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2" name="Google Shape;112;p1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3" name="Google Shape;113;p1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14" name="Google Shape;114;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5" name="Google Shape;115;p1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15"/>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1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8" name="Google Shape;128;p17"/>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9" name="Google Shape;129;p17"/>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0" name="Google Shape;130;p1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1" name="Google Shape;131;p17"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2" name="Google Shape;132;p1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3" name="Google Shape;133;p1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5" name="Google Shape;135;p1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videoseries?list=PLmeLn9qRyk-hdU_ueS_QQCY8wHkKLqN0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8.jpg"/><Relationship Id="rId7" Type="http://schemas.openxmlformats.org/officeDocument/2006/relationships/hyperlink" Target="https://www.theclio.com/web/entry?id=2786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playlist?list=PLmeLn9qRyk-hdU_ueS_QQCY8wHkKLqN0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targethiv.org/library/hiv-chw-program-guide" TargetMode="External"/><Relationship Id="rId4" Type="http://schemas.openxmlformats.org/officeDocument/2006/relationships/hyperlink" Target="https://targethiv.org/library/dissemination-evidence-informed-interventions-20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ctrTitle"/>
          </p:nvPr>
        </p:nvSpPr>
        <p:spPr>
          <a:xfrm>
            <a:off x="-609600" y="838200"/>
            <a:ext cx="6619875" cy="2497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Arial"/>
              <a:buNone/>
            </a:pPr>
            <a:r>
              <a:rPr lang="en-US" sz="4000" b="0" i="0" u="none">
                <a:solidFill>
                  <a:schemeClr val="lt1"/>
                </a:solidFill>
                <a:latin typeface="Arial"/>
                <a:ea typeface="Arial"/>
                <a:cs typeface="Arial"/>
                <a:sym typeface="Arial"/>
              </a:rPr>
              <a:t>Patient Navigation</a:t>
            </a:r>
            <a:endParaRPr/>
          </a:p>
        </p:txBody>
      </p:sp>
      <p:sp>
        <p:nvSpPr>
          <p:cNvPr id="145" name="Google Shape;145;p19" descr="STEPS to Care"/>
          <p:cNvSpPr txBox="1">
            <a:spLocks noGrp="1"/>
          </p:cNvSpPr>
          <p:nvPr>
            <p:ph type="subTitle" idx="1"/>
          </p:nvPr>
        </p:nvSpPr>
        <p:spPr>
          <a:xfrm>
            <a:off x="685800" y="3200400"/>
            <a:ext cx="7772400" cy="1752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400"/>
              <a:buNone/>
            </a:pPr>
            <a:r>
              <a:rPr lang="en-US" sz="2400" b="0" i="0" u="none" dirty="0">
                <a:solidFill>
                  <a:srgbClr val="CCCCCC"/>
                </a:solidFill>
                <a:latin typeface="Arial"/>
                <a:ea typeface="Arial"/>
                <a:cs typeface="Arial"/>
                <a:sym typeface="Arial"/>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533400" y="932657"/>
            <a:ext cx="6457950" cy="969962"/>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Objectives</a:t>
            </a:r>
            <a:endParaRPr dirty="0"/>
          </a:p>
        </p:txBody>
      </p:sp>
      <p:sp>
        <p:nvSpPr>
          <p:cNvPr id="158" name="Google Shape;158;p21"/>
          <p:cNvSpPr txBox="1">
            <a:spLocks noGrp="1"/>
          </p:cNvSpPr>
          <p:nvPr>
            <p:ph type="body" idx="1"/>
          </p:nvPr>
        </p:nvSpPr>
        <p:spPr>
          <a:xfrm>
            <a:off x="1120775" y="2052637"/>
            <a:ext cx="8115300" cy="43084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75B4"/>
              </a:buClr>
              <a:buSzPts val="2400"/>
              <a:buFont typeface="Noto Sans Symbols"/>
              <a:buNone/>
            </a:pPr>
            <a:endParaRPr sz="24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rgbClr val="2675B4"/>
              </a:buClr>
              <a:buSzPts val="2400"/>
              <a:buFont typeface="Noto Sans Symbols"/>
              <a:buNone/>
            </a:pPr>
            <a:endParaRPr sz="2400" b="0" i="0" u="none">
              <a:solidFill>
                <a:schemeClr val="dk1"/>
              </a:solidFill>
              <a:latin typeface="Arial"/>
              <a:ea typeface="Arial"/>
              <a:cs typeface="Arial"/>
              <a:sym typeface="Arial"/>
            </a:endParaRPr>
          </a:p>
        </p:txBody>
      </p:sp>
      <p:sp>
        <p:nvSpPr>
          <p:cNvPr id="159" name="Google Shape;159;p21"/>
          <p:cNvSpPr txBox="1"/>
          <p:nvPr/>
        </p:nvSpPr>
        <p:spPr>
          <a:xfrm>
            <a:off x="533400" y="1752600"/>
            <a:ext cx="7739062" cy="1228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Raleway"/>
              <a:buNone/>
            </a:pPr>
            <a:r>
              <a:rPr lang="en-US" sz="2400" b="0" i="0" u="none" dirty="0">
                <a:solidFill>
                  <a:srgbClr val="000000"/>
                </a:solidFill>
                <a:latin typeface="+mj-lt"/>
                <a:ea typeface="Raleway"/>
                <a:cs typeface="Raleway"/>
                <a:sym typeface="Raleway"/>
              </a:rPr>
              <a:t>By the end of this unit participants will be able to:</a:t>
            </a:r>
            <a:endParaRPr sz="2400" dirty="0">
              <a:latin typeface="+mj-lt"/>
            </a:endParaRPr>
          </a:p>
          <a:p>
            <a:pPr marL="0" marR="0" lvl="0" indent="0" algn="l" rtl="0">
              <a:lnSpc>
                <a:spcPct val="100000"/>
              </a:lnSpc>
              <a:spcBef>
                <a:spcPts val="0"/>
              </a:spcBef>
              <a:spcAft>
                <a:spcPts val="0"/>
              </a:spcAft>
              <a:buClr>
                <a:srgbClr val="C00000"/>
              </a:buClr>
              <a:buSzPts val="2400"/>
              <a:buFont typeface="Noto Sans Symbols"/>
              <a:buNone/>
            </a:pPr>
            <a:endParaRPr sz="2400" b="0" i="0" u="none" dirty="0">
              <a:solidFill>
                <a:srgbClr val="000000"/>
              </a:solidFill>
              <a:latin typeface="+mj-lt"/>
              <a:ea typeface="Raleway"/>
              <a:cs typeface="Raleway"/>
              <a:sym typeface="Raleway"/>
            </a:endParaRPr>
          </a:p>
          <a:p>
            <a:pPr marL="0" marR="0" lvl="0" indent="-152400" algn="l" rtl="0">
              <a:lnSpc>
                <a:spcPct val="100000"/>
              </a:lnSpc>
              <a:spcBef>
                <a:spcPts val="0"/>
              </a:spcBef>
              <a:spcAft>
                <a:spcPts val="0"/>
              </a:spcAft>
              <a:buClr>
                <a:srgbClr val="C00000"/>
              </a:buClr>
              <a:buSzPts val="2400"/>
              <a:buFont typeface="Noto Sans Symbols"/>
              <a:buChar char="▪"/>
            </a:pPr>
            <a:r>
              <a:rPr lang="en-US" sz="2400" b="0" i="0" u="none" dirty="0">
                <a:solidFill>
                  <a:srgbClr val="000000"/>
                </a:solidFill>
                <a:latin typeface="+mj-lt"/>
                <a:ea typeface="Raleway"/>
                <a:cs typeface="Raleway"/>
                <a:sym typeface="Raleway"/>
              </a:rPr>
              <a:t> Describe the purpose and elements of patient navigation meetings</a:t>
            </a:r>
            <a:endParaRPr sz="2400" dirty="0">
              <a:latin typeface="+mj-lt"/>
            </a:endParaRPr>
          </a:p>
          <a:p>
            <a:pPr marL="0" marR="0" lvl="0" indent="-152400" algn="l" rtl="0">
              <a:lnSpc>
                <a:spcPct val="100000"/>
              </a:lnSpc>
              <a:spcBef>
                <a:spcPts val="0"/>
              </a:spcBef>
              <a:spcAft>
                <a:spcPts val="0"/>
              </a:spcAft>
              <a:buClr>
                <a:srgbClr val="C00000"/>
              </a:buClr>
              <a:buSzPts val="2400"/>
              <a:buFont typeface="Noto Sans Symbols"/>
              <a:buChar char="▪"/>
            </a:pPr>
            <a:r>
              <a:rPr lang="en-US" sz="2400" b="0" i="0" u="none" dirty="0">
                <a:solidFill>
                  <a:srgbClr val="000000"/>
                </a:solidFill>
                <a:latin typeface="+mj-lt"/>
                <a:ea typeface="Raleway"/>
                <a:cs typeface="Raleway"/>
                <a:sym typeface="Raleway"/>
              </a:rPr>
              <a:t> Share how </a:t>
            </a:r>
            <a:r>
              <a:rPr lang="en-US" sz="2400" dirty="0">
                <a:latin typeface="+mj-lt"/>
                <a:ea typeface="Raleway"/>
                <a:cs typeface="Raleway"/>
                <a:sym typeface="Raleway"/>
              </a:rPr>
              <a:t>p</a:t>
            </a:r>
            <a:r>
              <a:rPr lang="en-US" sz="2400" b="0" i="0" u="none" dirty="0">
                <a:solidFill>
                  <a:srgbClr val="000000"/>
                </a:solidFill>
                <a:latin typeface="+mj-lt"/>
                <a:ea typeface="Raleway"/>
                <a:cs typeface="Raleway"/>
                <a:sym typeface="Raleway"/>
              </a:rPr>
              <a:t>atient </a:t>
            </a:r>
            <a:r>
              <a:rPr lang="en-US" sz="2400" dirty="0">
                <a:latin typeface="+mj-lt"/>
                <a:ea typeface="Raleway"/>
                <a:cs typeface="Raleway"/>
                <a:sym typeface="Raleway"/>
              </a:rPr>
              <a:t>n</a:t>
            </a:r>
            <a:r>
              <a:rPr lang="en-US" sz="2400" b="0" i="0" u="none" dirty="0">
                <a:solidFill>
                  <a:srgbClr val="000000"/>
                </a:solidFill>
                <a:latin typeface="+mj-lt"/>
                <a:ea typeface="Raleway"/>
                <a:cs typeface="Raleway"/>
                <a:sym typeface="Raleway"/>
              </a:rPr>
              <a:t>avigators can help clients access necessary services</a:t>
            </a:r>
            <a:endParaRPr sz="2400" dirty="0">
              <a:latin typeface="+mj-lt"/>
            </a:endParaRPr>
          </a:p>
          <a:p>
            <a:pPr marL="0" marR="0" lvl="0" indent="-152400" algn="l" rtl="0">
              <a:lnSpc>
                <a:spcPct val="100000"/>
              </a:lnSpc>
              <a:spcBef>
                <a:spcPts val="0"/>
              </a:spcBef>
              <a:spcAft>
                <a:spcPts val="0"/>
              </a:spcAft>
              <a:buClr>
                <a:srgbClr val="C00000"/>
              </a:buClr>
              <a:buSzPts val="2400"/>
              <a:buFont typeface="Noto Sans Symbols"/>
              <a:buChar char="▪"/>
            </a:pPr>
            <a:r>
              <a:rPr lang="en-US" sz="2400" b="0" i="0" u="none" dirty="0">
                <a:solidFill>
                  <a:srgbClr val="000000"/>
                </a:solidFill>
                <a:latin typeface="+mj-lt"/>
                <a:ea typeface="Raleway"/>
                <a:cs typeface="Raleway"/>
                <a:sym typeface="Raleway"/>
              </a:rPr>
              <a:t> Know which forms are needed to track patient navigation activities</a:t>
            </a:r>
            <a:endParaRPr sz="2400" dirty="0">
              <a:latin typeface="+mj-lt"/>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None/>
            </a:pPr>
            <a:endParaRPr sz="2400" b="0" i="0" u="none" dirty="0">
              <a:solidFill>
                <a:srgbClr val="000000"/>
              </a:solidFill>
              <a:latin typeface="Raleway"/>
              <a:ea typeface="Raleway"/>
              <a:cs typeface="Raleway"/>
              <a:sym typeface="Raleway"/>
            </a:endParaRPr>
          </a:p>
        </p:txBody>
      </p:sp>
      <p:sp>
        <p:nvSpPr>
          <p:cNvPr id="160" name="Google Shape;160;p21"/>
          <p:cNvSpPr txBox="1"/>
          <p:nvPr/>
        </p:nvSpPr>
        <p:spPr>
          <a:xfrm>
            <a:off x="-30162" y="385762"/>
            <a:ext cx="174625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Arial"/>
              <a:buNone/>
            </a:pPr>
            <a:r>
              <a:rPr lang="en-US" sz="1600" b="0" i="0" u="none">
                <a:solidFill>
                  <a:srgbClr val="FFFFFF"/>
                </a:solidFill>
                <a:latin typeface="Arial"/>
                <a:ea typeface="Arial"/>
                <a:cs typeface="Arial"/>
                <a:sym typeface="Arial"/>
              </a:rPr>
              <a:t> </a:t>
            </a:r>
            <a:r>
              <a:rPr lang="en-US" sz="1400" b="0" i="0" u="none">
                <a:solidFill>
                  <a:srgbClr val="FFFFFF"/>
                </a:solidFill>
                <a:latin typeface="Arial"/>
                <a:ea typeface="Arial"/>
                <a:cs typeface="Arial"/>
                <a:sym typeface="Arial"/>
              </a:rPr>
              <a:t>Patient Navigation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623887" y="1709737"/>
            <a:ext cx="7886700" cy="285273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6000"/>
              <a:buFont typeface="Arial"/>
              <a:buNone/>
            </a:pPr>
            <a:r>
              <a:rPr lang="en-US" sz="6000" b="0" i="0" u="none">
                <a:solidFill>
                  <a:schemeClr val="dk1"/>
                </a:solidFill>
                <a:latin typeface="Arial"/>
                <a:ea typeface="Arial"/>
                <a:cs typeface="Arial"/>
                <a:sym typeface="Arial"/>
              </a:rPr>
              <a:t>Section Header</a:t>
            </a:r>
            <a:endParaRPr/>
          </a:p>
        </p:txBody>
      </p:sp>
      <p:sp>
        <p:nvSpPr>
          <p:cNvPr id="175" name="Google Shape;175;p23"/>
          <p:cNvSpPr txBox="1"/>
          <p:nvPr/>
        </p:nvSpPr>
        <p:spPr>
          <a:xfrm>
            <a:off x="0" y="395287"/>
            <a:ext cx="2133600" cy="5000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a:solidFill>
                  <a:srgbClr val="FFFFFF"/>
                </a:solidFill>
                <a:latin typeface="Arial"/>
                <a:ea typeface="Arial"/>
                <a:cs typeface="Arial"/>
                <a:sym typeface="Arial"/>
              </a:rPr>
              <a:t>Patient Navigation </a:t>
            </a:r>
            <a:endParaRPr/>
          </a:p>
        </p:txBody>
      </p:sp>
      <p:pic>
        <p:nvPicPr>
          <p:cNvPr id="176" name="Google Shape;176;p23" descr="A screenshot of a cell phone&#10;&#10;Description automatically generated"/>
          <p:cNvPicPr preferRelativeResize="0"/>
          <p:nvPr/>
        </p:nvPicPr>
        <p:blipFill rotWithShape="1">
          <a:blip r:embed="rId3">
            <a:alphaModFix/>
          </a:blip>
          <a:srcRect r="2185"/>
          <a:stretch/>
        </p:blipFill>
        <p:spPr>
          <a:xfrm>
            <a:off x="81947" y="895349"/>
            <a:ext cx="8970579" cy="482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body" idx="1"/>
          </p:nvPr>
        </p:nvSpPr>
        <p:spPr>
          <a:xfrm>
            <a:off x="533400" y="1908175"/>
            <a:ext cx="7507014" cy="24746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75B4"/>
              </a:buClr>
              <a:buSzPts val="2100"/>
              <a:buFont typeface="Noto Sans Symbols"/>
              <a:buNone/>
            </a:pPr>
            <a:r>
              <a:rPr lang="en-US" b="0" i="0" u="none" dirty="0">
                <a:solidFill>
                  <a:schemeClr val="dk1"/>
                </a:solidFill>
                <a:sym typeface="Arial"/>
              </a:rPr>
              <a:t>To check in with a client:</a:t>
            </a:r>
            <a:endParaRPr b="0" i="0" u="none" dirty="0">
              <a:solidFill>
                <a:schemeClr val="dk1"/>
              </a:solidFill>
              <a:sym typeface="Arial"/>
            </a:endParaRPr>
          </a:p>
          <a:p>
            <a:pPr marL="0" marR="0" lvl="0" indent="-133350" algn="l" rtl="0">
              <a:lnSpc>
                <a:spcPct val="100000"/>
              </a:lnSpc>
              <a:spcBef>
                <a:spcPts val="420"/>
              </a:spcBef>
              <a:spcAft>
                <a:spcPts val="0"/>
              </a:spcAft>
              <a:buClr>
                <a:srgbClr val="C00000"/>
              </a:buClr>
              <a:buSzPts val="2100"/>
              <a:buFont typeface="Noto Sans Symbols"/>
              <a:buChar char="▪"/>
            </a:pPr>
            <a:r>
              <a:rPr lang="en-US" b="0" i="0" u="none" dirty="0">
                <a:solidFill>
                  <a:schemeClr val="dk1"/>
                </a:solidFill>
                <a:sym typeface="Arial"/>
              </a:rPr>
              <a:t>Answer any questions they may have</a:t>
            </a:r>
            <a:endParaRPr dirty="0"/>
          </a:p>
          <a:p>
            <a:pPr marL="0" marR="0" lvl="0" indent="-133350" algn="l" rtl="0">
              <a:lnSpc>
                <a:spcPct val="100000"/>
              </a:lnSpc>
              <a:spcBef>
                <a:spcPts val="420"/>
              </a:spcBef>
              <a:spcAft>
                <a:spcPts val="0"/>
              </a:spcAft>
              <a:buClr>
                <a:srgbClr val="C00000"/>
              </a:buClr>
              <a:buSzPts val="2100"/>
              <a:buFont typeface="Noto Sans Symbols"/>
              <a:buChar char="▪"/>
            </a:pPr>
            <a:r>
              <a:rPr lang="en-US" b="0" i="0" u="none" dirty="0">
                <a:solidFill>
                  <a:schemeClr val="dk1"/>
                </a:solidFill>
                <a:sym typeface="Arial"/>
              </a:rPr>
              <a:t>Deliver HIV self-management sessions</a:t>
            </a:r>
            <a:endParaRPr dirty="0"/>
          </a:p>
          <a:p>
            <a:pPr marL="0" marR="0" lvl="0" indent="-133350" algn="l" rtl="0">
              <a:lnSpc>
                <a:spcPct val="100000"/>
              </a:lnSpc>
              <a:spcBef>
                <a:spcPts val="420"/>
              </a:spcBef>
              <a:spcAft>
                <a:spcPts val="0"/>
              </a:spcAft>
              <a:buClr>
                <a:srgbClr val="C00000"/>
              </a:buClr>
              <a:buSzPts val="2100"/>
              <a:buFont typeface="Noto Sans Symbols"/>
              <a:buChar char="▪"/>
            </a:pPr>
            <a:r>
              <a:rPr lang="en-US" b="0" i="0" u="none" dirty="0">
                <a:solidFill>
                  <a:schemeClr val="dk1"/>
                </a:solidFill>
                <a:sym typeface="Arial"/>
              </a:rPr>
              <a:t>Provide individualized care and support</a:t>
            </a:r>
            <a:endParaRPr dirty="0"/>
          </a:p>
          <a:p>
            <a:pPr marL="0" marR="0" lvl="0" indent="0" algn="ctr" rtl="0">
              <a:lnSpc>
                <a:spcPct val="100000"/>
              </a:lnSpc>
              <a:spcBef>
                <a:spcPts val="420"/>
              </a:spcBef>
              <a:spcAft>
                <a:spcPts val="0"/>
              </a:spcAft>
              <a:buClr>
                <a:srgbClr val="2675B4"/>
              </a:buClr>
              <a:buSzPts val="2100"/>
              <a:buFont typeface="Noto Sans Symbols"/>
              <a:buNone/>
            </a:pPr>
            <a:endParaRPr sz="2100" b="1" i="0" u="none" dirty="0">
              <a:solidFill>
                <a:schemeClr val="dk1"/>
              </a:solidFill>
              <a:latin typeface="Arial"/>
              <a:ea typeface="Arial"/>
              <a:cs typeface="Arial"/>
              <a:sym typeface="Arial"/>
            </a:endParaRPr>
          </a:p>
          <a:p>
            <a:pPr marL="0" marR="0" lvl="0" indent="0" algn="l" rtl="0">
              <a:lnSpc>
                <a:spcPct val="100000"/>
              </a:lnSpc>
              <a:spcBef>
                <a:spcPts val="480"/>
              </a:spcBef>
              <a:spcAft>
                <a:spcPts val="0"/>
              </a:spcAft>
              <a:buClr>
                <a:srgbClr val="2675B4"/>
              </a:buClr>
              <a:buSzPts val="2400"/>
              <a:buFont typeface="Noto Sans Symbols"/>
              <a:buNone/>
            </a:pPr>
            <a:endParaRPr sz="2400" b="1" i="0" u="none" dirty="0">
              <a:solidFill>
                <a:schemeClr val="dk1"/>
              </a:solidFill>
              <a:latin typeface="Arial"/>
              <a:ea typeface="Arial"/>
              <a:cs typeface="Arial"/>
              <a:sym typeface="Arial"/>
            </a:endParaRPr>
          </a:p>
          <a:p>
            <a:pPr marL="342900" marR="0" lvl="0" indent="-190500" algn="l" rtl="0">
              <a:spcBef>
                <a:spcPts val="480"/>
              </a:spcBef>
              <a:spcAft>
                <a:spcPts val="0"/>
              </a:spcAft>
              <a:buClr>
                <a:srgbClr val="2675B4"/>
              </a:buClr>
              <a:buSzPts val="2400"/>
              <a:buFont typeface="Noto Sans Symbols"/>
              <a:buNone/>
            </a:pPr>
            <a:endParaRPr sz="2400" b="1" i="0" u="none" dirty="0">
              <a:solidFill>
                <a:schemeClr val="dk1"/>
              </a:solidFill>
              <a:latin typeface="Arial"/>
              <a:ea typeface="Arial"/>
              <a:cs typeface="Arial"/>
              <a:sym typeface="Arial"/>
            </a:endParaRPr>
          </a:p>
        </p:txBody>
      </p:sp>
      <p:sp>
        <p:nvSpPr>
          <p:cNvPr id="195" name="Google Shape;195;p25"/>
          <p:cNvSpPr txBox="1"/>
          <p:nvPr/>
        </p:nvSpPr>
        <p:spPr>
          <a:xfrm>
            <a:off x="533400" y="1067594"/>
            <a:ext cx="5003800" cy="461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800" b="1" i="0" u="none" dirty="0">
                <a:solidFill>
                  <a:schemeClr val="dk1"/>
                </a:solidFill>
                <a:latin typeface="Arial"/>
                <a:ea typeface="Arial"/>
                <a:cs typeface="Arial"/>
                <a:sym typeface="Arial"/>
              </a:rPr>
              <a:t>Patient Navigator Meetings</a:t>
            </a:r>
            <a:endParaRPr sz="1600" dirty="0"/>
          </a:p>
        </p:txBody>
      </p:sp>
      <p:sp>
        <p:nvSpPr>
          <p:cNvPr id="197" name="Google Shape;197;p25"/>
          <p:cNvSpPr txBox="1"/>
          <p:nvPr/>
        </p:nvSpPr>
        <p:spPr>
          <a:xfrm>
            <a:off x="-6350" y="381000"/>
            <a:ext cx="168910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a:solidFill>
                  <a:srgbClr val="FFFFFF"/>
                </a:solidFill>
                <a:latin typeface="Arial"/>
                <a:ea typeface="Arial"/>
                <a:cs typeface="Arial"/>
                <a:sym typeface="Arial"/>
              </a:rPr>
              <a:t>Patient Navigation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843756" y="902165"/>
            <a:ext cx="7924800" cy="6858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400"/>
              <a:buFont typeface="Arial"/>
              <a:buNone/>
            </a:pPr>
            <a:r>
              <a:rPr lang="en-US" b="1" i="0" u="none" dirty="0">
                <a:solidFill>
                  <a:schemeClr val="dk1"/>
                </a:solidFill>
                <a:latin typeface="Arial"/>
                <a:ea typeface="Arial"/>
                <a:cs typeface="Arial"/>
                <a:sym typeface="Arial"/>
              </a:rPr>
              <a:t>Service Coordination and Tracking</a:t>
            </a:r>
            <a:endParaRPr sz="3200" dirty="0"/>
          </a:p>
        </p:txBody>
      </p:sp>
      <p:sp>
        <p:nvSpPr>
          <p:cNvPr id="204" name="Google Shape;204;p26"/>
          <p:cNvSpPr txBox="1">
            <a:spLocks noGrp="1"/>
          </p:cNvSpPr>
          <p:nvPr>
            <p:ph type="body" idx="1"/>
          </p:nvPr>
        </p:nvSpPr>
        <p:spPr>
          <a:xfrm>
            <a:off x="843756" y="1792839"/>
            <a:ext cx="7148348" cy="316640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100"/>
              <a:buFont typeface="Noto Sans Symbols"/>
              <a:buChar char="▪"/>
            </a:pPr>
            <a:r>
              <a:rPr lang="en-US" b="0" i="0" u="none" dirty="0">
                <a:solidFill>
                  <a:schemeClr val="dk1"/>
                </a:solidFill>
                <a:sym typeface="Arial"/>
              </a:rPr>
              <a:t>Medical Care </a:t>
            </a:r>
            <a:endParaRPr dirty="0"/>
          </a:p>
          <a:p>
            <a:pPr marL="742950" marR="0" lvl="1" indent="-285750" algn="l" rtl="0">
              <a:lnSpc>
                <a:spcPct val="100000"/>
              </a:lnSpc>
              <a:spcBef>
                <a:spcPts val="320"/>
              </a:spcBef>
              <a:spcAft>
                <a:spcPts val="0"/>
              </a:spcAft>
              <a:buClr>
                <a:srgbClr val="C00000"/>
              </a:buClr>
              <a:buSzPts val="1600"/>
              <a:buFont typeface="Noto Sans Symbols"/>
              <a:buChar char="▪"/>
            </a:pPr>
            <a:r>
              <a:rPr lang="en-US" sz="2400" b="0" i="0" u="none" strike="noStrike" cap="none" dirty="0">
                <a:solidFill>
                  <a:schemeClr val="dk1"/>
                </a:solidFill>
                <a:sym typeface="Arial"/>
              </a:rPr>
              <a:t>Warm hand-off</a:t>
            </a:r>
            <a:endParaRPr sz="2400" b="0" i="0" u="none" strike="noStrike" cap="none" dirty="0">
              <a:solidFill>
                <a:schemeClr val="dk1"/>
              </a:solidFill>
              <a:sym typeface="Arial"/>
            </a:endParaRPr>
          </a:p>
          <a:p>
            <a:pPr marL="342900" marR="0" lvl="0" indent="-342900" algn="l" rtl="0">
              <a:lnSpc>
                <a:spcPct val="100000"/>
              </a:lnSpc>
              <a:spcBef>
                <a:spcPts val="420"/>
              </a:spcBef>
              <a:spcAft>
                <a:spcPts val="0"/>
              </a:spcAft>
              <a:buClr>
                <a:srgbClr val="C00000"/>
              </a:buClr>
              <a:buSzPts val="2100"/>
              <a:buFont typeface="Noto Sans Symbols"/>
              <a:buChar char="▪"/>
            </a:pPr>
            <a:r>
              <a:rPr lang="en-US" b="0" i="0" u="none" dirty="0">
                <a:solidFill>
                  <a:schemeClr val="dk1"/>
                </a:solidFill>
                <a:sym typeface="Arial"/>
              </a:rPr>
              <a:t>Housing/benefits/public </a:t>
            </a:r>
            <a:r>
              <a:rPr lang="en-US" dirty="0"/>
              <a:t>a</a:t>
            </a:r>
            <a:r>
              <a:rPr lang="en-US" b="0" i="0" u="none" dirty="0">
                <a:solidFill>
                  <a:schemeClr val="dk1"/>
                </a:solidFill>
                <a:sym typeface="Arial"/>
              </a:rPr>
              <a:t>ssistance </a:t>
            </a:r>
            <a:r>
              <a:rPr lang="en-US" dirty="0"/>
              <a:t>p</a:t>
            </a:r>
            <a:r>
              <a:rPr lang="en-US" b="0" i="0" u="none" dirty="0">
                <a:solidFill>
                  <a:schemeClr val="dk1"/>
                </a:solidFill>
                <a:sym typeface="Arial"/>
              </a:rPr>
              <a:t>rograms</a:t>
            </a:r>
            <a:endParaRPr dirty="0"/>
          </a:p>
          <a:p>
            <a:pPr marL="342900" marR="0" lvl="0" indent="-342900" algn="l" rtl="0">
              <a:lnSpc>
                <a:spcPct val="100000"/>
              </a:lnSpc>
              <a:spcBef>
                <a:spcPts val="420"/>
              </a:spcBef>
              <a:spcAft>
                <a:spcPts val="0"/>
              </a:spcAft>
              <a:buClr>
                <a:srgbClr val="C00000"/>
              </a:buClr>
              <a:buSzPts val="2100"/>
              <a:buFont typeface="Noto Sans Symbols"/>
              <a:buChar char="▪"/>
            </a:pPr>
            <a:r>
              <a:rPr lang="en-US" b="0" i="0" u="none" dirty="0">
                <a:solidFill>
                  <a:schemeClr val="dk1"/>
                </a:solidFill>
                <a:sym typeface="Arial"/>
              </a:rPr>
              <a:t>Financial assistance </a:t>
            </a:r>
            <a:r>
              <a:rPr lang="en-US" dirty="0"/>
              <a:t>p</a:t>
            </a:r>
            <a:r>
              <a:rPr lang="en-US" b="0" i="0" u="none" dirty="0">
                <a:solidFill>
                  <a:schemeClr val="dk1"/>
                </a:solidFill>
                <a:sym typeface="Arial"/>
              </a:rPr>
              <a:t>rograms</a:t>
            </a:r>
            <a:endParaRPr dirty="0"/>
          </a:p>
          <a:p>
            <a:pPr marL="342900" marR="0" lvl="0" indent="-342900" algn="l" rtl="0">
              <a:lnSpc>
                <a:spcPct val="100000"/>
              </a:lnSpc>
              <a:spcBef>
                <a:spcPts val="420"/>
              </a:spcBef>
              <a:spcAft>
                <a:spcPts val="0"/>
              </a:spcAft>
              <a:buClr>
                <a:srgbClr val="C00000"/>
              </a:buClr>
              <a:buSzPts val="2100"/>
              <a:buFont typeface="Noto Sans Symbols"/>
              <a:buChar char="▪"/>
            </a:pPr>
            <a:r>
              <a:rPr lang="en-US" b="0" i="0" u="none" dirty="0">
                <a:solidFill>
                  <a:schemeClr val="dk1"/>
                </a:solidFill>
                <a:sym typeface="Arial"/>
              </a:rPr>
              <a:t>Food assistance</a:t>
            </a:r>
            <a:endParaRPr dirty="0"/>
          </a:p>
          <a:p>
            <a:pPr marL="342900" marR="0" lvl="0" indent="-342900" algn="l" rtl="0">
              <a:lnSpc>
                <a:spcPct val="100000"/>
              </a:lnSpc>
              <a:spcBef>
                <a:spcPts val="420"/>
              </a:spcBef>
              <a:spcAft>
                <a:spcPts val="0"/>
              </a:spcAft>
              <a:buClr>
                <a:srgbClr val="C00000"/>
              </a:buClr>
              <a:buSzPts val="2100"/>
              <a:buFont typeface="Noto Sans Symbols"/>
              <a:buChar char="▪"/>
            </a:pPr>
            <a:r>
              <a:rPr lang="en-US" b="0" i="0" u="none" dirty="0">
                <a:solidFill>
                  <a:schemeClr val="dk1"/>
                </a:solidFill>
                <a:sym typeface="Arial"/>
              </a:rPr>
              <a:t>Transportation</a:t>
            </a:r>
            <a:endParaRPr dirty="0"/>
          </a:p>
          <a:p>
            <a:pPr marL="342900" marR="0" lvl="0" indent="-209550" algn="l" rtl="0">
              <a:spcBef>
                <a:spcPts val="420"/>
              </a:spcBef>
              <a:spcAft>
                <a:spcPts val="0"/>
              </a:spcAft>
              <a:buClr>
                <a:srgbClr val="2675B4"/>
              </a:buClr>
              <a:buSzPts val="2100"/>
              <a:buFont typeface="Noto Sans Symbols"/>
              <a:buNone/>
            </a:pPr>
            <a:endParaRPr sz="2100" b="0" i="0" u="none" dirty="0">
              <a:solidFill>
                <a:schemeClr val="dk1"/>
              </a:solidFill>
              <a:latin typeface="Arial"/>
              <a:ea typeface="Arial"/>
              <a:cs typeface="Arial"/>
              <a:sym typeface="Arial"/>
            </a:endParaRPr>
          </a:p>
        </p:txBody>
      </p:sp>
      <p:sp>
        <p:nvSpPr>
          <p:cNvPr id="206" name="Google Shape;206;p26"/>
          <p:cNvSpPr txBox="1"/>
          <p:nvPr/>
        </p:nvSpPr>
        <p:spPr>
          <a:xfrm>
            <a:off x="0" y="152400"/>
            <a:ext cx="1687512"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Arial"/>
              <a:buNone/>
            </a:pPr>
            <a:r>
              <a:rPr lang="en-US" sz="1400" b="0" i="0" u="none">
                <a:solidFill>
                  <a:srgbClr val="FFFFFF"/>
                </a:solidFill>
                <a:latin typeface="Arial"/>
                <a:ea typeface="Arial"/>
                <a:cs typeface="Arial"/>
                <a:sym typeface="Arial"/>
              </a:rPr>
              <a:t>Patient Navigation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486843" y="835921"/>
            <a:ext cx="7385050" cy="102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100"/>
              <a:buFont typeface="Arial"/>
              <a:buNone/>
            </a:pPr>
            <a:r>
              <a:rPr lang="en-US" b="1" i="0" u="none" dirty="0">
                <a:solidFill>
                  <a:schemeClr val="dk1"/>
                </a:solidFill>
                <a:sym typeface="Arial"/>
              </a:rPr>
              <a:t>Medical Appointment and Care Support</a:t>
            </a:r>
            <a:endParaRPr dirty="0"/>
          </a:p>
        </p:txBody>
      </p:sp>
      <p:sp>
        <p:nvSpPr>
          <p:cNvPr id="212" name="Google Shape;212;p27"/>
          <p:cNvSpPr txBox="1">
            <a:spLocks noGrp="1"/>
          </p:cNvSpPr>
          <p:nvPr>
            <p:ph type="body" idx="1"/>
          </p:nvPr>
        </p:nvSpPr>
        <p:spPr>
          <a:xfrm>
            <a:off x="843757" y="1270893"/>
            <a:ext cx="3179604" cy="30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75B4"/>
              </a:buClr>
              <a:buSzPts val="2400"/>
              <a:buFont typeface="Noto Sans Symbols"/>
              <a:buNone/>
            </a:pPr>
            <a:endParaRPr sz="2400" b="1" i="0" u="none" dirty="0">
              <a:solidFill>
                <a:schemeClr val="dk1"/>
              </a:solidFill>
              <a:latin typeface="Arial"/>
              <a:ea typeface="Arial"/>
              <a:cs typeface="Arial"/>
              <a:sym typeface="Arial"/>
            </a:endParaRPr>
          </a:p>
          <a:p>
            <a:pPr marL="0" marR="0" lvl="0" indent="-133350" algn="l" rtl="0">
              <a:lnSpc>
                <a:spcPct val="100000"/>
              </a:lnSpc>
              <a:spcBef>
                <a:spcPts val="420"/>
              </a:spcBef>
              <a:spcAft>
                <a:spcPts val="0"/>
              </a:spcAft>
              <a:buClr>
                <a:srgbClr val="C00000"/>
              </a:buClr>
              <a:buSzPts val="2100"/>
              <a:buFont typeface="Noto Sans Symbols"/>
              <a:buChar char="▪"/>
            </a:pPr>
            <a:r>
              <a:rPr lang="en-US" sz="2000" b="0" i="0" u="none" dirty="0">
                <a:solidFill>
                  <a:schemeClr val="dk1"/>
                </a:solidFill>
                <a:sym typeface="Arial"/>
              </a:rPr>
              <a:t>Assistance</a:t>
            </a:r>
            <a:endParaRPr sz="2000" dirty="0"/>
          </a:p>
          <a:p>
            <a:pPr marL="0" marR="0" lvl="0" indent="-133350" algn="l" rtl="0">
              <a:lnSpc>
                <a:spcPct val="100000"/>
              </a:lnSpc>
              <a:spcBef>
                <a:spcPts val="420"/>
              </a:spcBef>
              <a:spcAft>
                <a:spcPts val="0"/>
              </a:spcAft>
              <a:buClr>
                <a:srgbClr val="C00000"/>
              </a:buClr>
              <a:buSzPts val="2100"/>
              <a:buFont typeface="Noto Sans Symbols"/>
              <a:buChar char="▪"/>
            </a:pPr>
            <a:r>
              <a:rPr lang="en-US" sz="2000" b="0" i="0" u="none" dirty="0">
                <a:solidFill>
                  <a:schemeClr val="dk1"/>
                </a:solidFill>
                <a:sym typeface="Arial"/>
              </a:rPr>
              <a:t>Physical accompaniment</a:t>
            </a:r>
            <a:endParaRPr sz="2000" dirty="0"/>
          </a:p>
          <a:p>
            <a:pPr marL="0" marR="0" lvl="0" indent="-133350" algn="l" rtl="0">
              <a:lnSpc>
                <a:spcPct val="100000"/>
              </a:lnSpc>
              <a:spcBef>
                <a:spcPts val="420"/>
              </a:spcBef>
              <a:spcAft>
                <a:spcPts val="0"/>
              </a:spcAft>
              <a:buClr>
                <a:srgbClr val="C00000"/>
              </a:buClr>
              <a:buSzPts val="2100"/>
              <a:buFont typeface="Noto Sans Symbols"/>
              <a:buChar char="▪"/>
            </a:pPr>
            <a:r>
              <a:rPr lang="en-US" sz="2000" b="0" i="0" u="none" dirty="0">
                <a:solidFill>
                  <a:schemeClr val="dk1"/>
                </a:solidFill>
                <a:sym typeface="Arial"/>
              </a:rPr>
              <a:t>Scheduling assistance</a:t>
            </a:r>
            <a:endParaRPr sz="2000" dirty="0"/>
          </a:p>
          <a:p>
            <a:pPr marL="0" marR="0" lvl="0" indent="-133350" algn="l" rtl="0">
              <a:lnSpc>
                <a:spcPct val="100000"/>
              </a:lnSpc>
              <a:spcBef>
                <a:spcPts val="420"/>
              </a:spcBef>
              <a:spcAft>
                <a:spcPts val="0"/>
              </a:spcAft>
              <a:buClr>
                <a:srgbClr val="C00000"/>
              </a:buClr>
              <a:buSzPts val="2100"/>
              <a:buFont typeface="Noto Sans Symbols"/>
              <a:buChar char="▪"/>
            </a:pPr>
            <a:r>
              <a:rPr lang="en-US" sz="2000" b="0" i="0" u="none" dirty="0">
                <a:solidFill>
                  <a:schemeClr val="dk1"/>
                </a:solidFill>
                <a:sym typeface="Arial"/>
              </a:rPr>
              <a:t>Reminders </a:t>
            </a:r>
            <a:endParaRPr sz="2000" dirty="0"/>
          </a:p>
          <a:p>
            <a:pPr marL="0" marR="0" lvl="0" indent="-133350" algn="l" rtl="0">
              <a:lnSpc>
                <a:spcPct val="100000"/>
              </a:lnSpc>
              <a:spcBef>
                <a:spcPts val="420"/>
              </a:spcBef>
              <a:spcAft>
                <a:spcPts val="0"/>
              </a:spcAft>
              <a:buClr>
                <a:srgbClr val="C00000"/>
              </a:buClr>
              <a:buSzPts val="2100"/>
              <a:buFont typeface="Noto Sans Symbols"/>
              <a:buChar char="▪"/>
            </a:pPr>
            <a:r>
              <a:rPr lang="en-US" sz="2000" b="0" i="0" u="none" dirty="0">
                <a:solidFill>
                  <a:schemeClr val="dk1"/>
                </a:solidFill>
                <a:sym typeface="Arial"/>
              </a:rPr>
              <a:t>Documentation</a:t>
            </a:r>
            <a:endParaRPr sz="2000" dirty="0"/>
          </a:p>
          <a:p>
            <a:pPr marL="0" marR="0" lvl="0" indent="-133350" algn="l" rtl="0">
              <a:lnSpc>
                <a:spcPct val="100000"/>
              </a:lnSpc>
              <a:spcBef>
                <a:spcPts val="420"/>
              </a:spcBef>
              <a:spcAft>
                <a:spcPts val="0"/>
              </a:spcAft>
              <a:buClr>
                <a:srgbClr val="C00000"/>
              </a:buClr>
              <a:buSzPts val="2100"/>
              <a:buFont typeface="Noto Sans Symbols"/>
              <a:buChar char="▪"/>
            </a:pPr>
            <a:r>
              <a:rPr lang="en-US" sz="2000" b="0" i="0" u="none" dirty="0">
                <a:solidFill>
                  <a:schemeClr val="dk1"/>
                </a:solidFill>
                <a:sym typeface="Arial"/>
              </a:rPr>
              <a:t>Care plan </a:t>
            </a:r>
            <a:r>
              <a:rPr lang="en-US" sz="2000" dirty="0" smtClean="0"/>
              <a:t>r</a:t>
            </a:r>
            <a:r>
              <a:rPr lang="en-US" sz="2000" b="0" i="0" u="none" dirty="0" smtClean="0">
                <a:solidFill>
                  <a:schemeClr val="dk1"/>
                </a:solidFill>
                <a:sym typeface="Arial"/>
              </a:rPr>
              <a:t>eview</a:t>
            </a:r>
          </a:p>
          <a:p>
            <a:pPr marL="0" marR="0" lvl="0" indent="-133350" algn="l" rtl="0">
              <a:lnSpc>
                <a:spcPct val="100000"/>
              </a:lnSpc>
              <a:spcBef>
                <a:spcPts val="420"/>
              </a:spcBef>
              <a:spcAft>
                <a:spcPts val="0"/>
              </a:spcAft>
              <a:buClr>
                <a:srgbClr val="C00000"/>
              </a:buClr>
              <a:buSzPts val="2100"/>
              <a:buFont typeface="Noto Sans Symbols"/>
              <a:buChar char="▪"/>
            </a:pPr>
            <a:r>
              <a:rPr lang="en-US" sz="2000" dirty="0" smtClean="0"/>
              <a:t>Patient education materials</a:t>
            </a:r>
          </a:p>
          <a:p>
            <a:pPr marL="342900" marR="0" lvl="0" indent="-209550" algn="l" rtl="0">
              <a:spcBef>
                <a:spcPts val="420"/>
              </a:spcBef>
              <a:spcAft>
                <a:spcPts val="0"/>
              </a:spcAft>
              <a:buClr>
                <a:srgbClr val="2675B4"/>
              </a:buClr>
              <a:buSzPts val="2100"/>
              <a:buFont typeface="Noto Sans Symbols"/>
              <a:buNone/>
            </a:pPr>
            <a:endParaRPr sz="2100" b="0" i="0" u="none" dirty="0">
              <a:solidFill>
                <a:schemeClr val="dk1"/>
              </a:solidFill>
              <a:latin typeface="Arial"/>
              <a:ea typeface="Arial"/>
              <a:cs typeface="Arial"/>
              <a:sym typeface="Arial"/>
            </a:endParaRPr>
          </a:p>
        </p:txBody>
      </p:sp>
      <p:sp>
        <p:nvSpPr>
          <p:cNvPr id="213" name="Google Shape;213;p27"/>
          <p:cNvSpPr txBox="1"/>
          <p:nvPr/>
        </p:nvSpPr>
        <p:spPr>
          <a:xfrm>
            <a:off x="0" y="152400"/>
            <a:ext cx="1687512"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Arial"/>
              <a:buNone/>
            </a:pPr>
            <a:r>
              <a:rPr lang="en-US" sz="1400" b="0" i="0" u="none">
                <a:solidFill>
                  <a:srgbClr val="FFFFFF"/>
                </a:solidFill>
                <a:latin typeface="Arial"/>
                <a:ea typeface="Arial"/>
                <a:cs typeface="Arial"/>
                <a:sym typeface="Arial"/>
              </a:rPr>
              <a:t>Patient Navigation </a:t>
            </a:r>
            <a:endParaRPr/>
          </a:p>
        </p:txBody>
      </p:sp>
      <p:pic>
        <p:nvPicPr>
          <p:cNvPr id="2" name="videoseries"/>
          <p:cNvPicPr>
            <a:picLocks noRot="1" noChangeAspect="1"/>
          </p:cNvPicPr>
          <p:nvPr>
            <a:videoFile r:link="rId1"/>
          </p:nvPr>
        </p:nvPicPr>
        <p:blipFill>
          <a:blip r:embed="rId4"/>
          <a:stretch>
            <a:fillRect/>
          </a:stretch>
        </p:blipFill>
        <p:spPr>
          <a:xfrm>
            <a:off x="4311294" y="1548707"/>
            <a:ext cx="4572000" cy="2571750"/>
          </a:xfrm>
          <a:prstGeom prst="rect">
            <a:avLst/>
          </a:prstGeom>
        </p:spPr>
      </p:pic>
      <p:sp>
        <p:nvSpPr>
          <p:cNvPr id="3" name="TextBox 2"/>
          <p:cNvSpPr txBox="1"/>
          <p:nvPr/>
        </p:nvSpPr>
        <p:spPr>
          <a:xfrm>
            <a:off x="681644" y="4753866"/>
            <a:ext cx="8201650" cy="707886"/>
          </a:xfrm>
          <a:prstGeom prst="rect">
            <a:avLst/>
          </a:prstGeom>
          <a:noFill/>
        </p:spPr>
        <p:txBody>
          <a:bodyPr wrap="square" rtlCol="0">
            <a:spAutoFit/>
          </a:bodyPr>
          <a:lstStyle/>
          <a:p>
            <a:pPr lvl="0"/>
            <a:r>
              <a:rPr lang="en-US" sz="2000" dirty="0"/>
              <a:t>Video: HRSA Dissemination of Evidence Informed Interventions/AIDS United </a:t>
            </a:r>
            <a:r>
              <a:rPr lang="en-US" sz="2000" dirty="0" smtClean="0"/>
              <a:t>Treatment Tips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440531" y="904547"/>
            <a:ext cx="2493962" cy="125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Back home….</a:t>
            </a:r>
            <a:r>
              <a:rPr lang="en-US" sz="2800" b="1" i="0" u="none" dirty="0">
                <a:solidFill>
                  <a:schemeClr val="dk1"/>
                </a:solidFill>
                <a:latin typeface="Arial"/>
                <a:ea typeface="Arial"/>
                <a:cs typeface="Arial"/>
                <a:sym typeface="Arial"/>
              </a:rPr>
              <a:t>		</a:t>
            </a:r>
            <a:endParaRPr dirty="0"/>
          </a:p>
        </p:txBody>
      </p:sp>
      <p:pic>
        <p:nvPicPr>
          <p:cNvPr id="182" name="Google Shape;182;p24" descr="A store front at day&#10;&#10;Description automatically generated"/>
          <p:cNvPicPr preferRelativeResize="0"/>
          <p:nvPr/>
        </p:nvPicPr>
        <p:blipFill rotWithShape="1">
          <a:blip r:embed="rId3">
            <a:alphaModFix/>
          </a:blip>
          <a:srcRect l="9301" r="8425" b="1"/>
          <a:stretch/>
        </p:blipFill>
        <p:spPr>
          <a:xfrm>
            <a:off x="3460750" y="1314450"/>
            <a:ext cx="2555875" cy="2074862"/>
          </a:xfrm>
          <a:prstGeom prst="rect">
            <a:avLst/>
          </a:prstGeom>
          <a:noFill/>
          <a:ln>
            <a:noFill/>
          </a:ln>
          <a:effectLst>
            <a:outerShdw blurRad="63500" dist="38100" dir="5400000">
              <a:srgbClr val="000000">
                <a:alpha val="42745"/>
              </a:srgbClr>
            </a:outerShdw>
          </a:effectLst>
        </p:spPr>
      </p:pic>
      <p:pic>
        <p:nvPicPr>
          <p:cNvPr id="183" name="Google Shape;183;p24" descr="A sign in front of a house&#10;&#10;Description automatically generated"/>
          <p:cNvPicPr preferRelativeResize="0"/>
          <p:nvPr/>
        </p:nvPicPr>
        <p:blipFill rotWithShape="1">
          <a:blip r:embed="rId4">
            <a:alphaModFix/>
          </a:blip>
          <a:srcRect r="7562" b="-1"/>
          <a:stretch/>
        </p:blipFill>
        <p:spPr>
          <a:xfrm>
            <a:off x="6100762" y="1314450"/>
            <a:ext cx="2557462" cy="2074862"/>
          </a:xfrm>
          <a:prstGeom prst="rect">
            <a:avLst/>
          </a:prstGeom>
          <a:noFill/>
          <a:ln>
            <a:noFill/>
          </a:ln>
          <a:effectLst>
            <a:outerShdw blurRad="63500" dist="38100" dir="5400000">
              <a:srgbClr val="000000">
                <a:alpha val="42745"/>
              </a:srgbClr>
            </a:outerShdw>
          </a:effectLst>
        </p:spPr>
      </p:pic>
      <p:sp>
        <p:nvSpPr>
          <p:cNvPr id="184" name="Google Shape;184;p24"/>
          <p:cNvSpPr txBox="1">
            <a:spLocks noGrp="1"/>
          </p:cNvSpPr>
          <p:nvPr>
            <p:ph type="body" idx="1"/>
          </p:nvPr>
        </p:nvSpPr>
        <p:spPr>
          <a:xfrm>
            <a:off x="375443" y="1546167"/>
            <a:ext cx="3001169" cy="39973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C00000"/>
              </a:buClr>
              <a:buSzPts val="1400"/>
              <a:buFont typeface="Noto Sans Symbols"/>
              <a:buChar char="▪"/>
            </a:pPr>
            <a:r>
              <a:rPr lang="en-US" sz="1800" b="0" i="0" u="none" dirty="0">
                <a:solidFill>
                  <a:schemeClr val="dk1"/>
                </a:solidFill>
                <a:sym typeface="Arial"/>
              </a:rPr>
              <a:t>Are the roles at your agency more proactive than responsive, or a mixture? </a:t>
            </a:r>
            <a:endParaRPr sz="1800" b="0" i="0" u="none" dirty="0">
              <a:solidFill>
                <a:schemeClr val="dk1"/>
              </a:solidFill>
              <a:sym typeface="Arial"/>
            </a:endParaRPr>
          </a:p>
          <a:p>
            <a:pPr marL="342900" marR="0" lvl="0" indent="-342900" algn="l" rtl="0">
              <a:spcBef>
                <a:spcPts val="280"/>
              </a:spcBef>
              <a:spcAft>
                <a:spcPts val="0"/>
              </a:spcAft>
              <a:buClr>
                <a:srgbClr val="2675B4"/>
              </a:buClr>
              <a:buSzPts val="1400"/>
              <a:buFont typeface="Noto Sans Symbols"/>
              <a:buNone/>
            </a:pPr>
            <a:endParaRPr sz="1800" b="0" i="0" u="none" dirty="0">
              <a:solidFill>
                <a:schemeClr val="dk1"/>
              </a:solidFill>
              <a:sym typeface="Arial"/>
            </a:endParaRPr>
          </a:p>
          <a:p>
            <a:pPr marL="342900" marR="0" lvl="0" indent="-342900" algn="l" rtl="0">
              <a:spcBef>
                <a:spcPts val="280"/>
              </a:spcBef>
              <a:spcAft>
                <a:spcPts val="0"/>
              </a:spcAft>
              <a:buClr>
                <a:srgbClr val="C00000"/>
              </a:buClr>
              <a:buSzPts val="1400"/>
              <a:buFont typeface="Noto Sans Symbols"/>
              <a:buChar char="▪"/>
            </a:pPr>
            <a:r>
              <a:rPr lang="en-US" sz="1800" b="0" i="0" u="none" dirty="0">
                <a:solidFill>
                  <a:schemeClr val="dk1"/>
                </a:solidFill>
                <a:sym typeface="Arial"/>
              </a:rPr>
              <a:t>Which of these roles are not part your current role?</a:t>
            </a:r>
            <a:endParaRPr sz="1800" dirty="0"/>
          </a:p>
          <a:p>
            <a:pPr marL="342900" marR="0" lvl="0" indent="-342900" algn="l" rtl="0">
              <a:spcBef>
                <a:spcPts val="280"/>
              </a:spcBef>
              <a:spcAft>
                <a:spcPts val="0"/>
              </a:spcAft>
              <a:buClr>
                <a:srgbClr val="2675B4"/>
              </a:buClr>
              <a:buSzPts val="1400"/>
              <a:buFont typeface="Noto Sans Symbols"/>
              <a:buNone/>
            </a:pPr>
            <a:endParaRPr sz="1800" b="0" i="0" u="none" dirty="0">
              <a:solidFill>
                <a:schemeClr val="dk1"/>
              </a:solidFill>
              <a:sym typeface="Arial"/>
            </a:endParaRPr>
          </a:p>
          <a:p>
            <a:pPr marL="342900" marR="0" lvl="0" indent="-342900" algn="l" rtl="0">
              <a:spcBef>
                <a:spcPts val="280"/>
              </a:spcBef>
              <a:spcAft>
                <a:spcPts val="0"/>
              </a:spcAft>
              <a:buClr>
                <a:srgbClr val="C00000"/>
              </a:buClr>
              <a:buSzPts val="1400"/>
              <a:buFont typeface="Noto Sans Symbols"/>
              <a:buChar char="▪"/>
            </a:pPr>
            <a:r>
              <a:rPr lang="en-US" sz="1800" b="0" i="0" u="none" dirty="0">
                <a:solidFill>
                  <a:schemeClr val="dk1"/>
                </a:solidFill>
                <a:sym typeface="Arial"/>
              </a:rPr>
              <a:t>Is there a role you're not doing that you</a:t>
            </a:r>
            <a:r>
              <a:rPr lang="en-US" sz="1800" dirty="0"/>
              <a:t> would like to</a:t>
            </a:r>
            <a:r>
              <a:rPr lang="en-US" sz="1800" b="0" i="0" u="none" dirty="0">
                <a:solidFill>
                  <a:schemeClr val="dk1"/>
                </a:solidFill>
                <a:sym typeface="Arial"/>
              </a:rPr>
              <a:t> incorporate into your role to improve service delivery?</a:t>
            </a:r>
            <a:endParaRPr sz="2000" dirty="0"/>
          </a:p>
          <a:p>
            <a:pPr marL="342900" marR="0" lvl="0" indent="-342900" algn="l" rtl="0">
              <a:lnSpc>
                <a:spcPct val="70000"/>
              </a:lnSpc>
              <a:spcBef>
                <a:spcPts val="260"/>
              </a:spcBef>
              <a:spcAft>
                <a:spcPts val="0"/>
              </a:spcAft>
              <a:buClr>
                <a:srgbClr val="2675B4"/>
              </a:buClr>
              <a:buSzPts val="1300"/>
              <a:buFont typeface="Noto Sans Symbols"/>
              <a:buNone/>
            </a:pPr>
            <a:r>
              <a:rPr lang="en-US" sz="1300" b="0" i="0" u="none" dirty="0">
                <a:solidFill>
                  <a:schemeClr val="dk1"/>
                </a:solidFill>
                <a:latin typeface="Arial"/>
                <a:ea typeface="Arial"/>
                <a:cs typeface="Arial"/>
                <a:sym typeface="Arial"/>
              </a:rPr>
              <a:t/>
            </a:r>
            <a:br>
              <a:rPr lang="en-US" sz="1300" b="0" i="0" u="none" dirty="0">
                <a:solidFill>
                  <a:schemeClr val="dk1"/>
                </a:solidFill>
                <a:latin typeface="Arial"/>
                <a:ea typeface="Arial"/>
                <a:cs typeface="Arial"/>
                <a:sym typeface="Arial"/>
              </a:rPr>
            </a:br>
            <a:endParaRPr dirty="0"/>
          </a:p>
          <a:p>
            <a:pPr marL="342900" marR="0" lvl="0" indent="-260350" algn="l" rtl="0">
              <a:spcBef>
                <a:spcPts val="260"/>
              </a:spcBef>
              <a:spcAft>
                <a:spcPts val="0"/>
              </a:spcAft>
              <a:buClr>
                <a:srgbClr val="2675B4"/>
              </a:buClr>
              <a:buSzPts val="1300"/>
              <a:buFont typeface="Noto Sans Symbols"/>
              <a:buNone/>
            </a:pPr>
            <a:endParaRPr sz="1300" b="0" i="0" u="none" dirty="0">
              <a:solidFill>
                <a:schemeClr val="dk1"/>
              </a:solidFill>
              <a:latin typeface="Arial"/>
              <a:ea typeface="Arial"/>
              <a:cs typeface="Arial"/>
              <a:sym typeface="Arial"/>
            </a:endParaRPr>
          </a:p>
        </p:txBody>
      </p:sp>
      <p:pic>
        <p:nvPicPr>
          <p:cNvPr id="185" name="Google Shape;185;p24" descr="A store front at day&#10;&#10;Description automatically generated"/>
          <p:cNvPicPr preferRelativeResize="0"/>
          <p:nvPr/>
        </p:nvPicPr>
        <p:blipFill rotWithShape="1">
          <a:blip r:embed="rId5">
            <a:alphaModFix/>
          </a:blip>
          <a:srcRect l="13438" r="24931" b="-1"/>
          <a:stretch/>
        </p:blipFill>
        <p:spPr>
          <a:xfrm>
            <a:off x="3460750" y="3468687"/>
            <a:ext cx="2555875" cy="2074862"/>
          </a:xfrm>
          <a:prstGeom prst="rect">
            <a:avLst/>
          </a:prstGeom>
          <a:noFill/>
          <a:ln>
            <a:noFill/>
          </a:ln>
          <a:effectLst>
            <a:outerShdw blurRad="63500" dist="38100" dir="5400000">
              <a:srgbClr val="000000">
                <a:alpha val="42745"/>
              </a:srgbClr>
            </a:outerShdw>
          </a:effectLst>
        </p:spPr>
      </p:pic>
      <p:pic>
        <p:nvPicPr>
          <p:cNvPr id="186" name="Google Shape;186;p24" descr="A truck on a city street&#10;&#10;Description automatically generated"/>
          <p:cNvPicPr preferRelativeResize="0"/>
          <p:nvPr/>
        </p:nvPicPr>
        <p:blipFill rotWithShape="1">
          <a:blip r:embed="rId6">
            <a:alphaModFix/>
          </a:blip>
          <a:srcRect l="5488" r="17173" b="-1"/>
          <a:stretch/>
        </p:blipFill>
        <p:spPr>
          <a:xfrm>
            <a:off x="6100762" y="3468687"/>
            <a:ext cx="2557462" cy="2074862"/>
          </a:xfrm>
          <a:prstGeom prst="rect">
            <a:avLst/>
          </a:prstGeom>
          <a:noFill/>
          <a:ln>
            <a:noFill/>
          </a:ln>
          <a:effectLst>
            <a:outerShdw blurRad="63500" dist="38100" dir="5400000">
              <a:srgbClr val="000000">
                <a:alpha val="42745"/>
              </a:srgbClr>
            </a:outerShdw>
          </a:effectLst>
        </p:spPr>
      </p:pic>
      <p:sp>
        <p:nvSpPr>
          <p:cNvPr id="187" name="Google Shape;187;p24"/>
          <p:cNvSpPr txBox="1"/>
          <p:nvPr/>
        </p:nvSpPr>
        <p:spPr>
          <a:xfrm>
            <a:off x="6569075" y="3238500"/>
            <a:ext cx="2089150" cy="173037"/>
          </a:xfrm>
          <a:prstGeom prst="rect">
            <a:avLst/>
          </a:prstGeom>
          <a:solidFill>
            <a:srgbClr val="000000"/>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500"/>
              <a:buFont typeface="Arial"/>
              <a:buNone/>
            </a:pPr>
            <a:r>
              <a:rPr lang="en-US" sz="500" b="0" i="0" u="sng">
                <a:solidFill>
                  <a:schemeClr val="hlink"/>
                </a:solidFill>
                <a:latin typeface="Arial"/>
                <a:ea typeface="Arial"/>
                <a:cs typeface="Arial"/>
                <a:sym typeface="Arial"/>
                <a:hlinkClick r:id="rId7"/>
              </a:rPr>
              <a:t>This Photo</a:t>
            </a:r>
            <a:r>
              <a:rPr lang="en-US" sz="500" b="0" i="0" u="none">
                <a:solidFill>
                  <a:srgbClr val="FFFFFF"/>
                </a:solidFill>
                <a:latin typeface="Arial"/>
                <a:ea typeface="Arial"/>
                <a:cs typeface="Arial"/>
                <a:sym typeface="Arial"/>
              </a:rPr>
              <a:t>This Photo by Unknown Author is licensed under </a:t>
            </a:r>
            <a:r>
              <a:rPr lang="en-US" sz="500" b="0" i="0" u="sng">
                <a:solidFill>
                  <a:schemeClr val="hlink"/>
                </a:solidFill>
                <a:latin typeface="Arial"/>
                <a:ea typeface="Arial"/>
                <a:cs typeface="Arial"/>
                <a:sym typeface="Arial"/>
                <a:hlinkClick r:id="rId8"/>
              </a:rPr>
              <a:t>CC BY-NC-ND</a:t>
            </a:r>
            <a:endParaRPr/>
          </a:p>
        </p:txBody>
      </p:sp>
      <p:sp>
        <p:nvSpPr>
          <p:cNvPr id="188" name="Google Shape;188;p24"/>
          <p:cNvSpPr txBox="1"/>
          <p:nvPr/>
        </p:nvSpPr>
        <p:spPr>
          <a:xfrm>
            <a:off x="0" y="381000"/>
            <a:ext cx="1687512"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a:solidFill>
                  <a:srgbClr val="FFFFFF"/>
                </a:solidFill>
                <a:latin typeface="Arial"/>
                <a:ea typeface="Arial"/>
                <a:cs typeface="Arial"/>
                <a:sym typeface="Arial"/>
              </a:rPr>
              <a:t>Patient Navigation </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381000" y="1143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b="1" i="0" u="none" dirty="0">
                <a:solidFill>
                  <a:schemeClr val="dk1"/>
                </a:solidFill>
                <a:sym typeface="Arial"/>
              </a:rPr>
              <a:t>Useful Forms </a:t>
            </a:r>
            <a:r>
              <a:rPr lang="en-US" b="1" dirty="0" smtClean="0"/>
              <a:t>When Conducting Navigation</a:t>
            </a:r>
            <a:endParaRPr sz="3200" dirty="0"/>
          </a:p>
        </p:txBody>
      </p:sp>
      <p:sp>
        <p:nvSpPr>
          <p:cNvPr id="220" name="Google Shape;220;p2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75B4"/>
              </a:buClr>
              <a:buSzPts val="2100"/>
              <a:buFont typeface="Noto Sans Symbols"/>
              <a:buNone/>
            </a:pPr>
            <a:endParaRPr sz="2100" b="0" i="0" u="none" dirty="0">
              <a:solidFill>
                <a:schemeClr val="dk1"/>
              </a:solidFill>
              <a:latin typeface="Arial"/>
              <a:ea typeface="Arial"/>
              <a:cs typeface="Arial"/>
              <a:sym typeface="Arial"/>
            </a:endParaRPr>
          </a:p>
          <a:p>
            <a:pPr marL="342900">
              <a:spcBef>
                <a:spcPts val="420"/>
              </a:spcBef>
              <a:buClr>
                <a:srgbClr val="C00000"/>
              </a:buClr>
              <a:buSzPts val="2100"/>
            </a:pPr>
            <a:r>
              <a:rPr lang="en-US" dirty="0" smtClean="0"/>
              <a:t>Acuity Tool for client risk assessment</a:t>
            </a:r>
          </a:p>
          <a:p>
            <a:pPr marL="0" indent="-133350">
              <a:spcBef>
                <a:spcPts val="420"/>
              </a:spcBef>
              <a:buClr>
                <a:srgbClr val="C00000"/>
              </a:buClr>
              <a:buSzPts val="2100"/>
            </a:pPr>
            <a:endParaRPr lang="en-US" dirty="0"/>
          </a:p>
          <a:p>
            <a:pPr marL="342900">
              <a:spcBef>
                <a:spcPts val="420"/>
              </a:spcBef>
              <a:buClr>
                <a:srgbClr val="C00000"/>
              </a:buClr>
              <a:buSzPts val="2100"/>
            </a:pPr>
            <a:r>
              <a:rPr lang="en-US" dirty="0" smtClean="0"/>
              <a:t>Care </a:t>
            </a:r>
            <a:r>
              <a:rPr lang="en-US" dirty="0" smtClean="0"/>
              <a:t>Plan for working with </a:t>
            </a:r>
            <a:r>
              <a:rPr lang="en-US" dirty="0" smtClean="0"/>
              <a:t>the client </a:t>
            </a:r>
            <a:r>
              <a:rPr lang="en-US" dirty="0" smtClean="0"/>
              <a:t>on their goals</a:t>
            </a:r>
          </a:p>
          <a:p>
            <a:pPr marL="0" indent="-133350">
              <a:spcBef>
                <a:spcPts val="420"/>
              </a:spcBef>
              <a:buClr>
                <a:srgbClr val="C00000"/>
              </a:buClr>
              <a:buSzPts val="2100"/>
            </a:pPr>
            <a:endParaRPr lang="en-US" sz="2100" dirty="0"/>
          </a:p>
          <a:p>
            <a:pPr marL="0" indent="0">
              <a:spcBef>
                <a:spcPts val="420"/>
              </a:spcBef>
              <a:buClr>
                <a:srgbClr val="C00000"/>
              </a:buClr>
              <a:buSzPts val="2100"/>
              <a:buNone/>
            </a:pPr>
            <a:endParaRPr lang="en-US" sz="2100" dirty="0"/>
          </a:p>
          <a:p>
            <a:pPr marL="0" marR="0" lvl="0" indent="-133350" algn="l" rtl="0">
              <a:lnSpc>
                <a:spcPct val="100000"/>
              </a:lnSpc>
              <a:spcBef>
                <a:spcPts val="420"/>
              </a:spcBef>
              <a:spcAft>
                <a:spcPts val="0"/>
              </a:spcAft>
              <a:buClr>
                <a:srgbClr val="C00000"/>
              </a:buClr>
              <a:buSzPts val="2100"/>
              <a:buFont typeface="Noto Sans Symbols"/>
              <a:buChar char="▪"/>
            </a:pPr>
            <a:endParaRPr sz="2100" b="0" i="0" u="none" dirty="0">
              <a:solidFill>
                <a:schemeClr val="dk1"/>
              </a:solidFill>
              <a:latin typeface="Arial"/>
              <a:ea typeface="Arial"/>
              <a:cs typeface="Arial"/>
              <a:sym typeface="Arial"/>
            </a:endParaRPr>
          </a:p>
          <a:p>
            <a:pPr marL="0" marR="0" lvl="0" indent="0" algn="ctr" rtl="0">
              <a:lnSpc>
                <a:spcPct val="100000"/>
              </a:lnSpc>
              <a:spcBef>
                <a:spcPts val="420"/>
              </a:spcBef>
              <a:spcAft>
                <a:spcPts val="0"/>
              </a:spcAft>
              <a:buClr>
                <a:srgbClr val="2675B4"/>
              </a:buClr>
              <a:buSzPts val="2100"/>
              <a:buFont typeface="Noto Sans Symbols"/>
              <a:buNone/>
            </a:pPr>
            <a:endParaRPr sz="2100" b="1" i="0" u="none" dirty="0">
              <a:solidFill>
                <a:schemeClr val="dk1"/>
              </a:solidFill>
              <a:latin typeface="Arial"/>
              <a:ea typeface="Arial"/>
              <a:cs typeface="Arial"/>
              <a:sym typeface="Arial"/>
            </a:endParaRPr>
          </a:p>
          <a:p>
            <a:pPr marL="0" marR="0" lvl="0" indent="0" algn="ctr" rtl="0">
              <a:lnSpc>
                <a:spcPct val="100000"/>
              </a:lnSpc>
              <a:spcBef>
                <a:spcPts val="480"/>
              </a:spcBef>
              <a:spcAft>
                <a:spcPts val="0"/>
              </a:spcAft>
              <a:buClr>
                <a:srgbClr val="2675B4"/>
              </a:buClr>
              <a:buSzPts val="2400"/>
              <a:buFont typeface="Noto Sans Symbols"/>
              <a:buNone/>
            </a:pPr>
            <a:endParaRPr sz="2400" b="1" i="0" u="none" dirty="0">
              <a:solidFill>
                <a:schemeClr val="dk1"/>
              </a:solidFill>
              <a:latin typeface="Arial"/>
              <a:ea typeface="Arial"/>
              <a:cs typeface="Arial"/>
              <a:sym typeface="Arial"/>
            </a:endParaRPr>
          </a:p>
          <a:p>
            <a:pPr marL="0" marR="0" lvl="0" indent="0" algn="ctr" rtl="0">
              <a:lnSpc>
                <a:spcPct val="100000"/>
              </a:lnSpc>
              <a:spcBef>
                <a:spcPts val="480"/>
              </a:spcBef>
              <a:spcAft>
                <a:spcPts val="0"/>
              </a:spcAft>
              <a:buClr>
                <a:srgbClr val="2675B4"/>
              </a:buClr>
              <a:buSzPts val="2400"/>
              <a:buFont typeface="Noto Sans Symbols"/>
              <a:buNone/>
            </a:pPr>
            <a:endParaRPr sz="2400" b="1" i="0" u="none" dirty="0">
              <a:solidFill>
                <a:schemeClr val="dk1"/>
              </a:solidFill>
              <a:latin typeface="Arial"/>
              <a:ea typeface="Arial"/>
              <a:cs typeface="Arial"/>
              <a:sym typeface="Arial"/>
            </a:endParaRPr>
          </a:p>
          <a:p>
            <a:pPr marL="342900" marR="0" lvl="0" indent="-190500" algn="l" rtl="0">
              <a:spcBef>
                <a:spcPts val="480"/>
              </a:spcBef>
              <a:spcAft>
                <a:spcPts val="0"/>
              </a:spcAft>
              <a:buClr>
                <a:srgbClr val="2675B4"/>
              </a:buClr>
              <a:buSzPts val="2400"/>
              <a:buFont typeface="Noto Sans Symbols"/>
              <a:buNone/>
            </a:pPr>
            <a:endParaRPr sz="2400" b="1" i="0" u="none" dirty="0">
              <a:solidFill>
                <a:schemeClr val="dk1"/>
              </a:solidFill>
              <a:latin typeface="Arial"/>
              <a:ea typeface="Arial"/>
              <a:cs typeface="Arial"/>
              <a:sym typeface="Arial"/>
            </a:endParaRPr>
          </a:p>
        </p:txBody>
      </p:sp>
      <p:sp>
        <p:nvSpPr>
          <p:cNvPr id="221" name="Google Shape;221;p28"/>
          <p:cNvSpPr txBox="1"/>
          <p:nvPr/>
        </p:nvSpPr>
        <p:spPr>
          <a:xfrm>
            <a:off x="0" y="381000"/>
            <a:ext cx="167640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a:solidFill>
                  <a:srgbClr val="FFFFFF"/>
                </a:solidFill>
                <a:latin typeface="Arial"/>
                <a:ea typeface="Arial"/>
                <a:cs typeface="Arial"/>
                <a:sym typeface="Arial"/>
              </a:rPr>
              <a:t>Patient Navigation </a:t>
            </a:r>
            <a:endParaRPr/>
          </a:p>
        </p:txBody>
      </p:sp>
      <p:sp>
        <p:nvSpPr>
          <p:cNvPr id="222" name="Google Shape;222;p28"/>
          <p:cNvSpPr txBox="1"/>
          <p:nvPr/>
        </p:nvSpPr>
        <p:spPr>
          <a:xfrm>
            <a:off x="392112" y="5176837"/>
            <a:ext cx="71691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Arial"/>
              <a:buNone/>
            </a:pPr>
            <a:r>
              <a:rPr lang="en-US" sz="2400" b="1" i="0" u="none" dirty="0" smtClean="0">
                <a:solidFill>
                  <a:schemeClr val="dk1"/>
                </a:solidFill>
                <a:latin typeface="Arial"/>
                <a:ea typeface="Arial"/>
                <a:cs typeface="Arial"/>
                <a:sym typeface="Arial"/>
              </a:rPr>
              <a:t>Resources</a:t>
            </a:r>
            <a:endParaRPr sz="2400" dirty="0"/>
          </a:p>
        </p:txBody>
      </p:sp>
      <p:sp>
        <p:nvSpPr>
          <p:cNvPr id="229" name="Google Shape;229;p29"/>
          <p:cNvSpPr txBox="1">
            <a:spLocks noGrp="1"/>
          </p:cNvSpPr>
          <p:nvPr>
            <p:ph type="body" idx="1"/>
          </p:nvPr>
        </p:nvSpPr>
        <p:spPr>
          <a:xfrm>
            <a:off x="623886" y="1482725"/>
            <a:ext cx="8037513" cy="3629025"/>
          </a:xfrm>
          <a:prstGeom prst="rect">
            <a:avLst/>
          </a:prstGeom>
          <a:noFill/>
          <a:ln>
            <a:noFill/>
          </a:ln>
        </p:spPr>
        <p:txBody>
          <a:bodyPr spcFirstLastPara="1" wrap="square" lIns="91425" tIns="45700" rIns="91425" bIns="45700" anchor="t" anchorCtr="0">
            <a:noAutofit/>
          </a:bodyPr>
          <a:lstStyle/>
          <a:p>
            <a:pPr lvl="0">
              <a:buClr>
                <a:srgbClr val="C00000"/>
              </a:buClr>
            </a:pPr>
            <a:r>
              <a:rPr lang="en-US" sz="2000" dirty="0" smtClean="0">
                <a:solidFill>
                  <a:schemeClr val="tx1"/>
                </a:solidFill>
              </a:rPr>
              <a:t>Video: HRSA </a:t>
            </a:r>
            <a:r>
              <a:rPr lang="en-US" sz="2000" dirty="0">
                <a:solidFill>
                  <a:schemeClr val="tx1"/>
                </a:solidFill>
              </a:rPr>
              <a:t>Dissemination of Evidence Informed Interventions/AIDS United Treatment </a:t>
            </a:r>
            <a:r>
              <a:rPr lang="en-US" sz="2000" dirty="0" smtClean="0">
                <a:solidFill>
                  <a:schemeClr val="tx1"/>
                </a:solidFill>
              </a:rPr>
              <a:t>Tips. </a:t>
            </a:r>
            <a:endParaRPr lang="en-US" sz="2000" dirty="0">
              <a:solidFill>
                <a:schemeClr val="tx1"/>
              </a:solidFill>
            </a:endParaRPr>
          </a:p>
          <a:p>
            <a:pPr marL="114300" indent="0">
              <a:buNone/>
            </a:pPr>
            <a:r>
              <a:rPr lang="en-US" sz="2000" u="sng" dirty="0" smtClean="0">
                <a:solidFill>
                  <a:schemeClr val="tx1"/>
                </a:solidFill>
                <a:hlinkClick r:id="rId3"/>
              </a:rPr>
              <a:t>https</a:t>
            </a:r>
            <a:r>
              <a:rPr lang="en-US" sz="2000" u="sng" dirty="0">
                <a:solidFill>
                  <a:schemeClr val="tx1"/>
                </a:solidFill>
                <a:hlinkClick r:id="rId3"/>
              </a:rPr>
              <a:t>://www.youtube.com/playlist?list=PLmeLn9qRyk-hdU_ueS_QQCY8wHkKLqN0g</a:t>
            </a:r>
            <a:endParaRPr lang="en-US" sz="2000" dirty="0">
              <a:solidFill>
                <a:schemeClr val="tx1"/>
              </a:solidFill>
            </a:endParaRPr>
          </a:p>
          <a:p>
            <a:pPr lvl="0">
              <a:buClr>
                <a:srgbClr val="C00000"/>
              </a:buClr>
            </a:pPr>
            <a:r>
              <a:rPr lang="en-US" sz="2000" dirty="0">
                <a:solidFill>
                  <a:schemeClr val="tx1"/>
                </a:solidFill>
              </a:rPr>
              <a:t>HRSA’s Dissemination of Evidence Informed Interventions: Enhanced Patient Navigation for Women of Color with HIV: Modules 1, 2, </a:t>
            </a:r>
            <a:r>
              <a:rPr lang="en-US" sz="2000" dirty="0" smtClean="0">
                <a:solidFill>
                  <a:schemeClr val="tx1"/>
                </a:solidFill>
              </a:rPr>
              <a:t>4. Available </a:t>
            </a:r>
            <a:r>
              <a:rPr lang="en-US" sz="2000" dirty="0">
                <a:solidFill>
                  <a:schemeClr val="tx1"/>
                </a:solidFill>
              </a:rPr>
              <a:t>at: </a:t>
            </a:r>
          </a:p>
          <a:p>
            <a:pPr marL="114300" indent="0">
              <a:buNone/>
            </a:pPr>
            <a:r>
              <a:rPr lang="en-US" sz="2000" u="sng" dirty="0">
                <a:hlinkClick r:id="rId4"/>
              </a:rPr>
              <a:t>https://targethiv.org/library/dissemination-evidence-informed-interventions-2017</a:t>
            </a:r>
            <a:r>
              <a:rPr lang="en-US" sz="2000" dirty="0"/>
              <a:t> </a:t>
            </a:r>
          </a:p>
          <a:p>
            <a:pPr lvl="0">
              <a:buClr>
                <a:srgbClr val="C00000"/>
              </a:buClr>
            </a:pPr>
            <a:r>
              <a:rPr lang="en-US" sz="2000" dirty="0" smtClean="0">
                <a:solidFill>
                  <a:schemeClr val="tx1"/>
                </a:solidFill>
              </a:rPr>
              <a:t>A </a:t>
            </a:r>
            <a:r>
              <a:rPr lang="en-US" sz="2000" dirty="0">
                <a:solidFill>
                  <a:schemeClr val="tx1"/>
                </a:solidFill>
              </a:rPr>
              <a:t>Guide to Implementing a Community Health Worker (CHW) Program in the Context of HIV Care. Available at:</a:t>
            </a:r>
          </a:p>
          <a:p>
            <a:pPr marL="114300" indent="0">
              <a:buNone/>
            </a:pPr>
            <a:r>
              <a:rPr lang="en-US" sz="2000" u="sng" dirty="0">
                <a:solidFill>
                  <a:schemeClr val="tx1"/>
                </a:solidFill>
                <a:hlinkClick r:id="rId5"/>
              </a:rPr>
              <a:t>https://targethiv.org/library/hiv-chw-program-guide</a:t>
            </a:r>
            <a:endParaRPr lang="en-US" sz="2000" dirty="0">
              <a:solidFill>
                <a:schemeClr val="tx1"/>
              </a:solidFill>
            </a:endParaRPr>
          </a:p>
          <a:p>
            <a:pPr marL="0" marR="0" lvl="0" indent="0" algn="l" rtl="0">
              <a:lnSpc>
                <a:spcPct val="90000"/>
              </a:lnSpc>
              <a:spcBef>
                <a:spcPts val="0"/>
              </a:spcBef>
              <a:spcAft>
                <a:spcPts val="0"/>
              </a:spcAft>
              <a:buClr>
                <a:srgbClr val="2675B4"/>
              </a:buClr>
              <a:buSzPts val="2200"/>
              <a:buFont typeface="Noto Sans Symbols"/>
              <a:buNone/>
            </a:pPr>
            <a:endParaRPr sz="2200" b="1" i="0" u="none" dirty="0">
              <a:solidFill>
                <a:schemeClr val="dk1"/>
              </a:solidFill>
              <a:latin typeface="Arial"/>
              <a:ea typeface="Arial"/>
              <a:cs typeface="Arial"/>
              <a:sym typeface="Arial"/>
            </a:endParaRPr>
          </a:p>
          <a:p>
            <a:pPr marL="0" marR="0" lvl="0" indent="0" algn="l" rtl="0">
              <a:lnSpc>
                <a:spcPct val="90000"/>
              </a:lnSpc>
              <a:spcBef>
                <a:spcPts val="440"/>
              </a:spcBef>
              <a:spcAft>
                <a:spcPts val="0"/>
              </a:spcAft>
              <a:buClr>
                <a:srgbClr val="2675B4"/>
              </a:buClr>
              <a:buSzPts val="2200"/>
              <a:buFont typeface="Noto Sans Symbols"/>
              <a:buNone/>
            </a:pPr>
            <a:endParaRPr sz="2200" b="1" i="0" u="none" dirty="0">
              <a:solidFill>
                <a:schemeClr val="lt1"/>
              </a:solidFill>
              <a:latin typeface="Arial"/>
              <a:ea typeface="Arial"/>
              <a:cs typeface="Arial"/>
              <a:sym typeface="Arial"/>
            </a:endParaRPr>
          </a:p>
          <a:p>
            <a:pPr marL="342900" marR="0" lvl="0" indent="-203200" algn="l" rtl="0">
              <a:spcBef>
                <a:spcPts val="440"/>
              </a:spcBef>
              <a:spcAft>
                <a:spcPts val="0"/>
              </a:spcAft>
              <a:buClr>
                <a:srgbClr val="2675B4"/>
              </a:buClr>
              <a:buSzPts val="2200"/>
              <a:buFont typeface="Noto Sans Symbols"/>
              <a:buNone/>
            </a:pPr>
            <a:endParaRPr sz="2200" b="1" i="0" u="none" dirty="0">
              <a:solidFill>
                <a:schemeClr val="lt1"/>
              </a:solidFill>
              <a:latin typeface="Arial"/>
              <a:ea typeface="Arial"/>
              <a:cs typeface="Arial"/>
              <a:sym typeface="Arial"/>
            </a:endParaRPr>
          </a:p>
        </p:txBody>
      </p:sp>
      <p:sp>
        <p:nvSpPr>
          <p:cNvPr id="230" name="Google Shape;230;p29"/>
          <p:cNvSpPr txBox="1"/>
          <p:nvPr/>
        </p:nvSpPr>
        <p:spPr>
          <a:xfrm>
            <a:off x="0" y="419100"/>
            <a:ext cx="1687512"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a:solidFill>
                  <a:srgbClr val="FFFFFF"/>
                </a:solidFill>
                <a:latin typeface="Arial"/>
                <a:ea typeface="Arial"/>
                <a:cs typeface="Arial"/>
                <a:sym typeface="Arial"/>
              </a:rPr>
              <a:t>Patient Navigation </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1132</Words>
  <Application>Microsoft Office PowerPoint</Application>
  <PresentationFormat>On-screen Show (4:3)</PresentationFormat>
  <Paragraphs>140</Paragraphs>
  <Slides>9</Slides>
  <Notes>9</Notes>
  <HiddenSlides>0</HiddenSlides>
  <MMClips>1</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9</vt:i4>
      </vt:variant>
    </vt:vector>
  </HeadingPairs>
  <TitlesOfParts>
    <vt:vector size="20" baseType="lpstr">
      <vt:lpstr>Arial</vt:lpstr>
      <vt:lpstr>Raleway</vt:lpstr>
      <vt:lpstr>Noto Sans Symbols</vt:lpstr>
      <vt:lpstr>1_Blank Presentation</vt:lpstr>
      <vt:lpstr>2_Blank Presentation</vt:lpstr>
      <vt:lpstr>3_Blank Presentation</vt:lpstr>
      <vt:lpstr>Blank Presentation</vt:lpstr>
      <vt:lpstr>4_Blank Presentation</vt:lpstr>
      <vt:lpstr>5_Blank Presentation</vt:lpstr>
      <vt:lpstr>6_Blank Presentation</vt:lpstr>
      <vt:lpstr>7_Blank Presentation</vt:lpstr>
      <vt:lpstr>Patient Navigation</vt:lpstr>
      <vt:lpstr>Objectives</vt:lpstr>
      <vt:lpstr>Section Header</vt:lpstr>
      <vt:lpstr>PowerPoint Presentation</vt:lpstr>
      <vt:lpstr>Service Coordination and Tracking</vt:lpstr>
      <vt:lpstr>Medical Appointment and Care Support</vt:lpstr>
      <vt:lpstr>Back home….  </vt:lpstr>
      <vt:lpstr>Useful Forms When Conducting Navigation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Navigation</dc:title>
  <dc:creator>Rajabiun, Serena</dc:creator>
  <cp:lastModifiedBy>Baughman, Allyson L</cp:lastModifiedBy>
  <cp:revision>28</cp:revision>
  <dcterms:modified xsi:type="dcterms:W3CDTF">2020-03-12T21:35:51Z</dcterms:modified>
</cp:coreProperties>
</file>