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7"/>
  </p:notesMasterIdLst>
  <p:sldIdLst>
    <p:sldId id="261" r:id="rId3"/>
    <p:sldId id="257" r:id="rId4"/>
    <p:sldId id="262" r:id="rId5"/>
    <p:sldId id="263" r:id="rId6"/>
  </p:sldIdLst>
  <p:sldSz cx="9144000" cy="6858000" type="screen4x3"/>
  <p:notesSz cx="6858000" cy="9144000"/>
  <p:embeddedFontLst>
    <p:embeddedFont>
      <p:font typeface="Arial Bold" panose="020B0704020202020204" pitchFamily="34" charset="0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3668"/>
  </p:normalViewPr>
  <p:slideViewPr>
    <p:cSldViewPr snapToGrid="0">
      <p:cViewPr varScale="1">
        <p:scale>
          <a:sx n="58" d="100"/>
          <a:sy n="58" d="100"/>
        </p:scale>
        <p:origin x="7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928" y="2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39416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95FA7AF-EDBC-4C26-AEAB-D0FE4E76C8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4F8DFC-8F44-4126-858C-061AC3B05E8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saka" pitchFamily="-6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saka" pitchFamily="-64" charset="-128"/>
              <a:cs typeface="+mn-cs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5666589D-2CD9-4B97-B7BC-9BF3D86F8D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A13BFE0-2CC4-4C01-AD7A-2C042A8EA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>
              <a:ea typeface="Osaka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0480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8F3A51-8C48-4384-B0E7-F294961013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92F1A3-DDAC-4E1D-8649-E177FC3C518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saka" pitchFamily="-6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saka" pitchFamily="-64" charset="-128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66276099-5F90-4966-91B1-B402AEE906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A04BF81-4C5F-414D-9F1B-B6C220774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ea typeface="Osaka" pitchFamily="-64" charset="-128"/>
              </a:rPr>
              <a:t>Review the </a:t>
            </a:r>
            <a:r>
              <a:rPr lang="en-US" altLang="en-US" dirty="0">
                <a:ea typeface="Osaka" pitchFamily="-64" charset="-128"/>
              </a:rPr>
              <a:t>slide. </a:t>
            </a:r>
          </a:p>
        </p:txBody>
      </p:sp>
    </p:spTree>
    <p:extLst>
      <p:ext uri="{BB962C8B-B14F-4D97-AF65-F5344CB8AC3E}">
        <p14:creationId xmlns:p14="http://schemas.microsoft.com/office/powerpoint/2010/main" val="1766777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8F3A51-8C48-4384-B0E7-F294961013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92F1A3-DDAC-4E1D-8649-E177FC3C518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saka" pitchFamily="-6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saka" pitchFamily="-64" charset="-128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66276099-5F90-4966-91B1-B402AEE906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A04BF81-4C5F-414D-9F1B-B6C220774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Here are some tips and tools to help you manage your time more efficiently. </a:t>
            </a:r>
            <a:endParaRPr lang="en-US" dirty="0" smtClean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 smtClean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smtClean="0"/>
              <a:t>Review the slide.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dirty="0" smtClean="0"/>
              <a:t> </a:t>
            </a:r>
            <a:endParaRPr lang="en-US" b="0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dirty="0"/>
              <a:t>Ask participants, “Are </a:t>
            </a:r>
            <a:r>
              <a:rPr lang="en-US" dirty="0"/>
              <a:t>there other tips that you use to manage your time?”</a:t>
            </a:r>
          </a:p>
          <a:p>
            <a:pPr eaLnBrk="1" hangingPunct="1">
              <a:defRPr/>
            </a:pPr>
            <a:endParaRPr lang="en-US" altLang="en-US" dirty="0">
              <a:ea typeface="Osaka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1728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8F3A51-8C48-4384-B0E7-F294961013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92F1A3-DDAC-4E1D-8649-E177FC3C518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saka" pitchFamily="-6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saka" pitchFamily="-64" charset="-128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66276099-5F90-4966-91B1-B402AEE906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A04BF81-4C5F-414D-9F1B-B6C220774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are now going to work on an activity to help us prioritize tasks. 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Review </a:t>
            </a:r>
            <a:r>
              <a:rPr lang="en-US" dirty="0"/>
              <a:t>the instructions </a:t>
            </a:r>
            <a:r>
              <a:rPr lang="en-US" dirty="0" smtClean="0"/>
              <a:t>on the slide.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52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 rot="5400000">
            <a:off x="4623594" y="2285209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4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openingfooter_sized.jpg">
            <a:extLst>
              <a:ext uri="{FF2B5EF4-FFF2-40B4-BE49-F238E27FC236}">
                <a16:creationId xmlns:a16="http://schemas.microsoft.com/office/drawing/2014/main" id="{DC20278E-C847-44C5-B01C-D0A36F4F6E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3AE422BF-44E9-475A-980C-EDDC457860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118225"/>
            <a:ext cx="968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19">
            <a:extLst>
              <a:ext uri="{FF2B5EF4-FFF2-40B4-BE49-F238E27FC236}">
                <a16:creationId xmlns:a16="http://schemas.microsoft.com/office/drawing/2014/main" id="{8B070EF8-6610-407E-A665-D6059B6C2D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" y="6096000"/>
            <a:ext cx="4664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200" dirty="0">
                <a:latin typeface="Arial Bold" charset="0"/>
                <a:ea typeface="Osaka" charset="0"/>
              </a:rPr>
              <a:t>Boston University</a:t>
            </a:r>
            <a:r>
              <a:rPr lang="en-US" altLang="en-US" sz="1200" dirty="0">
                <a:latin typeface="Arial" charset="0"/>
                <a:ea typeface="Osaka" charset="0"/>
              </a:rPr>
              <a:t> School of Social Work</a:t>
            </a:r>
          </a:p>
          <a:p>
            <a:pPr>
              <a:defRPr/>
            </a:pPr>
            <a:r>
              <a:rPr lang="en-US" altLang="en-US" sz="1200" dirty="0">
                <a:latin typeface="Arial" charset="0"/>
                <a:ea typeface="Osaka" charset="0"/>
              </a:rPr>
              <a:t>Center for Innovation in Social Work &amp; Health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7251EB-85B0-4625-929E-D0CA00642CAC}"/>
              </a:ext>
            </a:extLst>
          </p:cNvPr>
          <p:cNvSpPr/>
          <p:nvPr userDrawn="1"/>
        </p:nvSpPr>
        <p:spPr>
          <a:xfrm>
            <a:off x="0" y="0"/>
            <a:ext cx="9144000" cy="4495800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523BB1-B56E-4E70-8CB1-58A8AE8E41DD}"/>
              </a:ext>
            </a:extLst>
          </p:cNvPr>
          <p:cNvCxnSpPr/>
          <p:nvPr userDrawn="1"/>
        </p:nvCxnSpPr>
        <p:spPr>
          <a:xfrm>
            <a:off x="0" y="5867400"/>
            <a:ext cx="9144000" cy="0"/>
          </a:xfrm>
          <a:prstGeom prst="line">
            <a:avLst/>
          </a:prstGeom>
          <a:ln w="1524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7772400" cy="1752600"/>
          </a:xfrm>
        </p:spPr>
        <p:txBody>
          <a:bodyPr/>
          <a:lstStyle>
            <a:lvl1pPr marL="0" indent="0">
              <a:buFont typeface="Wingdings" charset="2"/>
              <a:buNone/>
              <a:defRPr sz="2400">
                <a:solidFill>
                  <a:srgbClr val="CCCCCC"/>
                </a:solidFill>
                <a:latin typeface="+mn-lt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9938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8D2948E-37BE-481B-A5E4-FD2F25A1FC1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12843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094CFB6-32FA-411A-93E2-16DB0368B34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</p:spTree>
    <p:extLst>
      <p:ext uri="{BB962C8B-B14F-4D97-AF65-F5344CB8AC3E}">
        <p14:creationId xmlns:p14="http://schemas.microsoft.com/office/powerpoint/2010/main" val="1854794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44257B4-C9ED-4076-8715-58507D3E3735}"/>
              </a:ext>
            </a:extLst>
          </p:cNvPr>
          <p:cNvSpPr/>
          <p:nvPr userDrawn="1"/>
        </p:nvSpPr>
        <p:spPr>
          <a:xfrm>
            <a:off x="0" y="2235200"/>
            <a:ext cx="9144000" cy="2413000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E30587A-01EA-4CA8-9209-67DC4F6220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2819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Josephine Sans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9pPr>
          </a:lstStyle>
          <a:p>
            <a:pPr>
              <a:defRPr/>
            </a:pPr>
            <a:r>
              <a:rPr lang="en-US" altLang="en-US" sz="2800" dirty="0">
                <a:latin typeface="+mn-lt"/>
              </a:rPr>
              <a:t>Resting or transition slide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D4C93F9-AB9F-4691-AA7B-7E972AE6D6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75612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886200" cy="3886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86200" cy="3886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054DC5-57AA-4A2E-BE47-B593769F4B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97529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731837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6530BF8-069D-4535-B605-9A13E146B25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98799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681D8BB-AE7E-453F-9C4E-18BB9C3D3A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</p:spTree>
    <p:extLst>
      <p:ext uri="{BB962C8B-B14F-4D97-AF65-F5344CB8AC3E}">
        <p14:creationId xmlns:p14="http://schemas.microsoft.com/office/powerpoint/2010/main" val="870289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E5788E7-9261-483B-8F9D-DEAB0B57A2D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9614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5731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67000"/>
            <a:ext cx="2949575" cy="2819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4B3A52-59FB-4AC1-A8F6-C3EFAC5945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4083544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4966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2860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6A7B92-8CD0-4B97-A013-F671FBF7AC7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797232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4317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377" lvl="1" indent="-4063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566" lvl="2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754" lvl="3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5943" lvl="4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131" lvl="5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320" lvl="6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509" lvl="7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697" lvl="8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>
            <a:spLocks noGrp="1"/>
          </p:cNvSpPr>
          <p:nvPr>
            <p:ph type="pic" idx="2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>
            <a:extLst>
              <a:ext uri="{FF2B5EF4-FFF2-40B4-BE49-F238E27FC236}">
                <a16:creationId xmlns:a16="http://schemas.microsoft.com/office/drawing/2014/main" id="{C023E52F-818B-43C7-8650-D5CC2ABBA8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38138"/>
            <a:ext cx="9144000" cy="347662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1D919825-C524-4EF2-9E4E-3ABB4862DD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0"/>
            <a:ext cx="7924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5CD3996-45A8-4853-A877-ECDB4869A2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52600"/>
            <a:ext cx="7924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6BEE653-C442-4028-8246-1F118E74B7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3810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" charset="0"/>
                <a:ea typeface="Osaka" charset="0"/>
              </a:defRPr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  <p:sp>
        <p:nvSpPr>
          <p:cNvPr id="1036" name="Text Box 12">
            <a:extLst>
              <a:ext uri="{FF2B5EF4-FFF2-40B4-BE49-F238E27FC236}">
                <a16:creationId xmlns:a16="http://schemas.microsoft.com/office/drawing/2014/main" id="{D1CBFA60-C116-40C5-BB14-78F1DF3386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1524000"/>
            <a:ext cx="792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200" b="1">
                <a:solidFill>
                  <a:schemeClr val="bg1"/>
                </a:solidFill>
                <a:latin typeface="Arial" charset="0"/>
                <a:ea typeface="Osaka" charset="0"/>
              </a:rPr>
              <a:t>Boston University</a:t>
            </a:r>
            <a:r>
              <a:rPr lang="en-US" altLang="en-US" sz="1200">
                <a:solidFill>
                  <a:schemeClr val="bg1"/>
                </a:solidFill>
                <a:latin typeface="Arial" charset="0"/>
                <a:ea typeface="Osaka" charset="0"/>
              </a:rPr>
              <a:t> Slideshow Title Goes Here</a:t>
            </a:r>
          </a:p>
        </p:txBody>
      </p:sp>
      <p:pic>
        <p:nvPicPr>
          <p:cNvPr id="1031" name="Picture 9">
            <a:extLst>
              <a:ext uri="{FF2B5EF4-FFF2-40B4-BE49-F238E27FC236}">
                <a16:creationId xmlns:a16="http://schemas.microsoft.com/office/drawing/2014/main" id="{82C03B82-5B3F-4102-9C86-BE1FCA2FCF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400"/>
            <a:ext cx="24384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273291-54B0-4C1D-BEAC-330F8A57DAD0}"/>
              </a:ext>
            </a:extLst>
          </p:cNvPr>
          <p:cNvCxnSpPr/>
          <p:nvPr userDrawn="1"/>
        </p:nvCxnSpPr>
        <p:spPr>
          <a:xfrm>
            <a:off x="0" y="5715000"/>
            <a:ext cx="9144000" cy="0"/>
          </a:xfrm>
          <a:prstGeom prst="line">
            <a:avLst/>
          </a:prstGeom>
          <a:ln w="38100">
            <a:solidFill>
              <a:srgbClr val="CF0A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3" name="Picture 12" descr="standardfooter_sized.jpg">
            <a:extLst>
              <a:ext uri="{FF2B5EF4-FFF2-40B4-BE49-F238E27FC236}">
                <a16:creationId xmlns:a16="http://schemas.microsoft.com/office/drawing/2014/main" id="{0D924F2C-652F-4000-A716-8238C34928C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61"/>
          <a:stretch>
            <a:fillRect/>
          </a:stretch>
        </p:blipFill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65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Osaka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Osaka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Osaka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Osaka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5195D2B-0621-4550-8BA4-24BB63768B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Prioritizing and Organizing Your Time as a </a:t>
            </a:r>
            <a:r>
              <a:rPr lang="en-US" altLang="en-US" dirty="0" smtClean="0"/>
              <a:t>Community Health Worker </a:t>
            </a:r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5B08FC5-58C2-4F5C-A7A1-06E859D181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kern="1200" dirty="0">
                <a:solidFill>
                  <a:srgbClr val="FFFFFF"/>
                </a:solidFill>
                <a:cs typeface="+mn-cs"/>
              </a:rPr>
              <a:t>Prioritizing and Organizing Your Time as a CHW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Osaka" charset="0"/>
              <a:cs typeface="+mn-cs"/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576F083E-138B-4244-A5B7-A39478A07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Objective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9F9C154-FAA5-42BA-9207-086B10995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Clr>
                <a:srgbClr val="CC0000"/>
              </a:buClr>
              <a:buNone/>
              <a:defRPr/>
            </a:pPr>
            <a:r>
              <a:rPr lang="en-US" altLang="en-US" dirty="0"/>
              <a:t>At the end of this unit, participants will be able to: </a:t>
            </a:r>
          </a:p>
          <a:p>
            <a:pPr eaLnBrk="1" hangingPunct="1">
              <a:buClr>
                <a:srgbClr val="CC0000"/>
              </a:buClr>
              <a:buFont typeface="Wingdings" pitchFamily="-64" charset="2"/>
              <a:buChar char="§"/>
              <a:defRPr/>
            </a:pPr>
            <a:r>
              <a:rPr lang="en-US" altLang="en-US" dirty="0"/>
              <a:t>Organize time and tasks in order to manage the multiple demands of a </a:t>
            </a:r>
            <a:r>
              <a:rPr lang="en-US" altLang="en-US" dirty="0" smtClean="0"/>
              <a:t>Community Health Worker</a:t>
            </a:r>
            <a:endParaRPr lang="en-US" altLang="en-US" dirty="0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DFC76EEB-CBEB-4C06-97A7-22DF80745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60575" y="-67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Osaka" pitchFamily="-64" charset="-128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5B08FC5-58C2-4F5C-A7A1-06E859D181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kern="1200" dirty="0">
                <a:solidFill>
                  <a:srgbClr val="FFFFFF"/>
                </a:solidFill>
                <a:cs typeface="+mn-cs"/>
              </a:rPr>
              <a:t>Prioritizing and Organizing Your Time as a CHW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Osaka" charset="0"/>
              <a:cs typeface="+mn-cs"/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576F083E-138B-4244-A5B7-A39478A07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Time Management Tips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9F9C154-FAA5-42BA-9207-086B10995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CC0000"/>
              </a:buClr>
              <a:buFont typeface="Wingdings" pitchFamily="-64" charset="2"/>
              <a:buChar char="§"/>
              <a:defRPr/>
            </a:pPr>
            <a:r>
              <a:rPr lang="en-US" altLang="en-US" dirty="0"/>
              <a:t>Daily/weekly planner or electronic calendar</a:t>
            </a:r>
          </a:p>
          <a:p>
            <a:pPr eaLnBrk="1" hangingPunct="1">
              <a:buClr>
                <a:srgbClr val="CC0000"/>
              </a:buClr>
              <a:buFont typeface="Wingdings" pitchFamily="-64" charset="2"/>
              <a:buChar char="§"/>
              <a:defRPr/>
            </a:pPr>
            <a:r>
              <a:rPr lang="en-US" altLang="en-US" dirty="0"/>
              <a:t>Time log (to find out how you spend your time)</a:t>
            </a:r>
          </a:p>
          <a:p>
            <a:pPr eaLnBrk="1" hangingPunct="1">
              <a:buClr>
                <a:srgbClr val="CC0000"/>
              </a:buClr>
              <a:buFont typeface="Wingdings" pitchFamily="-64" charset="2"/>
              <a:buChar char="§"/>
              <a:defRPr/>
            </a:pPr>
            <a:r>
              <a:rPr lang="en-US" altLang="en-US" dirty="0"/>
              <a:t>A place to get away: a coffee shop, your home, etc.</a:t>
            </a:r>
          </a:p>
          <a:p>
            <a:pPr eaLnBrk="1" hangingPunct="1">
              <a:buClr>
                <a:srgbClr val="CC0000"/>
              </a:buClr>
              <a:buFont typeface="Wingdings" pitchFamily="-64" charset="2"/>
              <a:buChar char="§"/>
              <a:defRPr/>
            </a:pPr>
            <a:r>
              <a:rPr lang="en-US" altLang="en-US" dirty="0"/>
              <a:t>Apps for iPhone and Android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DFC76EEB-CBEB-4C06-97A7-22DF80745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60575" y="-67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Osaka" pitchFamily="-6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826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5B08FC5-58C2-4F5C-A7A1-06E859D181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kern="1200" dirty="0">
                <a:solidFill>
                  <a:srgbClr val="FFFFFF"/>
                </a:solidFill>
                <a:cs typeface="+mn-cs"/>
              </a:rPr>
              <a:t>Prioritizing and Organizing Your Time as a CHW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Osaka" charset="0"/>
              <a:cs typeface="+mn-cs"/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576F083E-138B-4244-A5B7-A39478A07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Steps for Prioritizing Tasks Activity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9F9C154-FAA5-42BA-9207-086B10995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0130"/>
            <a:ext cx="7924800" cy="3886200"/>
          </a:xfrm>
        </p:spPr>
        <p:txBody>
          <a:bodyPr/>
          <a:lstStyle/>
          <a:p>
            <a:pPr marL="0" indent="0" eaLnBrk="1" hangingPunct="1">
              <a:buClr>
                <a:srgbClr val="CC0000"/>
              </a:buClr>
              <a:buNone/>
              <a:defRPr/>
            </a:pPr>
            <a:r>
              <a:rPr lang="en-US" altLang="en-US" sz="2000" dirty="0"/>
              <a:t>Please work on the time management activity first on your own and then share with a partner.</a:t>
            </a:r>
          </a:p>
          <a:p>
            <a:pPr eaLnBrk="1" hangingPunct="1">
              <a:buClr>
                <a:srgbClr val="CC0000"/>
              </a:buClr>
              <a:buFont typeface="Wingdings" pitchFamily="-64" charset="2"/>
              <a:buChar char="§"/>
              <a:defRPr/>
            </a:pPr>
            <a:r>
              <a:rPr lang="en-US" altLang="en-US" sz="2000" dirty="0"/>
              <a:t>Step 1: On the top of the form, write in your to-do list for the upcoming week.</a:t>
            </a:r>
          </a:p>
          <a:p>
            <a:pPr eaLnBrk="1" hangingPunct="1">
              <a:buClr>
                <a:srgbClr val="CC0000"/>
              </a:buClr>
              <a:buFont typeface="Wingdings" pitchFamily="-64" charset="2"/>
              <a:buChar char="§"/>
              <a:defRPr/>
            </a:pPr>
            <a:r>
              <a:rPr lang="en-US" altLang="en-US" sz="2000" dirty="0"/>
              <a:t>Step 2: In the center circle, write your core values/guiding principles/calling.</a:t>
            </a:r>
          </a:p>
          <a:p>
            <a:pPr eaLnBrk="1" hangingPunct="1">
              <a:buClr>
                <a:srgbClr val="CC0000"/>
              </a:buClr>
              <a:buFont typeface="Wingdings" pitchFamily="-64" charset="2"/>
              <a:buChar char="§"/>
              <a:defRPr/>
            </a:pPr>
            <a:r>
              <a:rPr lang="en-US" altLang="en-US" sz="2000" dirty="0"/>
              <a:t>Step 3: Arrange your tasks in the correct box according to urgency and importance.</a:t>
            </a:r>
          </a:p>
          <a:p>
            <a:pPr eaLnBrk="1" hangingPunct="1">
              <a:buClr>
                <a:srgbClr val="CC0000"/>
              </a:buClr>
              <a:buFont typeface="Wingdings" pitchFamily="-64" charset="2"/>
              <a:buChar char="§"/>
              <a:defRPr/>
            </a:pPr>
            <a:r>
              <a:rPr lang="en-US" altLang="en-US" sz="2000" dirty="0"/>
              <a:t>Step 4:  Think about why you placed each item where you did. Ask yourself how you made the decision.</a:t>
            </a:r>
          </a:p>
          <a:p>
            <a:pPr marL="0" indent="0" eaLnBrk="1" hangingPunct="1">
              <a:buClr>
                <a:srgbClr val="CC0000"/>
              </a:buClr>
              <a:buNone/>
              <a:defRPr/>
            </a:pPr>
            <a:r>
              <a:rPr lang="en-US" altLang="en-US" sz="2000" dirty="0"/>
              <a:t>Share what you wrote with a partner.</a:t>
            </a:r>
          </a:p>
          <a:p>
            <a:pPr eaLnBrk="1" hangingPunct="1">
              <a:buClr>
                <a:srgbClr val="CC0000"/>
              </a:buClr>
              <a:buFont typeface="Wingdings" pitchFamily="-64" charset="2"/>
              <a:buChar char="§"/>
              <a:defRPr/>
            </a:pPr>
            <a:endParaRPr lang="en-US" altLang="en-US" sz="2000" dirty="0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DFC76EEB-CBEB-4C06-97A7-22DF80745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60575" y="-67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Osaka" pitchFamily="-6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717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0000"/>
      </a:accent1>
      <a:accent2>
        <a:srgbClr val="808080"/>
      </a:accent2>
      <a:accent3>
        <a:srgbClr val="FFFFFF"/>
      </a:accent3>
      <a:accent4>
        <a:srgbClr val="000000"/>
      </a:accent4>
      <a:accent5>
        <a:srgbClr val="D8D8D8"/>
      </a:accent5>
      <a:accent6>
        <a:srgbClr val="BFBFBF"/>
      </a:accent6>
      <a:hlink>
        <a:srgbClr val="FF0000"/>
      </a:hlink>
      <a:folHlink>
        <a:srgbClr val="FF00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Osak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Osak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273</Words>
  <Application>Microsoft Office PowerPoint</Application>
  <PresentationFormat>On-screen Show (4:3)</PresentationFormat>
  <Paragraphs>32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Wingdings</vt:lpstr>
      <vt:lpstr>Osaka</vt:lpstr>
      <vt:lpstr>Arial Bold</vt:lpstr>
      <vt:lpstr>Calibri</vt:lpstr>
      <vt:lpstr>Office Theme</vt:lpstr>
      <vt:lpstr>Blank Presentation</vt:lpstr>
      <vt:lpstr>Prioritizing and Organizing Your Time as a Community Health Worker </vt:lpstr>
      <vt:lpstr>Objective</vt:lpstr>
      <vt:lpstr>Time Management Tips</vt:lpstr>
      <vt:lpstr>Steps for Prioritizing Tasks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</dc:title>
  <dc:creator>kathe</dc:creator>
  <cp:lastModifiedBy>Baughman, Allyson L</cp:lastModifiedBy>
  <cp:revision>10</cp:revision>
  <dcterms:modified xsi:type="dcterms:W3CDTF">2020-01-16T00:30:55Z</dcterms:modified>
</cp:coreProperties>
</file>