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3" r:id="rId2"/>
  </p:sldMasterIdLst>
  <p:notesMasterIdLst>
    <p:notesMasterId r:id="rId15"/>
  </p:notesMasterIdLst>
  <p:sldIdLst>
    <p:sldId id="270" r:id="rId3"/>
    <p:sldId id="271" r:id="rId4"/>
    <p:sldId id="272" r:id="rId5"/>
    <p:sldId id="273" r:id="rId6"/>
    <p:sldId id="274" r:id="rId7"/>
    <p:sldId id="275" r:id="rId8"/>
    <p:sldId id="276" r:id="rId9"/>
    <p:sldId id="277" r:id="rId10"/>
    <p:sldId id="278" r:id="rId11"/>
    <p:sldId id="279" r:id="rId12"/>
    <p:sldId id="280" r:id="rId13"/>
    <p:sldId id="28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66993" autoAdjust="0"/>
  </p:normalViewPr>
  <p:slideViewPr>
    <p:cSldViewPr snapToGrid="0">
      <p:cViewPr>
        <p:scale>
          <a:sx n="75" d="100"/>
          <a:sy n="75" d="100"/>
        </p:scale>
        <p:origin x="-9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721F4D-E704-4891-B388-7534ADC0F21C}" type="datetimeFigureOut">
              <a:rPr lang="en-US" smtClean="0"/>
              <a:t>1/30/2020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084F08-AC42-42B6-B4E9-7D5B54CFD284}" type="slidenum">
              <a:rPr lang="en-US" smtClean="0"/>
              <a:t>‹#›</a:t>
            </a:fld>
            <a:endParaRPr lang="en-US"/>
          </a:p>
        </p:txBody>
      </p:sp>
    </p:spTree>
    <p:extLst>
      <p:ext uri="{BB962C8B-B14F-4D97-AF65-F5344CB8AC3E}">
        <p14:creationId xmlns:p14="http://schemas.microsoft.com/office/powerpoint/2010/main" val="3033806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C95FA7AF-EDBC-4C26-AEAB-D0FE4E76C836}"/>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49AC926-9D40-4CC1-ACAC-B9D986063DF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10242" name="Rectangle 2">
            <a:extLst>
              <a:ext uri="{FF2B5EF4-FFF2-40B4-BE49-F238E27FC236}">
                <a16:creationId xmlns="" xmlns:a16="http://schemas.microsoft.com/office/drawing/2014/main" id="{5666589D-2CD9-4B97-B7BC-9BF3D86F8D73}"/>
              </a:ext>
            </a:extLst>
          </p:cNvPr>
          <p:cNvSpPr>
            <a:spLocks noGrp="1" noRot="1" noChangeAspect="1" noChangeArrowheads="1" noTextEdit="1"/>
          </p:cNvSpPr>
          <p:nvPr>
            <p:ph type="sldImg"/>
          </p:nvPr>
        </p:nvSpPr>
        <p:spPr>
          <a:ln/>
        </p:spPr>
      </p:sp>
      <p:sp>
        <p:nvSpPr>
          <p:cNvPr id="10243" name="Rectangle 3">
            <a:extLst>
              <a:ext uri="{FF2B5EF4-FFF2-40B4-BE49-F238E27FC236}">
                <a16:creationId xmlns="" xmlns:a16="http://schemas.microsoft.com/office/drawing/2014/main" id="{1A13BFE0-2CC4-4C01-AD7A-2C042A8EAFF5}"/>
              </a:ext>
            </a:extLst>
          </p:cNvPr>
          <p:cNvSpPr>
            <a:spLocks noGrp="1" noChangeArrowheads="1"/>
          </p:cNvSpPr>
          <p:nvPr>
            <p:ph type="body" idx="1"/>
          </p:nvPr>
        </p:nvSpPr>
        <p:spPr/>
        <p:txBody>
          <a:bodyPr/>
          <a:lstStyle/>
          <a:p>
            <a:pPr eaLnBrk="1" hangingPunct="1">
              <a:defRPr/>
            </a:pPr>
            <a:endParaRPr lang="en-US" altLang="en-US" b="0" dirty="0">
              <a:ea typeface="Osaka" pitchFamily="-64" charset="-128"/>
            </a:endParaRPr>
          </a:p>
        </p:txBody>
      </p:sp>
    </p:spTree>
    <p:extLst>
      <p:ext uri="{BB962C8B-B14F-4D97-AF65-F5344CB8AC3E}">
        <p14:creationId xmlns:p14="http://schemas.microsoft.com/office/powerpoint/2010/main" val="548805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a:defRPr/>
            </a:pPr>
            <a:r>
              <a:rPr lang="en-US" sz="2800" dirty="0">
                <a:latin typeface="Century Gothic" panose="020B0502020202020204" pitchFamily="34" charset="0"/>
              </a:rPr>
              <a:t>Ask participants if they can provide some sample phrases? </a:t>
            </a:r>
          </a:p>
          <a:p>
            <a:pPr>
              <a:defRPr/>
            </a:pPr>
            <a:endParaRPr lang="en-US" sz="2800" dirty="0">
              <a:latin typeface="Century Gothic" panose="020B0502020202020204" pitchFamily="34" charset="0"/>
            </a:endParaRPr>
          </a:p>
          <a:p>
            <a:pPr>
              <a:defRPr/>
            </a:pPr>
            <a:r>
              <a:rPr lang="en-US" sz="2800" dirty="0">
                <a:latin typeface="Century Gothic" panose="020B0502020202020204" pitchFamily="34" charset="0"/>
              </a:rPr>
              <a:t>Examples could include: </a:t>
            </a:r>
          </a:p>
          <a:p>
            <a:pPr marL="457200" indent="-457200">
              <a:buFont typeface="Arial" panose="020B0604020202020204" pitchFamily="34" charset="0"/>
              <a:buChar char="•"/>
              <a:defRPr/>
            </a:pPr>
            <a:r>
              <a:rPr lang="en-US" sz="2800" dirty="0">
                <a:solidFill>
                  <a:schemeClr val="tx1">
                    <a:lumMod val="95000"/>
                    <a:lumOff val="5000"/>
                  </a:schemeClr>
                </a:solidFill>
                <a:latin typeface="Century Gothic" panose="020B0502020202020204" pitchFamily="34" charset="0"/>
              </a:rPr>
              <a:t>I didn't realize this was going on, so tell me more.</a:t>
            </a:r>
          </a:p>
          <a:p>
            <a:pPr marL="457200" indent="-457200">
              <a:buFont typeface="Arial" panose="020B0604020202020204" pitchFamily="34" charset="0"/>
              <a:buChar char="•"/>
              <a:defRPr/>
            </a:pPr>
            <a:r>
              <a:rPr lang="en-US" sz="2800" dirty="0">
                <a:solidFill>
                  <a:schemeClr val="tx1">
                    <a:lumMod val="95000"/>
                    <a:lumOff val="5000"/>
                  </a:schemeClr>
                </a:solidFill>
                <a:latin typeface="Century Gothic" panose="020B0502020202020204" pitchFamily="34" charset="0"/>
              </a:rPr>
              <a:t>I want to listen to your point of view, but I can't do it when you are yelling at me.</a:t>
            </a:r>
          </a:p>
          <a:p>
            <a:pPr marL="457200" indent="-457200">
              <a:buFont typeface="Arial" panose="020B0604020202020204" pitchFamily="34" charset="0"/>
              <a:buChar char="•"/>
              <a:defRPr/>
            </a:pPr>
            <a:r>
              <a:rPr lang="en-US" sz="2800" dirty="0">
                <a:solidFill>
                  <a:schemeClr val="tx1">
                    <a:lumMod val="95000"/>
                    <a:lumOff val="5000"/>
                  </a:schemeClr>
                </a:solidFill>
                <a:latin typeface="Century Gothic" panose="020B0502020202020204" pitchFamily="34" charset="0"/>
              </a:rPr>
              <a:t>I understand your point of view, but I see it differently.</a:t>
            </a:r>
          </a:p>
          <a:p>
            <a:pPr marL="457200" indent="-457200">
              <a:buFont typeface="Arial" panose="020B0604020202020204" pitchFamily="34" charset="0"/>
              <a:buChar char="•"/>
              <a:defRPr/>
            </a:pPr>
            <a:r>
              <a:rPr lang="en-US" sz="2800" dirty="0">
                <a:solidFill>
                  <a:schemeClr val="tx1">
                    <a:lumMod val="95000"/>
                    <a:lumOff val="5000"/>
                  </a:schemeClr>
                </a:solidFill>
                <a:latin typeface="Century Gothic" panose="020B0502020202020204" pitchFamily="34" charset="0"/>
              </a:rPr>
              <a:t>I will incorporate your thoughts going forward.</a:t>
            </a:r>
          </a:p>
          <a:p>
            <a:pPr marL="457200" indent="-457200">
              <a:buFont typeface="Arial" panose="020B0604020202020204" pitchFamily="34" charset="0"/>
              <a:buChar char="•"/>
              <a:defRPr/>
            </a:pPr>
            <a:r>
              <a:rPr lang="en-US" sz="2800" dirty="0">
                <a:solidFill>
                  <a:schemeClr val="tx1">
                    <a:lumMod val="95000"/>
                    <a:lumOff val="5000"/>
                  </a:schemeClr>
                </a:solidFill>
                <a:latin typeface="Century Gothic" panose="020B0502020202020204" pitchFamily="34" charset="0"/>
              </a:rPr>
              <a:t>Both of us need to put more effort into this if it's going to work out.</a:t>
            </a:r>
            <a:endParaRPr lang="en-US" sz="2800" dirty="0">
              <a:latin typeface="Century Gothic" panose="020B0502020202020204" pitchFamily="34" charset="0"/>
            </a:endParaRPr>
          </a:p>
          <a:p>
            <a:pPr marL="457200" indent="-457200">
              <a:buFont typeface="Arial" panose="020B0604020202020204" pitchFamily="34" charset="0"/>
              <a:buChar char="•"/>
              <a:defRPr/>
            </a:pPr>
            <a:r>
              <a:rPr lang="en-US" sz="2800" dirty="0">
                <a:latin typeface="Century Gothic" panose="020B0502020202020204" pitchFamily="34" charset="0"/>
              </a:rPr>
              <a:t>Why don't you agree with me?</a:t>
            </a:r>
          </a:p>
          <a:p>
            <a:pPr marL="457200" indent="-457200">
              <a:buFont typeface="Arial" panose="020B0604020202020204" pitchFamily="34" charset="0"/>
              <a:buChar char="•"/>
              <a:defRPr/>
            </a:pPr>
            <a:r>
              <a:rPr lang="en-US" sz="2800" dirty="0">
                <a:latin typeface="Century Gothic" panose="020B0502020202020204" pitchFamily="34" charset="0"/>
              </a:rPr>
              <a:t>Since we can't seem to agree, can we continue talking about it another day so we can think of more solutions?</a:t>
            </a:r>
          </a:p>
          <a:p>
            <a:pPr marL="457200" indent="-457200">
              <a:buFont typeface="Arial" panose="020B0604020202020204" pitchFamily="34" charset="0"/>
              <a:buChar char="•"/>
              <a:defRPr/>
            </a:pPr>
            <a:r>
              <a:rPr lang="en-US" sz="2800" dirty="0">
                <a:latin typeface="Century Gothic" panose="020B0502020202020204" pitchFamily="34" charset="0"/>
              </a:rPr>
              <a:t>Let's see what we can do to make sure it doesn't happen again.</a:t>
            </a:r>
          </a:p>
          <a:p>
            <a:pPr marL="457200" indent="-457200">
              <a:buFont typeface="Arial" panose="020B0604020202020204" pitchFamily="34" charset="0"/>
              <a:buChar char="•"/>
              <a:defRPr/>
            </a:pPr>
            <a:r>
              <a:rPr lang="en-US" sz="2800" dirty="0">
                <a:latin typeface="Century Gothic" panose="020B0502020202020204" pitchFamily="34" charset="0"/>
              </a:rPr>
              <a:t>What can I do to improve communications so this does not happen again?</a:t>
            </a:r>
          </a:p>
          <a:p>
            <a:pPr marL="457200" indent="-457200">
              <a:buFont typeface="Arial" panose="020B0604020202020204" pitchFamily="34" charset="0"/>
              <a:buChar char="•"/>
              <a:defRPr/>
            </a:pPr>
            <a:r>
              <a:rPr lang="en-US" sz="2800" dirty="0">
                <a:latin typeface="Century Gothic" panose="020B0502020202020204" pitchFamily="34" charset="0"/>
              </a:rPr>
              <a:t>What can I do next time to make this less difficult for you?</a:t>
            </a:r>
            <a:endParaRPr lang="en-US" sz="2800" dirty="0">
              <a:latin typeface="Century Gothic" charset="0"/>
            </a:endParaRPr>
          </a:p>
          <a:p>
            <a:pPr eaLnBrk="1" hangingPunct="1">
              <a:defRPr/>
            </a:pPr>
            <a:endParaRPr lang="en-US" altLang="en-US" sz="2800" dirty="0">
              <a:ea typeface="Osaka" pitchFamily="-6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800" dirty="0">
                <a:ea typeface="Osaka" pitchFamily="-64" charset="-128"/>
              </a:rPr>
              <a:t>Distribute the handout 10 Phrases That Can Solve Any Work Problem and review.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2800" dirty="0">
              <a:ea typeface="Osaka" pitchFamily="-64" charset="-128"/>
            </a:endParaRPr>
          </a:p>
        </p:txBody>
      </p:sp>
    </p:spTree>
    <p:extLst>
      <p:ext uri="{BB962C8B-B14F-4D97-AF65-F5344CB8AC3E}">
        <p14:creationId xmlns:p14="http://schemas.microsoft.com/office/powerpoint/2010/main" val="1849897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eaLnBrk="1" hangingPunct="1">
              <a:defRPr/>
            </a:pPr>
            <a:r>
              <a:rPr lang="en-US" altLang="en-US" sz="2800" dirty="0">
                <a:latin typeface="Times New Roman" panose="02020603050405020304" pitchFamily="18" charset="0"/>
              </a:rPr>
              <a:t>Interactive practice. </a:t>
            </a:r>
            <a:endParaRPr lang="en-US" altLang="en-US" sz="2800" dirty="0" smtClean="0">
              <a:latin typeface="Times New Roman" panose="02020603050405020304" pitchFamily="18" charset="0"/>
            </a:endParaRPr>
          </a:p>
          <a:p>
            <a:pPr eaLnBrk="1" hangingPunct="1">
              <a:defRPr/>
            </a:pPr>
            <a:endParaRPr lang="en-US" altLang="en-US" sz="2800" dirty="0" smtClean="0">
              <a:latin typeface="Times New Roman" panose="02020603050405020304" pitchFamily="18" charset="0"/>
            </a:endParaRPr>
          </a:p>
          <a:p>
            <a:pPr eaLnBrk="1" hangingPunct="1">
              <a:defRPr/>
            </a:pPr>
            <a:r>
              <a:rPr lang="en-US" altLang="en-US" sz="2800" dirty="0" smtClean="0">
                <a:latin typeface="Times New Roman" panose="02020603050405020304" pitchFamily="18" charset="0"/>
              </a:rPr>
              <a:t>Review </a:t>
            </a:r>
            <a:r>
              <a:rPr lang="en-US" altLang="en-US" sz="2800" dirty="0">
                <a:latin typeface="Times New Roman" panose="02020603050405020304" pitchFamily="18" charset="0"/>
              </a:rPr>
              <a:t>the instructions on the slide.  </a:t>
            </a:r>
            <a:endParaRPr lang="en-US" altLang="en-US" sz="2800" dirty="0" smtClean="0">
              <a:latin typeface="Times New Roman" panose="02020603050405020304" pitchFamily="18" charset="0"/>
            </a:endParaRPr>
          </a:p>
          <a:p>
            <a:pPr eaLnBrk="1" hangingPunct="1">
              <a:defRPr/>
            </a:pPr>
            <a:endParaRPr lang="en-US" altLang="en-US" sz="2800" dirty="0" smtClean="0">
              <a:latin typeface="Times New Roman" panose="02020603050405020304" pitchFamily="18" charset="0"/>
            </a:endParaRPr>
          </a:p>
          <a:p>
            <a:pPr eaLnBrk="1" hangingPunct="1">
              <a:defRPr/>
            </a:pPr>
            <a:r>
              <a:rPr lang="en-US" altLang="en-US" sz="2800" dirty="0" smtClean="0">
                <a:latin typeface="Times New Roman" panose="02020603050405020304" pitchFamily="18" charset="0"/>
              </a:rPr>
              <a:t>Distribute </a:t>
            </a:r>
            <a:r>
              <a:rPr lang="en-US" altLang="en-US" sz="2800" dirty="0">
                <a:latin typeface="Times New Roman" panose="02020603050405020304" pitchFamily="18" charset="0"/>
              </a:rPr>
              <a:t>the Conflict Resolution </a:t>
            </a:r>
            <a:r>
              <a:rPr lang="en-US" altLang="en-US" sz="2800" dirty="0" smtClean="0">
                <a:latin typeface="Times New Roman" panose="02020603050405020304" pitchFamily="18" charset="0"/>
              </a:rPr>
              <a:t>Model handout</a:t>
            </a:r>
            <a:r>
              <a:rPr lang="en-US" altLang="en-US" sz="2800" dirty="0">
                <a:latin typeface="Times New Roman" panose="02020603050405020304" pitchFamily="18" charset="0"/>
              </a:rPr>
              <a:t>. Give partners </a:t>
            </a:r>
            <a:r>
              <a:rPr lang="en-US" altLang="en-US" sz="2800" dirty="0" smtClean="0">
                <a:latin typeface="Times New Roman" panose="02020603050405020304" pitchFamily="18" charset="0"/>
              </a:rPr>
              <a:t>20 </a:t>
            </a:r>
            <a:r>
              <a:rPr lang="en-US" altLang="en-US" sz="2800" dirty="0">
                <a:latin typeface="Times New Roman" panose="02020603050405020304" pitchFamily="18" charset="0"/>
              </a:rPr>
              <a:t>minutes to </a:t>
            </a:r>
            <a:r>
              <a:rPr lang="en-US" altLang="en-US" sz="2800" dirty="0" smtClean="0">
                <a:latin typeface="Times New Roman" panose="02020603050405020304" pitchFamily="18" charset="0"/>
              </a:rPr>
              <a:t>practice. </a:t>
            </a:r>
            <a:r>
              <a:rPr lang="en-US" altLang="en-US" sz="2800" dirty="0">
                <a:latin typeface="Times New Roman" panose="02020603050405020304" pitchFamily="18" charset="0"/>
              </a:rPr>
              <a:t>Then have people share their “ah ha” moments with the larger group.</a:t>
            </a:r>
          </a:p>
          <a:p>
            <a:pPr eaLnBrk="1" hangingPunct="1">
              <a:defRPr/>
            </a:pPr>
            <a:endParaRPr lang="en-US" altLang="en-US" sz="2800" dirty="0">
              <a:ea typeface="Osaka" pitchFamily="-64" charset="-128"/>
            </a:endParaRPr>
          </a:p>
        </p:txBody>
      </p:sp>
    </p:spTree>
    <p:extLst>
      <p:ext uri="{BB962C8B-B14F-4D97-AF65-F5344CB8AC3E}">
        <p14:creationId xmlns:p14="http://schemas.microsoft.com/office/powerpoint/2010/main" val="1081385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sz="2800" dirty="0" smtClean="0"/>
              <a:t>Thank</a:t>
            </a:r>
            <a:r>
              <a:rPr lang="en-US" sz="2800" baseline="0" dirty="0" smtClean="0"/>
              <a:t> participants for </a:t>
            </a:r>
            <a:r>
              <a:rPr lang="en-US" sz="2800" baseline="0" smtClean="0"/>
              <a:t>their contributions. </a:t>
            </a:r>
            <a:endParaRPr lang="en-US" sz="2800" baseline="0" dirty="0" smtClean="0"/>
          </a:p>
          <a:p>
            <a:endParaRPr lang="en-US" sz="2800" baseline="0" dirty="0" smtClean="0"/>
          </a:p>
          <a:p>
            <a:r>
              <a:rPr lang="en-US" sz="2800" dirty="0" smtClean="0"/>
              <a:t>Ask them to share </a:t>
            </a:r>
            <a:r>
              <a:rPr lang="en-US" sz="2800" dirty="0"/>
              <a:t>key ideas and final thoughts.</a:t>
            </a:r>
          </a:p>
        </p:txBody>
      </p:sp>
    </p:spTree>
    <p:extLst>
      <p:ext uri="{BB962C8B-B14F-4D97-AF65-F5344CB8AC3E}">
        <p14:creationId xmlns:p14="http://schemas.microsoft.com/office/powerpoint/2010/main" val="1634299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Review </a:t>
            </a:r>
            <a:r>
              <a:rPr lang="en-US" dirty="0" smtClean="0"/>
              <a:t>the objectives</a:t>
            </a:r>
            <a:r>
              <a:rPr lang="en-US" dirty="0"/>
              <a:t>. </a:t>
            </a:r>
            <a:endParaRPr lang="en-US" altLang="en-US" dirty="0">
              <a:ea typeface="Osaka" pitchFamily="-64" charset="-128"/>
            </a:endParaRPr>
          </a:p>
        </p:txBody>
      </p:sp>
    </p:spTree>
    <p:extLst>
      <p:ext uri="{BB962C8B-B14F-4D97-AF65-F5344CB8AC3E}">
        <p14:creationId xmlns:p14="http://schemas.microsoft.com/office/powerpoint/2010/main" val="2390053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eaLnBrk="1" hangingPunct="1">
              <a:defRPr/>
            </a:pPr>
            <a:r>
              <a:rPr lang="en-US" altLang="en-US" dirty="0">
                <a:ea typeface="Osaka" pitchFamily="-64" charset="-128"/>
              </a:rPr>
              <a:t>Facilitate a group discussion with these two questions.</a:t>
            </a:r>
          </a:p>
        </p:txBody>
      </p:sp>
    </p:spTree>
    <p:extLst>
      <p:ext uri="{BB962C8B-B14F-4D97-AF65-F5344CB8AC3E}">
        <p14:creationId xmlns:p14="http://schemas.microsoft.com/office/powerpoint/2010/main" val="2561833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indent="0" fontAlgn="auto">
              <a:spcAft>
                <a:spcPts val="0"/>
              </a:spcAft>
              <a:buClr>
                <a:srgbClr val="C00000"/>
              </a:buClr>
              <a:buFont typeface="Arial" panose="020B0604020202020204" pitchFamily="34" charset="0"/>
              <a:buNone/>
              <a:defRPr/>
            </a:pPr>
            <a:r>
              <a:rPr lang="en-US" altLang="en-US" dirty="0">
                <a:solidFill>
                  <a:schemeClr val="tx1">
                    <a:lumMod val="75000"/>
                    <a:lumOff val="25000"/>
                  </a:schemeClr>
                </a:solidFill>
                <a:latin typeface="Josefine Sans"/>
              </a:rPr>
              <a:t>Think about conflicts that you experienced in the past week—work or personal. What caused the conflict? Ask participants to share with the group. </a:t>
            </a:r>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1082351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a:defRPr/>
            </a:pPr>
            <a:r>
              <a:rPr lang="en-US" dirty="0">
                <a:ea typeface="ＭＳ Ｐゴシック" charset="0"/>
              </a:rPr>
              <a:t>Review the conflict resolution model and emphasize the importance of identifying common interests, brainstorming possible solutions with your employee, and making sure that solution addresses each party’s interests.</a:t>
            </a:r>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2731987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eaLnBrk="1" hangingPunct="1">
              <a:defRPr/>
            </a:pPr>
            <a:r>
              <a:rPr lang="en-US" altLang="en-US" dirty="0">
                <a:latin typeface="Century Gothic" panose="020B0502020202020204" pitchFamily="34" charset="0"/>
              </a:rPr>
              <a:t>Review </a:t>
            </a:r>
            <a:r>
              <a:rPr lang="en-US" altLang="en-US" dirty="0" smtClean="0">
                <a:latin typeface="Century Gothic" panose="020B0502020202020204" pitchFamily="34" charset="0"/>
              </a:rPr>
              <a:t>the slide</a:t>
            </a:r>
            <a:r>
              <a:rPr lang="en-US" altLang="en-US" dirty="0">
                <a:latin typeface="Century Gothic" panose="020B0502020202020204" pitchFamily="34" charset="0"/>
              </a:rPr>
              <a:t>. Ask participants to provide some examples. </a:t>
            </a:r>
          </a:p>
          <a:p>
            <a:pPr eaLnBrk="1" hangingPunct="1">
              <a:defRPr/>
            </a:pPr>
            <a:endParaRPr lang="en-US" altLang="en-US" sz="1050" dirty="0">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50" dirty="0">
                <a:latin typeface="Century Gothic" panose="020B0502020202020204" pitchFamily="34" charset="0"/>
              </a:rPr>
              <a:t>To prepare for the conversation, you need to ask yourself two important questions: "What is the behavior that is causing the problem?" and "What is the impact that the behavior is having on you, the team or the organization?" You need to reach clarity for yourself so you can articulate the issue in two or three succinct statements. If not, you risk going off on a tangent during the conversation. The lack of focus on the central issue will derail the conversation and sabotage your intentions.</a:t>
            </a:r>
          </a:p>
          <a:p>
            <a:pPr eaLnBrk="1" hangingPunct="1">
              <a:defRPr/>
            </a:pPr>
            <a:endParaRPr lang="en-US" altLang="en-US" sz="1050" dirty="0">
              <a:latin typeface="Century Gothic" panose="020B0502020202020204" pitchFamily="34" charset="0"/>
            </a:endParaRPr>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1771022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a:defRPr/>
            </a:pPr>
            <a:r>
              <a:rPr lang="en-US" altLang="en-US" sz="1200" dirty="0" smtClean="0">
                <a:latin typeface="Century Gothic" panose="020B0502020202020204" pitchFamily="34" charset="0"/>
              </a:rPr>
              <a:t>Review the </a:t>
            </a:r>
            <a:r>
              <a:rPr lang="en-US" altLang="en-US" sz="1200" dirty="0">
                <a:latin typeface="Century Gothic" panose="020B0502020202020204" pitchFamily="34" charset="0"/>
              </a:rPr>
              <a:t>slide. </a:t>
            </a:r>
            <a:endParaRPr lang="en-US" altLang="en-US" sz="1200" dirty="0" smtClean="0">
              <a:latin typeface="Century Gothic" panose="020B0502020202020204" pitchFamily="34" charset="0"/>
            </a:endParaRPr>
          </a:p>
          <a:p>
            <a:pPr>
              <a:defRPr/>
            </a:pPr>
            <a:endParaRPr lang="en-US" altLang="en-US" sz="1200" dirty="0" smtClean="0">
              <a:latin typeface="Century Gothic" panose="020B0502020202020204" pitchFamily="34" charset="0"/>
            </a:endParaRPr>
          </a:p>
          <a:p>
            <a:pPr>
              <a:defRPr/>
            </a:pPr>
            <a:r>
              <a:rPr lang="en-US" altLang="en-US" sz="1200" dirty="0" smtClean="0">
                <a:latin typeface="Century Gothic" panose="020B0502020202020204" pitchFamily="34" charset="0"/>
              </a:rPr>
              <a:t>Ask </a:t>
            </a:r>
            <a:r>
              <a:rPr lang="en-US" altLang="en-US" sz="1200" dirty="0">
                <a:latin typeface="Century Gothic" panose="020B0502020202020204" pitchFamily="34" charset="0"/>
              </a:rPr>
              <a:t>for examples. </a:t>
            </a:r>
            <a:endParaRPr lang="en-US" altLang="en-US" sz="1050" dirty="0">
              <a:latin typeface="Century Gothic" panose="020B0502020202020204" pitchFamily="34" charset="0"/>
            </a:endParaRPr>
          </a:p>
          <a:p>
            <a:pPr eaLnBrk="1" hangingPunct="1">
              <a:defRPr/>
            </a:pPr>
            <a:endParaRPr lang="en-US" altLang="en-US" dirty="0">
              <a:ea typeface="Osaka" pitchFamily="-64" charset="-128"/>
            </a:endParaRPr>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64543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i="0" u="none" strike="noStrike" kern="1200" dirty="0">
                <a:solidFill>
                  <a:schemeClr val="tx1"/>
                </a:solidFill>
                <a:effectLst/>
                <a:latin typeface="+mn-lt"/>
                <a:ea typeface="+mn-ea"/>
                <a:cs typeface="+mn-cs"/>
              </a:rPr>
              <a:t>When we think about our emotions, we tend to think of them solely as states of feeling. For example, we may describe happiness as the state of feeling joy or pleasure. Psychologist Robert </a:t>
            </a:r>
            <a:r>
              <a:rPr lang="en-US" sz="2800" b="0" i="0" u="none" strike="noStrike" kern="1200" dirty="0" err="1">
                <a:solidFill>
                  <a:schemeClr val="tx1"/>
                </a:solidFill>
                <a:effectLst/>
                <a:latin typeface="+mn-lt"/>
                <a:ea typeface="+mn-ea"/>
                <a:cs typeface="+mn-cs"/>
              </a:rPr>
              <a:t>Plutchik</a:t>
            </a:r>
            <a:r>
              <a:rPr lang="en-US" sz="2800" b="0" i="0" u="none" strike="noStrike" kern="1200" dirty="0">
                <a:solidFill>
                  <a:schemeClr val="tx1"/>
                </a:solidFill>
                <a:effectLst/>
                <a:latin typeface="+mn-lt"/>
                <a:ea typeface="+mn-ea"/>
                <a:cs typeface="+mn-cs"/>
              </a:rPr>
              <a:t> states that there are eight basic emotions: joy, trust, fear, surprise, sadness, anticipation, anger, and disgust. </a:t>
            </a:r>
            <a:r>
              <a:rPr lang="en-US" sz="2800" b="0" i="0" u="none" strike="noStrike" kern="1200" dirty="0" err="1">
                <a:solidFill>
                  <a:schemeClr val="tx1"/>
                </a:solidFill>
                <a:effectLst/>
                <a:latin typeface="+mn-lt"/>
                <a:ea typeface="+mn-ea"/>
                <a:cs typeface="+mn-cs"/>
              </a:rPr>
              <a:t>Plutchik</a:t>
            </a:r>
            <a:r>
              <a:rPr lang="en-US" sz="2800" b="0" i="0" u="none" strike="noStrike" kern="1200" dirty="0">
                <a:solidFill>
                  <a:schemeClr val="tx1"/>
                </a:solidFill>
                <a:effectLst/>
                <a:latin typeface="+mn-lt"/>
                <a:ea typeface="+mn-ea"/>
                <a:cs typeface="+mn-cs"/>
              </a:rPr>
              <a:t> created the wheel of emotions, which illustrates the various relationships among the emotions. </a:t>
            </a:r>
            <a:endParaRPr lang="en-US" sz="2800" b="0" i="0" u="none" strike="noStrike"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2800" b="0" i="0" u="none" strike="noStrike"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800" dirty="0" smtClean="0">
                <a:latin typeface="Century Gothic" panose="020B0502020202020204" pitchFamily="34" charset="0"/>
              </a:rPr>
              <a:t>Discuss </a:t>
            </a:r>
            <a:r>
              <a:rPr lang="en-US" altLang="en-US" sz="2800" dirty="0">
                <a:latin typeface="Century Gothic" panose="020B0502020202020204" pitchFamily="34" charset="0"/>
              </a:rPr>
              <a:t>the range of emotions and how they are on a continuum. </a:t>
            </a:r>
            <a:endParaRPr lang="en-US" altLang="en-US" sz="2800" dirty="0" smtClean="0">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2800" dirty="0" smtClean="0">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800" dirty="0" smtClean="0">
                <a:latin typeface="Century Gothic" panose="020B0502020202020204" pitchFamily="34" charset="0"/>
              </a:rPr>
              <a:t>Ask </a:t>
            </a:r>
            <a:r>
              <a:rPr lang="en-US" altLang="en-US" sz="2800" dirty="0">
                <a:latin typeface="Century Gothic" panose="020B0502020202020204" pitchFamily="34" charset="0"/>
              </a:rPr>
              <a:t>participants how these emotions might impact having a fruitful conversation? Ask them to provide examples.</a:t>
            </a:r>
            <a:endParaRPr lang="en-US" altLang="en-US" sz="2000" dirty="0">
              <a:latin typeface="Century Gothic" panose="020B0502020202020204" pitchFamily="34" charset="0"/>
            </a:endParaRPr>
          </a:p>
          <a:p>
            <a:pPr eaLnBrk="1" hangingPunct="1">
              <a:defRPr/>
            </a:pPr>
            <a:endParaRPr lang="en-US" altLang="en-US" sz="2800" dirty="0">
              <a:ea typeface="Osaka" pitchFamily="-64" charset="-128"/>
            </a:endParaRPr>
          </a:p>
        </p:txBody>
      </p:sp>
    </p:spTree>
    <p:extLst>
      <p:ext uri="{BB962C8B-B14F-4D97-AF65-F5344CB8AC3E}">
        <p14:creationId xmlns:p14="http://schemas.microsoft.com/office/powerpoint/2010/main" val="1651086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eaLnBrk="1" hangingPunct="1">
              <a:defRPr/>
            </a:pPr>
            <a:r>
              <a:rPr lang="en-US" altLang="en-US" sz="2800" dirty="0">
                <a:ea typeface="Osaka" pitchFamily="-64" charset="-128"/>
              </a:rPr>
              <a:t>Review </a:t>
            </a:r>
            <a:r>
              <a:rPr lang="en-US" altLang="en-US" sz="2800" dirty="0" smtClean="0">
                <a:ea typeface="Osaka" pitchFamily="-64" charset="-128"/>
              </a:rPr>
              <a:t>the slide</a:t>
            </a:r>
            <a:r>
              <a:rPr lang="en-US" altLang="en-US" sz="2800" dirty="0">
                <a:ea typeface="Osaka" pitchFamily="-64" charset="-128"/>
              </a:rPr>
              <a:t>. </a:t>
            </a:r>
          </a:p>
        </p:txBody>
      </p:sp>
    </p:spTree>
    <p:extLst>
      <p:ext uri="{BB962C8B-B14F-4D97-AF65-F5344CB8AC3E}">
        <p14:creationId xmlns:p14="http://schemas.microsoft.com/office/powerpoint/2010/main" val="2780107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DE2158E-4AD8-4E2A-B2CB-F5143D85B446}"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AC802-DBB7-40BD-81B4-87C832A8CA8D}" type="slidenum">
              <a:rPr lang="en-US" smtClean="0"/>
              <a:t>‹#›</a:t>
            </a:fld>
            <a:endParaRPr lang="en-US"/>
          </a:p>
        </p:txBody>
      </p:sp>
    </p:spTree>
    <p:extLst>
      <p:ext uri="{BB962C8B-B14F-4D97-AF65-F5344CB8AC3E}">
        <p14:creationId xmlns:p14="http://schemas.microsoft.com/office/powerpoint/2010/main" val="2330017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E2158E-4AD8-4E2A-B2CB-F5143D85B446}"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AC802-DBB7-40BD-81B4-87C832A8CA8D}" type="slidenum">
              <a:rPr lang="en-US" smtClean="0"/>
              <a:t>‹#›</a:t>
            </a:fld>
            <a:endParaRPr lang="en-US"/>
          </a:p>
        </p:txBody>
      </p:sp>
    </p:spTree>
    <p:extLst>
      <p:ext uri="{BB962C8B-B14F-4D97-AF65-F5344CB8AC3E}">
        <p14:creationId xmlns:p14="http://schemas.microsoft.com/office/powerpoint/2010/main" val="880633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E2158E-4AD8-4E2A-B2CB-F5143D85B446}"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AC802-DBB7-40BD-81B4-87C832A8CA8D}" type="slidenum">
              <a:rPr lang="en-US" smtClean="0"/>
              <a:t>‹#›</a:t>
            </a:fld>
            <a:endParaRPr lang="en-US"/>
          </a:p>
        </p:txBody>
      </p:sp>
    </p:spTree>
    <p:extLst>
      <p:ext uri="{BB962C8B-B14F-4D97-AF65-F5344CB8AC3E}">
        <p14:creationId xmlns:p14="http://schemas.microsoft.com/office/powerpoint/2010/main" val="1077010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a:extLst>
              <a:ext uri="{FF2B5EF4-FFF2-40B4-BE49-F238E27FC236}">
                <a16:creationId xmlns="" xmlns:a16="http://schemas.microsoft.com/office/drawing/2014/main" id="{0969A60B-C10A-428F-9DCE-F56E55D900E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334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 xmlns:a16="http://schemas.microsoft.com/office/drawing/2014/main" id="{7E2BF098-56AE-478C-88D4-58C748783E32}"/>
              </a:ext>
            </a:extLst>
          </p:cNvPr>
          <p:cNvPicPr>
            <a:picLocks noChangeAspect="1" noChangeArrowheads="1"/>
          </p:cNvPicPr>
          <p:nvPr userDrawn="1"/>
        </p:nvPicPr>
        <p:blipFill>
          <a:blip r:embed="rId3"/>
          <a:srcRect/>
          <a:stretch>
            <a:fillRect/>
          </a:stretch>
        </p:blipFill>
        <p:spPr bwMode="auto">
          <a:xfrm>
            <a:off x="7543800" y="6118225"/>
            <a:ext cx="96837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6" name="Rectangle 19">
            <a:extLst>
              <a:ext uri="{FF2B5EF4-FFF2-40B4-BE49-F238E27FC236}">
                <a16:creationId xmlns="" xmlns:a16="http://schemas.microsoft.com/office/drawing/2014/main" id="{D82D2361-A429-400F-A562-CC9E1E32961C}"/>
              </a:ext>
            </a:extLst>
          </p:cNvPr>
          <p:cNvSpPr>
            <a:spLocks noChangeArrowheads="1"/>
          </p:cNvSpPr>
          <p:nvPr userDrawn="1"/>
        </p:nvSpPr>
        <p:spPr bwMode="auto">
          <a:xfrm>
            <a:off x="609600" y="6096000"/>
            <a:ext cx="4664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altLang="en-US" sz="1200" dirty="0">
                <a:latin typeface="Arial Bold" charset="0"/>
                <a:ea typeface="Osaka" charset="0"/>
              </a:rPr>
              <a:t>Boston University</a:t>
            </a:r>
            <a:r>
              <a:rPr lang="en-US" altLang="en-US" sz="1200" dirty="0">
                <a:latin typeface="Arial" charset="0"/>
                <a:ea typeface="Osaka" charset="0"/>
              </a:rPr>
              <a:t> School of Social Work</a:t>
            </a:r>
          </a:p>
          <a:p>
            <a:pPr>
              <a:defRPr/>
            </a:pPr>
            <a:r>
              <a:rPr lang="en-US" altLang="en-US" sz="1200" dirty="0">
                <a:latin typeface="Arial" charset="0"/>
                <a:ea typeface="Osaka" charset="0"/>
              </a:rPr>
              <a:t>Center for Innovation in Social Work &amp; Health</a:t>
            </a:r>
          </a:p>
        </p:txBody>
      </p:sp>
      <p:sp>
        <p:nvSpPr>
          <p:cNvPr id="7" name="Rectangle 6">
            <a:extLst>
              <a:ext uri="{FF2B5EF4-FFF2-40B4-BE49-F238E27FC236}">
                <a16:creationId xmlns="" xmlns:a16="http://schemas.microsoft.com/office/drawing/2014/main" id="{D3A09A60-A5E1-4D13-8107-9544B2F717EF}"/>
              </a:ext>
            </a:extLst>
          </p:cNvPr>
          <p:cNvSpPr/>
          <p:nvPr userDrawn="1"/>
        </p:nvSpPr>
        <p:spPr>
          <a:xfrm>
            <a:off x="0" y="0"/>
            <a:ext cx="9144000" cy="44958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cxnSp>
        <p:nvCxnSpPr>
          <p:cNvPr id="8" name="Straight Connector 7">
            <a:extLst>
              <a:ext uri="{FF2B5EF4-FFF2-40B4-BE49-F238E27FC236}">
                <a16:creationId xmlns="" xmlns:a16="http://schemas.microsoft.com/office/drawing/2014/main" id="{22C4961C-C4CF-4790-8363-8613ACDE7973}"/>
              </a:ext>
            </a:extLst>
          </p:cNvPr>
          <p:cNvCxnSpPr/>
          <p:nvPr userDrawn="1"/>
        </p:nvCxnSpPr>
        <p:spPr>
          <a:xfrm>
            <a:off x="0" y="5867400"/>
            <a:ext cx="9144000" cy="0"/>
          </a:xfrm>
          <a:prstGeom prst="line">
            <a:avLst/>
          </a:prstGeom>
          <a:ln w="152400">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3074" name="Rectangle 2"/>
          <p:cNvSpPr>
            <a:spLocks noGrp="1" noChangeArrowheads="1"/>
          </p:cNvSpPr>
          <p:nvPr>
            <p:ph type="ctrTitle"/>
          </p:nvPr>
        </p:nvSpPr>
        <p:spPr>
          <a:xfrm>
            <a:off x="685800" y="1600200"/>
            <a:ext cx="7772400" cy="1143000"/>
          </a:xfrm>
        </p:spPr>
        <p:txBody>
          <a:bodyPr anchor="ctr"/>
          <a:lstStyle>
            <a:lvl1pPr>
              <a:defRPr sz="4000">
                <a:solidFill>
                  <a:schemeClr val="bg1"/>
                </a:solidFill>
                <a:latin typeface="+mj-lt"/>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200400"/>
            <a:ext cx="7772400" cy="1752600"/>
          </a:xfrm>
        </p:spPr>
        <p:txBody>
          <a:bodyPr/>
          <a:lstStyle>
            <a:lvl1pPr marL="0" indent="0">
              <a:buFont typeface="Wingdings" charset="2"/>
              <a:buNone/>
              <a:defRPr sz="2400">
                <a:solidFill>
                  <a:srgbClr val="CCCCCC"/>
                </a:solidFill>
                <a:latin typeface="+mn-lt"/>
              </a:defRPr>
            </a:lvl1pPr>
          </a:lstStyle>
          <a:p>
            <a:pPr lvl="0"/>
            <a:r>
              <a:rPr lang="en-US" altLang="en-US" noProof="0" dirty="0"/>
              <a:t>Click to edit Master subtitle style</a:t>
            </a:r>
          </a:p>
        </p:txBody>
      </p:sp>
    </p:spTree>
    <p:extLst>
      <p:ext uri="{BB962C8B-B14F-4D97-AF65-F5344CB8AC3E}">
        <p14:creationId xmlns:p14="http://schemas.microsoft.com/office/powerpoint/2010/main" val="1634949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a:extLst>
              <a:ext uri="{FF2B5EF4-FFF2-40B4-BE49-F238E27FC236}">
                <a16:creationId xmlns="" xmlns:a16="http://schemas.microsoft.com/office/drawing/2014/main" id="{6896FC5B-4A76-45FE-BE1A-73D60204B76E}"/>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3841725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atin typeface="+mn-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Rectangle 5">
            <a:extLst>
              <a:ext uri="{FF2B5EF4-FFF2-40B4-BE49-F238E27FC236}">
                <a16:creationId xmlns="" xmlns:a16="http://schemas.microsoft.com/office/drawing/2014/main" id="{92C344EC-1A69-46A0-B23D-0CF94F78C9E2}"/>
              </a:ext>
            </a:extLst>
          </p:cNvPr>
          <p:cNvSpPr>
            <a:spLocks noGrp="1" noChangeArrowheads="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1051095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3E89C908-5C72-43D4-9F83-375E3AA27DBB}"/>
              </a:ext>
            </a:extLst>
          </p:cNvPr>
          <p:cNvSpPr/>
          <p:nvPr userDrawn="1"/>
        </p:nvSpPr>
        <p:spPr>
          <a:xfrm>
            <a:off x="0" y="2235200"/>
            <a:ext cx="9144000" cy="24130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 name="Rectangle 2">
            <a:extLst>
              <a:ext uri="{FF2B5EF4-FFF2-40B4-BE49-F238E27FC236}">
                <a16:creationId xmlns="" xmlns:a16="http://schemas.microsoft.com/office/drawing/2014/main" id="{4784BB6A-9736-463E-8C6D-3F9B574E47FA}"/>
              </a:ext>
            </a:extLst>
          </p:cNvPr>
          <p:cNvSpPr txBox="1">
            <a:spLocks noChangeArrowheads="1"/>
          </p:cNvSpPr>
          <p:nvPr userDrawn="1"/>
        </p:nvSpPr>
        <p:spPr bwMode="auto">
          <a:xfrm>
            <a:off x="685800" y="2819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ctr"/>
          <a:lstStyle>
            <a:lvl1pPr algn="l" rtl="0" eaLnBrk="0" fontAlgn="base" hangingPunct="0">
              <a:spcBef>
                <a:spcPct val="0"/>
              </a:spcBef>
              <a:spcAft>
                <a:spcPct val="0"/>
              </a:spcAft>
              <a:defRPr sz="4000" kern="1200">
                <a:solidFill>
                  <a:schemeClr val="bg1"/>
                </a:solidFill>
                <a:latin typeface="Josephine Sans"/>
                <a:ea typeface="+mj-ea"/>
                <a:cs typeface="+mj-cs"/>
              </a:defRPr>
            </a:lvl1pPr>
            <a:lvl2pPr algn="l" rtl="0" eaLnBrk="0" fontAlgn="base" hangingPunct="0">
              <a:spcBef>
                <a:spcPct val="0"/>
              </a:spcBef>
              <a:spcAft>
                <a:spcPct val="0"/>
              </a:spcAft>
              <a:defRPr sz="2400">
                <a:solidFill>
                  <a:schemeClr val="tx1"/>
                </a:solidFill>
                <a:latin typeface="Arial" charset="0"/>
                <a:ea typeface="Osaka" charset="0"/>
              </a:defRPr>
            </a:lvl2pPr>
            <a:lvl3pPr algn="l" rtl="0" eaLnBrk="0" fontAlgn="base" hangingPunct="0">
              <a:spcBef>
                <a:spcPct val="0"/>
              </a:spcBef>
              <a:spcAft>
                <a:spcPct val="0"/>
              </a:spcAft>
              <a:defRPr sz="2400">
                <a:solidFill>
                  <a:schemeClr val="tx1"/>
                </a:solidFill>
                <a:latin typeface="Arial" charset="0"/>
                <a:ea typeface="Osaka" charset="0"/>
              </a:defRPr>
            </a:lvl3pPr>
            <a:lvl4pPr algn="l" rtl="0" eaLnBrk="0" fontAlgn="base" hangingPunct="0">
              <a:spcBef>
                <a:spcPct val="0"/>
              </a:spcBef>
              <a:spcAft>
                <a:spcPct val="0"/>
              </a:spcAft>
              <a:defRPr sz="2400">
                <a:solidFill>
                  <a:schemeClr val="tx1"/>
                </a:solidFill>
                <a:latin typeface="Arial" charset="0"/>
                <a:ea typeface="Osaka" charset="0"/>
              </a:defRPr>
            </a:lvl4pPr>
            <a:lvl5pPr algn="l" rtl="0" eaLnBrk="0" fontAlgn="base" hangingPunct="0">
              <a:spcBef>
                <a:spcPct val="0"/>
              </a:spcBef>
              <a:spcAft>
                <a:spcPct val="0"/>
              </a:spcAft>
              <a:defRPr sz="2400">
                <a:solidFill>
                  <a:schemeClr val="tx1"/>
                </a:solidFill>
                <a:latin typeface="Arial" charset="0"/>
                <a:ea typeface="Osaka"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a:lstStyle>
          <a:p>
            <a:pPr>
              <a:defRPr/>
            </a:pPr>
            <a:r>
              <a:rPr lang="en-US" altLang="en-US" sz="2800" dirty="0">
                <a:latin typeface="+mn-lt"/>
              </a:rPr>
              <a:t>Resting or transition slide</a:t>
            </a:r>
          </a:p>
        </p:txBody>
      </p:sp>
      <p:sp>
        <p:nvSpPr>
          <p:cNvPr id="2" name="Title 1"/>
          <p:cNvSpPr>
            <a:spLocks noGrp="1"/>
          </p:cNvSpPr>
          <p:nvPr>
            <p:ph type="title"/>
          </p:nvPr>
        </p:nvSpPr>
        <p:spPr/>
        <p:txBody>
          <a:bodyPr/>
          <a:lstStyle/>
          <a:p>
            <a:r>
              <a:rPr lang="en-US" dirty="0"/>
              <a:t>Click to edit Master title style</a:t>
            </a:r>
          </a:p>
        </p:txBody>
      </p:sp>
      <p:sp>
        <p:nvSpPr>
          <p:cNvPr id="5" name="Footer Placeholder 2">
            <a:extLst>
              <a:ext uri="{FF2B5EF4-FFF2-40B4-BE49-F238E27FC236}">
                <a16:creationId xmlns="" xmlns:a16="http://schemas.microsoft.com/office/drawing/2014/main" id="{129EDD98-CF31-416C-AC62-1D1D40BF4E49}"/>
              </a:ext>
            </a:extLst>
          </p:cNvPr>
          <p:cNvSpPr>
            <a:spLocks noGrp="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821085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096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a:extLst>
              <a:ext uri="{FF2B5EF4-FFF2-40B4-BE49-F238E27FC236}">
                <a16:creationId xmlns="" xmlns:a16="http://schemas.microsoft.com/office/drawing/2014/main" id="{06BDB65F-DD70-4BD5-81F3-49A5D6A28ABD}"/>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9917538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731837"/>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5">
            <a:extLst>
              <a:ext uri="{FF2B5EF4-FFF2-40B4-BE49-F238E27FC236}">
                <a16:creationId xmlns="" xmlns:a16="http://schemas.microsoft.com/office/drawing/2014/main" id="{99BBF513-B5D1-4B47-91BF-8C4B76F79608}"/>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27052027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5">
            <a:extLst>
              <a:ext uri="{FF2B5EF4-FFF2-40B4-BE49-F238E27FC236}">
                <a16:creationId xmlns="" xmlns:a16="http://schemas.microsoft.com/office/drawing/2014/main" id="{19AF2083-D90B-4350-95B5-D9F4A7359E14}"/>
              </a:ext>
            </a:extLst>
          </p:cNvPr>
          <p:cNvSpPr>
            <a:spLocks noGrp="1" noChangeArrowheads="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17487226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 xmlns:a16="http://schemas.microsoft.com/office/drawing/2014/main" id="{A783B461-6AB1-49A5-8D38-559D665AF49D}"/>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683810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E2158E-4AD8-4E2A-B2CB-F5143D85B446}"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AC802-DBB7-40BD-81B4-87C832A8CA8D}" type="slidenum">
              <a:rPr lang="en-US" smtClean="0"/>
              <a:t>‹#›</a:t>
            </a:fld>
            <a:endParaRPr lang="en-US"/>
          </a:p>
        </p:txBody>
      </p:sp>
    </p:spTree>
    <p:extLst>
      <p:ext uri="{BB962C8B-B14F-4D97-AF65-F5344CB8AC3E}">
        <p14:creationId xmlns:p14="http://schemas.microsoft.com/office/powerpoint/2010/main" val="5720250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45731"/>
            <a:ext cx="2949575"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199" y="2667000"/>
            <a:ext cx="2949575" cy="2819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 xmlns:a16="http://schemas.microsoft.com/office/drawing/2014/main" id="{774ABBB8-8A7A-4FD7-B9BC-C2B48A9ABB23}"/>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13775000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554966"/>
            <a:ext cx="2949575"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2860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 xmlns:a16="http://schemas.microsoft.com/office/drawing/2014/main" id="{BD37186A-7964-42A6-8DA9-22F277B6062D}"/>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2594416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E2158E-4AD8-4E2A-B2CB-F5143D85B446}"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AC802-DBB7-40BD-81B4-87C832A8CA8D}" type="slidenum">
              <a:rPr lang="en-US" smtClean="0"/>
              <a:t>‹#›</a:t>
            </a:fld>
            <a:endParaRPr lang="en-US"/>
          </a:p>
        </p:txBody>
      </p:sp>
    </p:spTree>
    <p:extLst>
      <p:ext uri="{BB962C8B-B14F-4D97-AF65-F5344CB8AC3E}">
        <p14:creationId xmlns:p14="http://schemas.microsoft.com/office/powerpoint/2010/main" val="2632341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DE2158E-4AD8-4E2A-B2CB-F5143D85B446}" type="datetimeFigureOut">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AC802-DBB7-40BD-81B4-87C832A8CA8D}" type="slidenum">
              <a:rPr lang="en-US" smtClean="0"/>
              <a:t>‹#›</a:t>
            </a:fld>
            <a:endParaRPr lang="en-US"/>
          </a:p>
        </p:txBody>
      </p:sp>
    </p:spTree>
    <p:extLst>
      <p:ext uri="{BB962C8B-B14F-4D97-AF65-F5344CB8AC3E}">
        <p14:creationId xmlns:p14="http://schemas.microsoft.com/office/powerpoint/2010/main" val="1167552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DE2158E-4AD8-4E2A-B2CB-F5143D85B446}" type="datetimeFigureOut">
              <a:rPr lang="en-US" smtClean="0"/>
              <a:t>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FAC802-DBB7-40BD-81B4-87C832A8CA8D}" type="slidenum">
              <a:rPr lang="en-US" smtClean="0"/>
              <a:t>‹#›</a:t>
            </a:fld>
            <a:endParaRPr lang="en-US"/>
          </a:p>
        </p:txBody>
      </p:sp>
    </p:spTree>
    <p:extLst>
      <p:ext uri="{BB962C8B-B14F-4D97-AF65-F5344CB8AC3E}">
        <p14:creationId xmlns:p14="http://schemas.microsoft.com/office/powerpoint/2010/main" val="1933530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DE2158E-4AD8-4E2A-B2CB-F5143D85B446}" type="datetimeFigureOut">
              <a:rPr lang="en-US" smtClean="0"/>
              <a:t>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FAC802-DBB7-40BD-81B4-87C832A8CA8D}" type="slidenum">
              <a:rPr lang="en-US" smtClean="0"/>
              <a:t>‹#›</a:t>
            </a:fld>
            <a:endParaRPr lang="en-US"/>
          </a:p>
        </p:txBody>
      </p:sp>
    </p:spTree>
    <p:extLst>
      <p:ext uri="{BB962C8B-B14F-4D97-AF65-F5344CB8AC3E}">
        <p14:creationId xmlns:p14="http://schemas.microsoft.com/office/powerpoint/2010/main" val="598511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E2158E-4AD8-4E2A-B2CB-F5143D85B446}" type="datetimeFigureOut">
              <a:rPr lang="en-US" smtClean="0"/>
              <a:t>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FAC802-DBB7-40BD-81B4-87C832A8CA8D}" type="slidenum">
              <a:rPr lang="en-US" smtClean="0"/>
              <a:t>‹#›</a:t>
            </a:fld>
            <a:endParaRPr lang="en-US"/>
          </a:p>
        </p:txBody>
      </p:sp>
    </p:spTree>
    <p:extLst>
      <p:ext uri="{BB962C8B-B14F-4D97-AF65-F5344CB8AC3E}">
        <p14:creationId xmlns:p14="http://schemas.microsoft.com/office/powerpoint/2010/main" val="2011935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E2158E-4AD8-4E2A-B2CB-F5143D85B446}" type="datetimeFigureOut">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AC802-DBB7-40BD-81B4-87C832A8CA8D}" type="slidenum">
              <a:rPr lang="en-US" smtClean="0"/>
              <a:t>‹#›</a:t>
            </a:fld>
            <a:endParaRPr lang="en-US"/>
          </a:p>
        </p:txBody>
      </p:sp>
    </p:spTree>
    <p:extLst>
      <p:ext uri="{BB962C8B-B14F-4D97-AF65-F5344CB8AC3E}">
        <p14:creationId xmlns:p14="http://schemas.microsoft.com/office/powerpoint/2010/main" val="355581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E2158E-4AD8-4E2A-B2CB-F5143D85B446}" type="datetimeFigureOut">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AC802-DBB7-40BD-81B4-87C832A8CA8D}" type="slidenum">
              <a:rPr lang="en-US" smtClean="0"/>
              <a:t>‹#›</a:t>
            </a:fld>
            <a:endParaRPr lang="en-US"/>
          </a:p>
        </p:txBody>
      </p:sp>
    </p:spTree>
    <p:extLst>
      <p:ext uri="{BB962C8B-B14F-4D97-AF65-F5344CB8AC3E}">
        <p14:creationId xmlns:p14="http://schemas.microsoft.com/office/powerpoint/2010/main" val="1712975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2158E-4AD8-4E2A-B2CB-F5143D85B446}" type="datetimeFigureOut">
              <a:rPr lang="en-US" smtClean="0"/>
              <a:t>1/30/2020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FAC802-DBB7-40BD-81B4-87C832A8CA8D}" type="slidenum">
              <a:rPr lang="en-US" smtClean="0"/>
              <a:t>‹#›</a:t>
            </a:fld>
            <a:endParaRPr lang="en-US"/>
          </a:p>
        </p:txBody>
      </p:sp>
    </p:spTree>
    <p:extLst>
      <p:ext uri="{BB962C8B-B14F-4D97-AF65-F5344CB8AC3E}">
        <p14:creationId xmlns:p14="http://schemas.microsoft.com/office/powerpoint/2010/main" val="2020472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
            <a:extLst>
              <a:ext uri="{FF2B5EF4-FFF2-40B4-BE49-F238E27FC236}">
                <a16:creationId xmlns="" xmlns:a16="http://schemas.microsoft.com/office/drawing/2014/main" id="{C023E52F-818B-43C7-8650-D5CC2ABBA8D6}"/>
              </a:ext>
            </a:extLst>
          </p:cNvPr>
          <p:cNvSpPr>
            <a:spLocks noChangeArrowheads="1"/>
          </p:cNvSpPr>
          <p:nvPr userDrawn="1"/>
        </p:nvSpPr>
        <p:spPr bwMode="auto">
          <a:xfrm>
            <a:off x="0" y="338138"/>
            <a:ext cx="9144000" cy="347662"/>
          </a:xfrm>
          <a:prstGeom prst="rect">
            <a:avLst/>
          </a:prstGeom>
          <a:gradFill rotWithShape="0">
            <a:gsLst>
              <a:gs pos="0">
                <a:srgbClr val="333333"/>
              </a:gs>
              <a:gs pos="100000">
                <a:schemeClr val="tx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
        <p:nvSpPr>
          <p:cNvPr id="1026" name="Rectangle 2">
            <a:extLst>
              <a:ext uri="{FF2B5EF4-FFF2-40B4-BE49-F238E27FC236}">
                <a16:creationId xmlns="" xmlns:a16="http://schemas.microsoft.com/office/drawing/2014/main" id="{1D919825-C524-4EF2-9E4E-3ABB4862DD4F}"/>
              </a:ext>
            </a:extLst>
          </p:cNvPr>
          <p:cNvSpPr>
            <a:spLocks noGrp="1" noChangeArrowheads="1"/>
          </p:cNvSpPr>
          <p:nvPr>
            <p:ph type="title"/>
          </p:nvPr>
        </p:nvSpPr>
        <p:spPr bwMode="auto">
          <a:xfrm>
            <a:off x="609600" y="762000"/>
            <a:ext cx="7924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 xmlns:a16="http://schemas.microsoft.com/office/drawing/2014/main" id="{B5CD3996-45A8-4853-A877-ECDB4869A258}"/>
              </a:ext>
            </a:extLst>
          </p:cNvPr>
          <p:cNvSpPr>
            <a:spLocks noGrp="1" noChangeArrowheads="1"/>
          </p:cNvSpPr>
          <p:nvPr>
            <p:ph type="body" idx="1"/>
          </p:nvPr>
        </p:nvSpPr>
        <p:spPr bwMode="auto">
          <a:xfrm>
            <a:off x="609600" y="1752600"/>
            <a:ext cx="79248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a:extLst>
              <a:ext uri="{FF2B5EF4-FFF2-40B4-BE49-F238E27FC236}">
                <a16:creationId xmlns="" xmlns:a16="http://schemas.microsoft.com/office/drawing/2014/main" id="{F6BEE653-C442-4028-8246-1F118E74B7AB}"/>
              </a:ext>
            </a:extLst>
          </p:cNvPr>
          <p:cNvSpPr>
            <a:spLocks noGrp="1" noChangeArrowheads="1"/>
          </p:cNvSpPr>
          <p:nvPr>
            <p:ph type="ftr" sz="quarter" idx="3"/>
          </p:nvPr>
        </p:nvSpPr>
        <p:spPr bwMode="auto">
          <a:xfrm>
            <a:off x="609600" y="381000"/>
            <a:ext cx="510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solidFill>
                  <a:schemeClr val="bg1"/>
                </a:solidFill>
                <a:latin typeface="Arial" charset="0"/>
                <a:ea typeface="Osaka" charset="0"/>
              </a:defRPr>
            </a:lvl1pPr>
          </a:lstStyle>
          <a:p>
            <a:pPr>
              <a:defRPr/>
            </a:pPr>
            <a:r>
              <a:rPr lang="en-US" altLang="en-US"/>
              <a:t>Name of Presentation</a:t>
            </a:r>
          </a:p>
        </p:txBody>
      </p:sp>
      <p:sp>
        <p:nvSpPr>
          <p:cNvPr id="1036" name="Text Box 12">
            <a:extLst>
              <a:ext uri="{FF2B5EF4-FFF2-40B4-BE49-F238E27FC236}">
                <a16:creationId xmlns="" xmlns:a16="http://schemas.microsoft.com/office/drawing/2014/main" id="{D1CBFA60-C116-40C5-BB14-78F1DF33866F}"/>
              </a:ext>
            </a:extLst>
          </p:cNvPr>
          <p:cNvSpPr txBox="1">
            <a:spLocks noChangeArrowheads="1"/>
          </p:cNvSpPr>
          <p:nvPr userDrawn="1"/>
        </p:nvSpPr>
        <p:spPr bwMode="auto">
          <a:xfrm>
            <a:off x="609600" y="1524000"/>
            <a:ext cx="792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tLang="en-US" sz="1200" b="1">
                <a:solidFill>
                  <a:schemeClr val="bg1"/>
                </a:solidFill>
                <a:latin typeface="Arial" charset="0"/>
                <a:ea typeface="Osaka" charset="0"/>
              </a:rPr>
              <a:t>Boston University</a:t>
            </a:r>
            <a:r>
              <a:rPr lang="en-US" altLang="en-US" sz="1200">
                <a:solidFill>
                  <a:schemeClr val="bg1"/>
                </a:solidFill>
                <a:latin typeface="Arial" charset="0"/>
                <a:ea typeface="Osaka" charset="0"/>
              </a:rPr>
              <a:t> Slideshow Title Goes Here</a:t>
            </a:r>
          </a:p>
        </p:txBody>
      </p:sp>
      <p:pic>
        <p:nvPicPr>
          <p:cNvPr id="1031" name="Picture 9">
            <a:extLst>
              <a:ext uri="{FF2B5EF4-FFF2-40B4-BE49-F238E27FC236}">
                <a16:creationId xmlns="" xmlns:a16="http://schemas.microsoft.com/office/drawing/2014/main" id="{0D7ED852-4CDA-46A2-A106-A69613D7109E}"/>
              </a:ext>
            </a:extLst>
          </p:cNvPr>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609600" y="5867400"/>
            <a:ext cx="2438400"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a:extLst>
              <a:ext uri="{FF2B5EF4-FFF2-40B4-BE49-F238E27FC236}">
                <a16:creationId xmlns="" xmlns:a16="http://schemas.microsoft.com/office/drawing/2014/main" id="{1F273291-54B0-4C1D-BEAC-330F8A57DAD0}"/>
              </a:ext>
            </a:extLst>
          </p:cNvPr>
          <p:cNvCxnSpPr/>
          <p:nvPr userDrawn="1"/>
        </p:nvCxnSpPr>
        <p:spPr>
          <a:xfrm>
            <a:off x="0" y="5715000"/>
            <a:ext cx="9144000" cy="0"/>
          </a:xfrm>
          <a:prstGeom prst="line">
            <a:avLst/>
          </a:prstGeom>
          <a:ln w="38100">
            <a:solidFill>
              <a:srgbClr val="CF0A2C"/>
            </a:solidFill>
          </a:ln>
          <a:effectLst/>
        </p:spPr>
        <p:style>
          <a:lnRef idx="2">
            <a:schemeClr val="accent1"/>
          </a:lnRef>
          <a:fillRef idx="0">
            <a:schemeClr val="accent1"/>
          </a:fillRef>
          <a:effectRef idx="1">
            <a:schemeClr val="accent1"/>
          </a:effectRef>
          <a:fontRef idx="minor">
            <a:schemeClr val="tx1"/>
          </a:fontRef>
        </p:style>
      </p:cxnSp>
      <p:pic>
        <p:nvPicPr>
          <p:cNvPr id="1033" name="Picture 12">
            <a:extLst>
              <a:ext uri="{FF2B5EF4-FFF2-40B4-BE49-F238E27FC236}">
                <a16:creationId xmlns="" xmlns:a16="http://schemas.microsoft.com/office/drawing/2014/main" id="{17CF41E8-226E-44AD-8B84-0CF78D691D40}"/>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t="93661"/>
          <a:stretch>
            <a:fillRect/>
          </a:stretch>
        </p:blipFill>
        <p:spPr bwMode="auto">
          <a:xfrm>
            <a:off x="0" y="0"/>
            <a:ext cx="914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5053699"/>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Lst>
  <p:hf sldNum="0" hdr="0"/>
  <p:txStyles>
    <p:titleStyle>
      <a:lvl1pPr algn="l" rtl="0" eaLnBrk="0" fontAlgn="base" hangingPunct="0">
        <a:spcBef>
          <a:spcPct val="0"/>
        </a:spcBef>
        <a:spcAft>
          <a:spcPct val="0"/>
        </a:spcAft>
        <a:defRPr sz="2800" kern="1200">
          <a:solidFill>
            <a:schemeClr val="tx1"/>
          </a:solidFill>
          <a:latin typeface="+mj-lt"/>
          <a:ea typeface="+mj-ea"/>
          <a:cs typeface="Arial" panose="020B0604020202020204" pitchFamily="34" charset="0"/>
        </a:defRPr>
      </a:lvl1pPr>
      <a:lvl2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2pPr>
      <a:lvl3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3pPr>
      <a:lvl4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4pPr>
      <a:lvl5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p:titleStyle>
    <p:bodyStyle>
      <a:lvl1pPr marL="342900" indent="-342900" algn="l" rtl="0" eaLnBrk="0" fontAlgn="base" hangingPunct="0">
        <a:spcBef>
          <a:spcPct val="20000"/>
        </a:spcBef>
        <a:spcAft>
          <a:spcPct val="0"/>
        </a:spcAft>
        <a:buClr>
          <a:srgbClr val="C00000"/>
        </a:buClr>
        <a:buFont typeface="Wingdings" panose="05000000000000000000" pitchFamily="2" charset="2"/>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s://upload.wikimedia.org/wikipedia/commons/c/ce/Plutchik-wheel.svg"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25195D2B-0621-4550-8BA4-24BB63768B89}"/>
              </a:ext>
            </a:extLst>
          </p:cNvPr>
          <p:cNvSpPr>
            <a:spLocks noGrp="1" noChangeArrowheads="1"/>
          </p:cNvSpPr>
          <p:nvPr>
            <p:ph type="ctrTitle"/>
          </p:nvPr>
        </p:nvSpPr>
        <p:spPr/>
        <p:txBody>
          <a:bodyPr/>
          <a:lstStyle/>
          <a:p>
            <a:pPr eaLnBrk="1" hangingPunct="1">
              <a:defRPr/>
            </a:pPr>
            <a:r>
              <a:rPr lang="en-US" altLang="en-US" dirty="0"/>
              <a:t>Conflict Resolution and Difficult Conversations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Conflict Resolution and Difficult Conversations</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a:xfrm>
            <a:off x="609600" y="2407920"/>
            <a:ext cx="7924800" cy="685800"/>
          </a:xfrm>
        </p:spPr>
        <p:txBody>
          <a:bodyPr/>
          <a:lstStyle/>
          <a:p>
            <a:pPr eaLnBrk="1" hangingPunct="1">
              <a:defRPr/>
            </a:pPr>
            <a:r>
              <a:rPr lang="en-US" altLang="en-US" dirty="0"/>
              <a:t>What are some phrases you might use to help resolve a conflict?</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1237490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Conflict Resolution and Difficult Conversations</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Practice Using the Conflict Resolution Model</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buFont typeface="Wingdings" pitchFamily="-64" charset="2"/>
              <a:buChar char="§"/>
              <a:defRPr/>
            </a:pPr>
            <a:r>
              <a:rPr lang="en-US" altLang="en-US" sz="2000" dirty="0"/>
              <a:t>Think about a conflict/difficult conversation that you experienced in the past couple weeks—work or personal. What caused the conflict?</a:t>
            </a:r>
          </a:p>
          <a:p>
            <a:pPr eaLnBrk="1" hangingPunct="1">
              <a:buClr>
                <a:srgbClr val="CC0000"/>
              </a:buClr>
              <a:buFont typeface="Wingdings" pitchFamily="-64" charset="2"/>
              <a:buChar char="§"/>
              <a:defRPr/>
            </a:pPr>
            <a:r>
              <a:rPr lang="en-US" altLang="en-US" sz="2000" dirty="0"/>
              <a:t>Pair up with a partner and share your example. Briefly discuss who, what, when, and where. </a:t>
            </a:r>
          </a:p>
          <a:p>
            <a:pPr eaLnBrk="1" hangingPunct="1">
              <a:buClr>
                <a:srgbClr val="CC0000"/>
              </a:buClr>
              <a:buFont typeface="Wingdings" pitchFamily="-64" charset="2"/>
              <a:buChar char="§"/>
              <a:defRPr/>
            </a:pPr>
            <a:r>
              <a:rPr lang="en-US" altLang="en-US" sz="2000" dirty="0"/>
              <a:t>Share what worked and didn’t work in handling the </a:t>
            </a:r>
            <a:r>
              <a:rPr lang="en-US" altLang="en-US" sz="2000" dirty="0" smtClean="0"/>
              <a:t>conflict.</a:t>
            </a:r>
            <a:endParaRPr lang="en-US" altLang="en-US" sz="2000" dirty="0"/>
          </a:p>
          <a:p>
            <a:pPr eaLnBrk="1" hangingPunct="1">
              <a:buClr>
                <a:srgbClr val="CC0000"/>
              </a:buClr>
              <a:buFont typeface="Wingdings" pitchFamily="-64" charset="2"/>
              <a:buChar char="§"/>
              <a:defRPr/>
            </a:pPr>
            <a:r>
              <a:rPr lang="en-US" altLang="en-US" sz="2000" dirty="0"/>
              <a:t>Talk about how this situation might have been resolved in a better way.</a:t>
            </a:r>
          </a:p>
          <a:p>
            <a:pPr eaLnBrk="1" hangingPunct="1">
              <a:buClr>
                <a:srgbClr val="CC0000"/>
              </a:buClr>
              <a:buFont typeface="Wingdings" pitchFamily="-64" charset="2"/>
              <a:buChar char="§"/>
              <a:defRPr/>
            </a:pPr>
            <a:r>
              <a:rPr lang="en-US" altLang="en-US" sz="2000" dirty="0"/>
              <a:t>Share thoughts with the whole group.</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839073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Conflict Resolution and Difficult Conversations</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Wrap Up</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buFont typeface="Wingdings" pitchFamily="-64" charset="2"/>
              <a:buChar char="§"/>
              <a:defRPr/>
            </a:pPr>
            <a:r>
              <a:rPr lang="en-US" altLang="en-US" dirty="0"/>
              <a:t>What are the take home messages?</a:t>
            </a:r>
          </a:p>
          <a:p>
            <a:pPr eaLnBrk="1" hangingPunct="1">
              <a:buClr>
                <a:srgbClr val="CC0000"/>
              </a:buClr>
              <a:buFont typeface="Wingdings" pitchFamily="-64" charset="2"/>
              <a:buChar char="§"/>
              <a:defRPr/>
            </a:pPr>
            <a:r>
              <a:rPr lang="en-US" altLang="en-US" dirty="0"/>
              <a:t>Parting thoughts?</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2789829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Conflict Resolution and Difficult Conversations</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Learning Objectives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buFont typeface="Wingdings" pitchFamily="-64" charset="2"/>
              <a:buChar char="§"/>
              <a:defRPr/>
            </a:pPr>
            <a:r>
              <a:rPr lang="en-US" altLang="en-US" dirty="0"/>
              <a:t>To identify common types of workplace conflict</a:t>
            </a:r>
          </a:p>
          <a:p>
            <a:pPr eaLnBrk="1" hangingPunct="1">
              <a:buClr>
                <a:srgbClr val="CC0000"/>
              </a:buClr>
              <a:buFont typeface="Wingdings" pitchFamily="-64" charset="2"/>
              <a:buChar char="§"/>
              <a:defRPr/>
            </a:pPr>
            <a:r>
              <a:rPr lang="en-US" altLang="en-US" dirty="0"/>
              <a:t>To become familiar with the Conflict Resolution Model</a:t>
            </a:r>
          </a:p>
          <a:p>
            <a:pPr eaLnBrk="1" hangingPunct="1">
              <a:buClr>
                <a:srgbClr val="CC0000"/>
              </a:buClr>
              <a:buFont typeface="Wingdings" pitchFamily="-64" charset="2"/>
              <a:buChar char="§"/>
              <a:defRPr/>
            </a:pPr>
            <a:r>
              <a:rPr lang="en-US" altLang="en-US" dirty="0"/>
              <a:t>To become aware of considerations for difficult conversations</a:t>
            </a:r>
          </a:p>
          <a:p>
            <a:pPr eaLnBrk="1" hangingPunct="1">
              <a:buClr>
                <a:srgbClr val="CC0000"/>
              </a:buClr>
              <a:buFont typeface="Wingdings" pitchFamily="-64" charset="2"/>
              <a:buChar char="§"/>
              <a:defRPr/>
            </a:pPr>
            <a:r>
              <a:rPr lang="en-US" altLang="en-US" dirty="0"/>
              <a:t>To learn how to prepare for difficult conversations</a:t>
            </a:r>
          </a:p>
          <a:p>
            <a:pPr marL="0" indent="0" eaLnBrk="1" hangingPunct="1">
              <a:buClr>
                <a:srgbClr val="CC0000"/>
              </a:buClr>
              <a:buNone/>
              <a:defRPr/>
            </a:pPr>
            <a:endParaRPr lang="en-US" altLang="en-US"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Conflict Resolution and Difficult Conversations</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
        <p:nvSpPr>
          <p:cNvPr id="2" name="Content Placeholder 1">
            <a:extLst>
              <a:ext uri="{FF2B5EF4-FFF2-40B4-BE49-F238E27FC236}">
                <a16:creationId xmlns="" xmlns:a16="http://schemas.microsoft.com/office/drawing/2014/main" id="{19D3296B-D2D5-4293-B2C6-6555CBEA41F8}"/>
              </a:ext>
            </a:extLst>
          </p:cNvPr>
          <p:cNvSpPr>
            <a:spLocks noGrp="1"/>
          </p:cNvSpPr>
          <p:nvPr>
            <p:ph idx="1"/>
          </p:nvPr>
        </p:nvSpPr>
        <p:spPr>
          <a:xfrm>
            <a:off x="609600" y="1668780"/>
            <a:ext cx="7924800" cy="3886200"/>
          </a:xfrm>
        </p:spPr>
        <p:txBody>
          <a:bodyPr/>
          <a:lstStyle/>
          <a:p>
            <a:r>
              <a:rPr lang="en-US" altLang="en-US" sz="2800" dirty="0"/>
              <a:t>What is conflict?  </a:t>
            </a:r>
          </a:p>
          <a:p>
            <a:r>
              <a:rPr lang="en-US" altLang="en-US" sz="2800" dirty="0"/>
              <a:t>Is conflict a bad thing?</a:t>
            </a:r>
            <a:endParaRPr lang="en-US" sz="2800" dirty="0"/>
          </a:p>
        </p:txBody>
      </p:sp>
      <p:sp>
        <p:nvSpPr>
          <p:cNvPr id="6" name="Rectangle 2">
            <a:extLst>
              <a:ext uri="{FF2B5EF4-FFF2-40B4-BE49-F238E27FC236}">
                <a16:creationId xmlns="" xmlns:a16="http://schemas.microsoft.com/office/drawing/2014/main" id="{1E04B6CE-CF9A-9642-96C6-1FB48B653F86}"/>
              </a:ext>
            </a:extLst>
          </p:cNvPr>
          <p:cNvSpPr>
            <a:spLocks noGrp="1" noChangeArrowheads="1"/>
          </p:cNvSpPr>
          <p:nvPr>
            <p:ph type="title"/>
          </p:nvPr>
        </p:nvSpPr>
        <p:spPr>
          <a:xfrm>
            <a:off x="609600" y="762000"/>
            <a:ext cx="7924800" cy="685800"/>
          </a:xfrm>
        </p:spPr>
        <p:txBody>
          <a:bodyPr/>
          <a:lstStyle/>
          <a:p>
            <a:pPr eaLnBrk="1" hangingPunct="1">
              <a:defRPr/>
            </a:pPr>
            <a:r>
              <a:rPr lang="en-US" altLang="en-US" sz="3200" dirty="0"/>
              <a:t>Discussion</a:t>
            </a:r>
          </a:p>
        </p:txBody>
      </p:sp>
    </p:spTree>
    <p:extLst>
      <p:ext uri="{BB962C8B-B14F-4D97-AF65-F5344CB8AC3E}">
        <p14:creationId xmlns:p14="http://schemas.microsoft.com/office/powerpoint/2010/main" val="2074264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Conflict Resolution and Difficult Conversations</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
        <p:nvSpPr>
          <p:cNvPr id="6" name="Rectangle 2">
            <a:extLst>
              <a:ext uri="{FF2B5EF4-FFF2-40B4-BE49-F238E27FC236}">
                <a16:creationId xmlns="" xmlns:a16="http://schemas.microsoft.com/office/drawing/2014/main" id="{916C34B5-1438-B34E-96E1-8EC0F16F3AD8}"/>
              </a:ext>
            </a:extLst>
          </p:cNvPr>
          <p:cNvSpPr>
            <a:spLocks noGrp="1" noChangeArrowheads="1"/>
          </p:cNvSpPr>
          <p:nvPr>
            <p:ph type="title"/>
          </p:nvPr>
        </p:nvSpPr>
        <p:spPr>
          <a:xfrm>
            <a:off x="609600" y="762000"/>
            <a:ext cx="7924800" cy="685800"/>
          </a:xfrm>
        </p:spPr>
        <p:txBody>
          <a:bodyPr/>
          <a:lstStyle/>
          <a:p>
            <a:pPr eaLnBrk="1" hangingPunct="1">
              <a:defRPr/>
            </a:pPr>
            <a:r>
              <a:rPr lang="en-US" altLang="en-US" dirty="0"/>
              <a:t>Discussion</a:t>
            </a:r>
          </a:p>
        </p:txBody>
      </p:sp>
      <p:sp>
        <p:nvSpPr>
          <p:cNvPr id="7" name="Content Placeholder 1">
            <a:extLst>
              <a:ext uri="{FF2B5EF4-FFF2-40B4-BE49-F238E27FC236}">
                <a16:creationId xmlns="" xmlns:a16="http://schemas.microsoft.com/office/drawing/2014/main" id="{642E5017-C957-F444-A425-C3BEA3C83062}"/>
              </a:ext>
            </a:extLst>
          </p:cNvPr>
          <p:cNvSpPr txBox="1">
            <a:spLocks/>
          </p:cNvSpPr>
          <p:nvPr/>
        </p:nvSpPr>
        <p:spPr bwMode="auto">
          <a:xfrm>
            <a:off x="609600" y="1710983"/>
            <a:ext cx="79248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00000"/>
              </a:buClr>
              <a:buFont typeface="Wingdings" panose="05000000000000000000" pitchFamily="2" charset="2"/>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altLang="en-US" sz="2800" dirty="0"/>
              <a:t>What are examples of workplace conflict?</a:t>
            </a:r>
          </a:p>
          <a:p>
            <a:r>
              <a:rPr lang="en-US" altLang="en-US" sz="2800" dirty="0"/>
              <a:t>What are the underlying causes of the conflict?</a:t>
            </a:r>
            <a:endParaRPr lang="en-US" sz="2800" dirty="0"/>
          </a:p>
        </p:txBody>
      </p:sp>
    </p:spTree>
    <p:extLst>
      <p:ext uri="{BB962C8B-B14F-4D97-AF65-F5344CB8AC3E}">
        <p14:creationId xmlns:p14="http://schemas.microsoft.com/office/powerpoint/2010/main" val="2363963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Conflict Resolution and Difficult Conversations</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Conflict Resolution Model</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pic>
        <p:nvPicPr>
          <p:cNvPr id="7" name="Picture 3" descr="conflict_resolution">
            <a:extLst>
              <a:ext uri="{FF2B5EF4-FFF2-40B4-BE49-F238E27FC236}">
                <a16:creationId xmlns="" xmlns:a16="http://schemas.microsoft.com/office/drawing/2014/main" id="{F56603DF-1E54-40CA-9E75-1EEB910FF5F8}"/>
              </a:ext>
            </a:extLst>
          </p:cNvPr>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011680" y="1422479"/>
            <a:ext cx="4748825" cy="4216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7825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Conflict Resolution and Difficult Conversations</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Having Difficult Conversations: Before You Talk</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buFont typeface="Wingdings" pitchFamily="-64" charset="2"/>
              <a:buChar char="§"/>
              <a:defRPr/>
            </a:pPr>
            <a:r>
              <a:rPr lang="en-US" altLang="en-US" dirty="0"/>
              <a:t>Be clear about the issue and plan what you want to say ahead of </a:t>
            </a:r>
            <a:r>
              <a:rPr lang="en-US" altLang="en-US" dirty="0" smtClean="0"/>
              <a:t>time</a:t>
            </a:r>
            <a:endParaRPr lang="en-US" altLang="en-US" dirty="0"/>
          </a:p>
          <a:p>
            <a:pPr eaLnBrk="1" hangingPunct="1">
              <a:buClr>
                <a:srgbClr val="CC0000"/>
              </a:buClr>
              <a:buFont typeface="Wingdings" pitchFamily="-64" charset="2"/>
              <a:buChar char="§"/>
              <a:defRPr/>
            </a:pPr>
            <a:r>
              <a:rPr lang="en-US" altLang="en-US" dirty="0"/>
              <a:t>Think about </a:t>
            </a:r>
            <a:r>
              <a:rPr lang="en-US" altLang="en-US" dirty="0" smtClean="0"/>
              <a:t>timing</a:t>
            </a:r>
            <a:endParaRPr lang="en-US" altLang="en-US"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562674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Conflict Resolution and Difficult Conversations</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Having Difficult Conversations: During the Meeting</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buFont typeface="Wingdings" pitchFamily="-64" charset="2"/>
              <a:buChar char="§"/>
              <a:defRPr/>
            </a:pPr>
            <a:r>
              <a:rPr lang="en-US" altLang="en-US" dirty="0"/>
              <a:t>Set expectations</a:t>
            </a:r>
          </a:p>
          <a:p>
            <a:pPr eaLnBrk="1" hangingPunct="1">
              <a:buClr>
                <a:srgbClr val="CC0000"/>
              </a:buClr>
              <a:buFont typeface="Wingdings" pitchFamily="-64" charset="2"/>
              <a:buChar char="§"/>
              <a:defRPr/>
            </a:pPr>
            <a:r>
              <a:rPr lang="en-US" altLang="en-US" dirty="0"/>
              <a:t>Talk about feelings</a:t>
            </a:r>
          </a:p>
          <a:p>
            <a:pPr eaLnBrk="1" hangingPunct="1">
              <a:buClr>
                <a:srgbClr val="CC0000"/>
              </a:buClr>
              <a:buFont typeface="Wingdings" pitchFamily="-64" charset="2"/>
              <a:buChar char="§"/>
              <a:defRPr/>
            </a:pPr>
            <a:r>
              <a:rPr lang="en-US" altLang="en-US" dirty="0"/>
              <a:t>Pace the conversation</a:t>
            </a:r>
          </a:p>
          <a:p>
            <a:pPr eaLnBrk="1" hangingPunct="1">
              <a:buClr>
                <a:srgbClr val="CC0000"/>
              </a:buClr>
              <a:buFont typeface="Wingdings" pitchFamily="-64" charset="2"/>
              <a:buChar char="§"/>
              <a:defRPr/>
            </a:pPr>
            <a:r>
              <a:rPr lang="en-US" altLang="en-US" dirty="0"/>
              <a:t>Manage emotions</a:t>
            </a:r>
          </a:p>
          <a:p>
            <a:pPr eaLnBrk="1" hangingPunct="1">
              <a:buClr>
                <a:srgbClr val="CC0000"/>
              </a:buClr>
              <a:buFont typeface="Wingdings" pitchFamily="-64" charset="2"/>
              <a:buChar char="§"/>
              <a:defRPr/>
            </a:pPr>
            <a:r>
              <a:rPr lang="en-US" altLang="en-US" dirty="0"/>
              <a:t>Pace the conversation</a:t>
            </a:r>
          </a:p>
          <a:p>
            <a:pPr eaLnBrk="1" hangingPunct="1">
              <a:buClr>
                <a:srgbClr val="CC0000"/>
              </a:buClr>
              <a:buFont typeface="Wingdings" pitchFamily="-64" charset="2"/>
              <a:buChar char="§"/>
              <a:defRPr/>
            </a:pPr>
            <a:r>
              <a:rPr lang="en-US" altLang="en-US" dirty="0"/>
              <a:t>Listen</a:t>
            </a:r>
          </a:p>
          <a:p>
            <a:pPr eaLnBrk="1" hangingPunct="1">
              <a:buClr>
                <a:srgbClr val="CC0000"/>
              </a:buClr>
              <a:buFont typeface="Wingdings" pitchFamily="-64" charset="2"/>
              <a:buChar char="§"/>
              <a:defRPr/>
            </a:pPr>
            <a:r>
              <a:rPr lang="en-US" altLang="en-US" dirty="0"/>
              <a:t>Take breaks</a:t>
            </a:r>
          </a:p>
          <a:p>
            <a:pPr eaLnBrk="1" hangingPunct="1">
              <a:buClr>
                <a:srgbClr val="CC0000"/>
              </a:buClr>
              <a:buFont typeface="Wingdings" pitchFamily="-64" charset="2"/>
              <a:buChar char="§"/>
              <a:defRPr/>
            </a:pPr>
            <a:r>
              <a:rPr lang="en-US" altLang="en-US" dirty="0"/>
              <a:t>Stay calm</a:t>
            </a:r>
          </a:p>
          <a:p>
            <a:pPr eaLnBrk="1" hangingPunct="1">
              <a:buClr>
                <a:srgbClr val="CC0000"/>
              </a:buClr>
              <a:buFont typeface="Wingdings" pitchFamily="-64" charset="2"/>
              <a:buChar char="§"/>
              <a:defRPr/>
            </a:pPr>
            <a:endParaRPr lang="en-US" altLang="en-US" sz="1800" dirty="0"/>
          </a:p>
          <a:p>
            <a:pPr eaLnBrk="1" hangingPunct="1">
              <a:buClr>
                <a:srgbClr val="CC0000"/>
              </a:buClr>
              <a:buFont typeface="Wingdings" pitchFamily="-64" charset="2"/>
              <a:buChar char="§"/>
              <a:defRPr/>
            </a:pPr>
            <a:endParaRPr lang="en-US" altLang="en-US" sz="1800" dirty="0"/>
          </a:p>
          <a:p>
            <a:pPr eaLnBrk="1" hangingPunct="1">
              <a:buClr>
                <a:srgbClr val="CC0000"/>
              </a:buClr>
              <a:buFont typeface="Wingdings" pitchFamily="-64" charset="2"/>
              <a:buChar char="§"/>
              <a:defRPr/>
            </a:pPr>
            <a:endParaRPr lang="en-US" altLang="en-US" sz="18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2846877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Conflict Resolution and Difficult Conversations</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Manage Emotions</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pic>
        <p:nvPicPr>
          <p:cNvPr id="7" name="Picture 3" descr="File:Plutchik-wheel.svg">
            <a:hlinkClick r:id="rId3"/>
            <a:extLst>
              <a:ext uri="{FF2B5EF4-FFF2-40B4-BE49-F238E27FC236}">
                <a16:creationId xmlns="" xmlns:a16="http://schemas.microsoft.com/office/drawing/2014/main" id="{1BFDC89B-D3A2-4238-9531-6D7DD5CA3D48}"/>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2660651" y="1104900"/>
            <a:ext cx="4385881" cy="4445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F73183EE-9C37-44CE-9EFC-8007F2A17AFE}"/>
              </a:ext>
            </a:extLst>
          </p:cNvPr>
          <p:cNvSpPr/>
          <p:nvPr/>
        </p:nvSpPr>
        <p:spPr>
          <a:xfrm>
            <a:off x="609600" y="1447800"/>
            <a:ext cx="2895600" cy="738664"/>
          </a:xfrm>
          <a:prstGeom prst="rect">
            <a:avLst/>
          </a:prstGeom>
        </p:spPr>
        <p:txBody>
          <a:bodyPr>
            <a:sp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2200" i="0" u="none" strike="noStrike" kern="0" cap="none" spc="0" normalizeH="0" baseline="0" noProof="0" dirty="0">
                <a:ln>
                  <a:noFill/>
                </a:ln>
                <a:solidFill>
                  <a:srgbClr val="000000">
                    <a:lumMod val="75000"/>
                    <a:lumOff val="25000"/>
                  </a:srgbClr>
                </a:solidFill>
                <a:effectLst/>
                <a:uLnTx/>
                <a:uFillTx/>
                <a:latin typeface="+mj-lt"/>
              </a:rPr>
              <a:t>Wheel of Emotions</a:t>
            </a:r>
          </a:p>
          <a:p>
            <a:pPr marL="0" marR="0" lvl="0" indent="0" defTabSz="914400" eaLnBrk="0" fontAlgn="base" latinLnBrk="0" hangingPunct="0">
              <a:lnSpc>
                <a:spcPct val="100000"/>
              </a:lnSpc>
              <a:spcBef>
                <a:spcPct val="0"/>
              </a:spcBef>
              <a:spcAft>
                <a:spcPct val="0"/>
              </a:spcAft>
              <a:buClrTx/>
              <a:buSzTx/>
              <a:buFontTx/>
              <a:buNone/>
              <a:tabLst/>
              <a:defRPr/>
            </a:pPr>
            <a:r>
              <a:rPr kumimoji="0" lang="en-US" sz="2000" i="0" u="none" strike="noStrike" kern="0" cap="none" spc="0" normalizeH="0" baseline="0" noProof="0" dirty="0">
                <a:ln>
                  <a:noFill/>
                </a:ln>
                <a:solidFill>
                  <a:srgbClr val="000000">
                    <a:lumMod val="75000"/>
                    <a:lumOff val="25000"/>
                  </a:srgbClr>
                </a:solidFill>
                <a:effectLst/>
                <a:uLnTx/>
                <a:uFillTx/>
                <a:latin typeface="+mj-lt"/>
              </a:rPr>
              <a:t> </a:t>
            </a:r>
            <a:endParaRPr kumimoji="0" lang="en-US" sz="1500" i="0" u="none" strike="noStrike" kern="0" cap="none" spc="0" normalizeH="0" baseline="0" noProof="0" dirty="0">
              <a:ln>
                <a:noFill/>
              </a:ln>
              <a:solidFill>
                <a:srgbClr val="000000"/>
              </a:solidFill>
              <a:effectLst/>
              <a:uLnTx/>
              <a:uFillTx/>
              <a:latin typeface="+mj-lt"/>
            </a:endParaRPr>
          </a:p>
        </p:txBody>
      </p:sp>
      <p:sp>
        <p:nvSpPr>
          <p:cNvPr id="9" name="TextBox 8">
            <a:extLst>
              <a:ext uri="{FF2B5EF4-FFF2-40B4-BE49-F238E27FC236}">
                <a16:creationId xmlns="" xmlns:a16="http://schemas.microsoft.com/office/drawing/2014/main" id="{3737C684-985B-49A9-8C83-708C4821D290}"/>
              </a:ext>
            </a:extLst>
          </p:cNvPr>
          <p:cNvSpPr txBox="1"/>
          <p:nvPr/>
        </p:nvSpPr>
        <p:spPr>
          <a:xfrm>
            <a:off x="146052" y="5343527"/>
            <a:ext cx="4385881" cy="307777"/>
          </a:xfrm>
          <a:prstGeom prst="rect">
            <a:avLst/>
          </a:prstGeom>
          <a:noFill/>
        </p:spPr>
        <p:txBody>
          <a:bodyPr wrap="none">
            <a:spAutoFit/>
          </a:bodyPr>
          <a:lstStyle/>
          <a:p>
            <a:pPr eaLnBrk="0" fontAlgn="base" hangingPunct="0">
              <a:spcBef>
                <a:spcPct val="0"/>
              </a:spcBef>
              <a:spcAft>
                <a:spcPct val="0"/>
              </a:spcAft>
              <a:defRPr/>
            </a:pPr>
            <a:r>
              <a:rPr lang="en-US" sz="1400" b="1" dirty="0">
                <a:latin typeface="+mj-lt"/>
                <a:ea typeface="Osaka" pitchFamily="-64" charset="-128"/>
              </a:rPr>
              <a:t>(</a:t>
            </a:r>
            <a:r>
              <a:rPr lang="en-US" sz="1400" dirty="0">
                <a:latin typeface="+mj-lt"/>
                <a:ea typeface="Osaka" pitchFamily="-64" charset="-128"/>
              </a:rPr>
              <a:t>Robert Plutchik, Albert Einstein College of Medicine)</a:t>
            </a:r>
            <a:endParaRPr lang="en-US" sz="2400" dirty="0">
              <a:latin typeface="+mj-lt"/>
              <a:ea typeface="Osaka" pitchFamily="-64" charset="-128"/>
            </a:endParaRPr>
          </a:p>
        </p:txBody>
      </p:sp>
    </p:spTree>
    <p:extLst>
      <p:ext uri="{BB962C8B-B14F-4D97-AF65-F5344CB8AC3E}">
        <p14:creationId xmlns:p14="http://schemas.microsoft.com/office/powerpoint/2010/main" val="2777609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solidFill>
                  <a:srgbClr val="FFFFFF"/>
                </a:solidFill>
              </a:rPr>
              <a:t>Conflict Resolution and Difficult Conversations</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Having Difficult Conversations: Some Common Pitfalls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buFont typeface="Wingdings" pitchFamily="-64" charset="2"/>
              <a:buChar char="§"/>
              <a:defRPr/>
            </a:pPr>
            <a:r>
              <a:rPr lang="en-US" altLang="en-US" dirty="0"/>
              <a:t>We fall into a combative </a:t>
            </a:r>
            <a:r>
              <a:rPr lang="en-US" altLang="en-US" dirty="0" smtClean="0"/>
              <a:t>mentality</a:t>
            </a:r>
            <a:endParaRPr lang="en-US" altLang="en-US" dirty="0"/>
          </a:p>
          <a:p>
            <a:pPr eaLnBrk="1" hangingPunct="1">
              <a:buClr>
                <a:srgbClr val="CC0000"/>
              </a:buClr>
              <a:buFont typeface="Wingdings" pitchFamily="-64" charset="2"/>
              <a:buChar char="§"/>
              <a:defRPr/>
            </a:pPr>
            <a:r>
              <a:rPr lang="en-US" altLang="en-US" dirty="0"/>
              <a:t>We try to oversimplify the </a:t>
            </a:r>
            <a:r>
              <a:rPr lang="en-US" altLang="en-US" dirty="0" smtClean="0"/>
              <a:t>problem</a:t>
            </a:r>
            <a:endParaRPr lang="en-US" altLang="en-US" dirty="0"/>
          </a:p>
          <a:p>
            <a:pPr eaLnBrk="1" hangingPunct="1">
              <a:buClr>
                <a:srgbClr val="CC0000"/>
              </a:buClr>
              <a:buFont typeface="Wingdings" pitchFamily="-64" charset="2"/>
              <a:buChar char="§"/>
              <a:defRPr/>
            </a:pPr>
            <a:r>
              <a:rPr lang="en-US" altLang="en-US" dirty="0"/>
              <a:t>We don’t bring enough respect to the </a:t>
            </a:r>
            <a:r>
              <a:rPr lang="en-US" altLang="en-US" dirty="0" smtClean="0"/>
              <a:t>conversation</a:t>
            </a:r>
            <a:endParaRPr lang="en-US" altLang="en-US" dirty="0"/>
          </a:p>
          <a:p>
            <a:pPr eaLnBrk="1" hangingPunct="1">
              <a:buClr>
                <a:srgbClr val="CC0000"/>
              </a:buClr>
              <a:buFont typeface="Wingdings" pitchFamily="-64" charset="2"/>
              <a:buChar char="§"/>
              <a:defRPr/>
            </a:pPr>
            <a:r>
              <a:rPr lang="en-US" altLang="en-US" dirty="0"/>
              <a:t>We lash out – or shut </a:t>
            </a:r>
            <a:r>
              <a:rPr lang="en-US" altLang="en-US" dirty="0" smtClean="0"/>
              <a:t>down</a:t>
            </a:r>
            <a:endParaRPr lang="en-US" altLang="en-US" dirty="0"/>
          </a:p>
          <a:p>
            <a:pPr eaLnBrk="1" hangingPunct="1">
              <a:buClr>
                <a:srgbClr val="CC0000"/>
              </a:buClr>
              <a:buFont typeface="Wingdings" pitchFamily="-64" charset="2"/>
              <a:buChar char="§"/>
              <a:defRPr/>
            </a:pPr>
            <a:r>
              <a:rPr lang="en-US" altLang="en-US" dirty="0"/>
              <a:t>We make false assumptions about our counterpart’s </a:t>
            </a:r>
            <a:r>
              <a:rPr lang="en-US" altLang="en-US" dirty="0" smtClean="0"/>
              <a:t>intentions</a:t>
            </a:r>
            <a:endParaRPr lang="en-US" altLang="en-US" dirty="0"/>
          </a:p>
          <a:p>
            <a:pPr eaLnBrk="1" hangingPunct="1">
              <a:buClr>
                <a:srgbClr val="CC0000"/>
              </a:buClr>
              <a:buFont typeface="Wingdings" pitchFamily="-64" charset="2"/>
              <a:buChar char="§"/>
              <a:defRPr/>
            </a:pPr>
            <a:r>
              <a:rPr lang="en-US" altLang="en-US" dirty="0"/>
              <a:t>We lose sight of the </a:t>
            </a:r>
            <a:r>
              <a:rPr lang="en-US" altLang="en-US" dirty="0" smtClean="0"/>
              <a:t>goal</a:t>
            </a:r>
            <a:endParaRPr lang="en-US" altLang="en-US" dirty="0"/>
          </a:p>
          <a:p>
            <a:pPr eaLnBrk="1" hangingPunct="1">
              <a:buClr>
                <a:srgbClr val="CC0000"/>
              </a:buClr>
              <a:buFont typeface="Wingdings" pitchFamily="-64" charset="2"/>
              <a:buChar char="§"/>
              <a:defRPr/>
            </a:pPr>
            <a:r>
              <a:rPr lang="en-US" altLang="en-US" dirty="0"/>
              <a:t>We arrive with our mind already made </a:t>
            </a:r>
            <a:r>
              <a:rPr lang="en-US" altLang="en-US" dirty="0" smtClean="0"/>
              <a:t>up</a:t>
            </a:r>
            <a:endParaRPr lang="en-US" altLang="en-US" dirty="0"/>
          </a:p>
          <a:p>
            <a:pPr eaLnBrk="1" hangingPunct="1">
              <a:buClr>
                <a:srgbClr val="CC0000"/>
              </a:buClr>
              <a:buFont typeface="Wingdings" pitchFamily="-64" charset="2"/>
              <a:buChar char="§"/>
              <a:defRPr/>
            </a:pPr>
            <a:endParaRPr lang="en-US" altLang="en-US" sz="18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37395418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Blank Presentation">
  <a:themeElements>
    <a:clrScheme name="Custom 1">
      <a:dk1>
        <a:srgbClr val="000000"/>
      </a:dk1>
      <a:lt1>
        <a:srgbClr val="FFFFFF"/>
      </a:lt1>
      <a:dk2>
        <a:srgbClr val="000000"/>
      </a:dk2>
      <a:lt2>
        <a:srgbClr val="808080"/>
      </a:lt2>
      <a:accent1>
        <a:srgbClr val="C00000"/>
      </a:accent1>
      <a:accent2>
        <a:srgbClr val="808080"/>
      </a:accent2>
      <a:accent3>
        <a:srgbClr val="FFFFFF"/>
      </a:accent3>
      <a:accent4>
        <a:srgbClr val="000000"/>
      </a:accent4>
      <a:accent5>
        <a:srgbClr val="D8D8D8"/>
      </a:accent5>
      <a:accent6>
        <a:srgbClr val="BFBFBF"/>
      </a:accent6>
      <a:hlink>
        <a:srgbClr val="FF0000"/>
      </a:hlink>
      <a:folHlink>
        <a:srgbClr val="FF00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891</Words>
  <Application>Microsoft Office PowerPoint</Application>
  <PresentationFormat>On-screen Show (4:3)</PresentationFormat>
  <Paragraphs>110</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1_Blank Presentation</vt:lpstr>
      <vt:lpstr>Conflict Resolution and Difficult Conversations</vt:lpstr>
      <vt:lpstr>Learning Objectives</vt:lpstr>
      <vt:lpstr>Discussion</vt:lpstr>
      <vt:lpstr>Discussion</vt:lpstr>
      <vt:lpstr>Conflict Resolution Model</vt:lpstr>
      <vt:lpstr>Having Difficult Conversations: Before You Talk</vt:lpstr>
      <vt:lpstr>Having Difficult Conversations: During the Meeting</vt:lpstr>
      <vt:lpstr>Manage Emotions</vt:lpstr>
      <vt:lpstr>Having Difficult Conversations: Some Common Pitfalls</vt:lpstr>
      <vt:lpstr>What are some phrases you might use to help resolve a conflict?</vt:lpstr>
      <vt:lpstr>Practice Using the Conflict Resolution Model</vt:lpstr>
      <vt:lpstr>Wrap Up</vt:lpstr>
    </vt:vector>
  </TitlesOfParts>
  <Company>Boston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 Resolution &amp; Difficult Conversations</dc:title>
  <dc:creator>Rojo, Maria Campos</dc:creator>
  <cp:lastModifiedBy>Allyson Baughman</cp:lastModifiedBy>
  <cp:revision>21</cp:revision>
  <dcterms:created xsi:type="dcterms:W3CDTF">2018-09-24T15:46:21Z</dcterms:created>
  <dcterms:modified xsi:type="dcterms:W3CDTF">2020-01-30T19:20:30Z</dcterms:modified>
</cp:coreProperties>
</file>