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2" r:id="rId1"/>
    <p:sldMasterId id="2147483653" r:id="rId2"/>
    <p:sldMasterId id="2147483656" r:id="rId3"/>
  </p:sldMasterIdLst>
  <p:notesMasterIdLst>
    <p:notesMasterId r:id="rId6"/>
  </p:notesMasterIdLst>
  <p:sldIdLst>
    <p:sldId id="258" r:id="rId4"/>
    <p:sldId id="259" r:id="rId5"/>
  </p:sldIdLst>
  <p:sldSz cx="9144000" cy="6858000" type="screen4x3"/>
  <p:notesSz cx="6858000" cy="9144000"/>
  <p:embeddedFontLst>
    <p:embeddedFont>
      <p:font typeface="Arial Bold" panose="020B060402020202020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osefin Sans" pitchFamily="2" charset="0"/>
      <p:regular r:id="rId12"/>
      <p:bold r:id="rId13"/>
      <p:italic r:id="rId14"/>
      <p:boldItalic r:id="rId15"/>
    </p:embeddedFont>
    <p:embeddedFont>
      <p:font typeface="Josefin Sans SemiBold" panose="020B0604020202020204" charset="0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 snapToGrid="0">
      <p:cViewPr varScale="1">
        <p:scale>
          <a:sx n="56" d="100"/>
          <a:sy n="56" d="100"/>
        </p:scale>
        <p:origin x="90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9926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5FA7AF-EDBC-4C26-AEAB-D0FE4E76C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defRPr/>
            </a:pPr>
            <a:fld id="{BA0427C0-FD83-4A6B-96E8-C0D6814B902D}" type="slidenum">
              <a:rPr lang="en-US" altLang="en-US" sz="1200" smtClean="0"/>
              <a:pPr>
                <a:defRPr/>
              </a:pPr>
              <a:t>1</a:t>
            </a:fld>
            <a:endParaRPr lang="en-US" altLang="en-US" sz="120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666589D-2CD9-4B97-B7BC-9BF3D86F8D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A13BFE0-2CC4-4C01-AD7A-2C042A8EA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05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D8F3A51-8C48-4384-B0E7-F294961013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ED3B6-88DB-454C-A833-FFC065D98E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Osaka" pitchFamily="-6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pitchFamily="-64" charset="-128"/>
              <a:cs typeface="+mn-cs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6276099-5F90-4966-91B1-B402AEE90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04BF81-4C5F-414D-9F1B-B6C220774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i="0"/>
              <a:t>Review the slide</a:t>
            </a:r>
            <a:r>
              <a:rPr lang="en-US" i="0" dirty="0"/>
              <a:t>. </a:t>
            </a:r>
          </a:p>
          <a:p>
            <a:pPr eaLnBrk="1" hangingPunct="1">
              <a:defRPr/>
            </a:pPr>
            <a:endParaRPr lang="en-US" altLang="en-US" dirty="0">
              <a:ea typeface="Osaka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261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E08F287-E81B-4EED-9F1C-3D48CB7211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3628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5731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67000"/>
            <a:ext cx="2949575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D452B-E32E-4D95-8726-EB4757F449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182665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496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860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016D61-3FC4-4B4D-9DC0-5676F633D5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7303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2E9A246F-B97C-4AA4-8089-8FF645AE0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9D895079-3457-46B4-910C-191AF5418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F37F7253-73FF-463B-88DC-CED5835A5A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1692BF-5264-4C8E-B0BF-8ADB8258E003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6CB17A-F521-4E54-8756-38CF7E59FB98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18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2E9A246F-B97C-4AA4-8089-8FF645AE0F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9D895079-3457-46B4-910C-191AF5418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F37F7253-73FF-463B-88DC-CED5835A5A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1692BF-5264-4C8E-B0BF-8ADB8258E003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76CB17A-F521-4E54-8756-38CF7E59FB98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+mn-lt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152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95935E-E9B5-4811-8F4A-32507C988E5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2275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2F870B-6E48-4F0F-91D8-86D05FFCF7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03103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1DB9B2-2E25-4EAE-A4E2-D4793403A0AB}"/>
              </a:ext>
            </a:extLst>
          </p:cNvPr>
          <p:cNvSpPr/>
          <p:nvPr userDrawn="1"/>
        </p:nvSpPr>
        <p:spPr>
          <a:xfrm>
            <a:off x="0" y="2235200"/>
            <a:ext cx="9144000" cy="2413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916746B-92A9-4743-830A-F4A9CA023E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819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Josephine 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+mn-lt"/>
              </a:rPr>
              <a:t>Resting or transition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57C56B4-7210-448D-91BD-833419EE87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68869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CF13E7-E755-4B7E-AE13-1FAEBF91BB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1314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3183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6CE964-F668-4A95-9428-6A0D24933B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358367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5F5B525-FF19-40BB-9813-B57BFD36D7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6962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338137"/>
            <a:ext cx="9144000" cy="347662"/>
          </a:xfrm>
          <a:prstGeom prst="rect">
            <a:avLst/>
          </a:prstGeom>
          <a:gradFill>
            <a:gsLst>
              <a:gs pos="0">
                <a:srgbClr val="333333"/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609600" y="1524000"/>
            <a:ext cx="79248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US" sz="12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Boston University</a:t>
            </a:r>
            <a:r>
              <a:rPr lang="en-US"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Slideshow Title Goes Here</a:t>
            </a:r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5867400"/>
            <a:ext cx="2438400" cy="804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1"/>
          <p:cNvCxnSpPr/>
          <p:nvPr/>
        </p:nvCxnSpPr>
        <p:spPr>
          <a:xfrm>
            <a:off x="0" y="57150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CF0A2C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4" name="Google Shape;14;p1" descr="standardfooter_sized.jpg"/>
          <p:cNvPicPr preferRelativeResize="0"/>
          <p:nvPr/>
        </p:nvPicPr>
        <p:blipFill rotWithShape="1">
          <a:blip r:embed="rId4">
            <a:alphaModFix/>
          </a:blip>
          <a:srcRect t="93661"/>
          <a:stretch/>
        </p:blipFill>
        <p:spPr>
          <a:xfrm>
            <a:off x="0" y="0"/>
            <a:ext cx="9144000" cy="33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" descr="openingfooter_sized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boston_univ_cmyk.ep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0700" y="5870575"/>
            <a:ext cx="1282700" cy="57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 txBox="1"/>
          <p:nvPr/>
        </p:nvSpPr>
        <p:spPr>
          <a:xfrm>
            <a:off x="1968500" y="6159500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0" y="-25400"/>
            <a:ext cx="9144000" cy="5461000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 txBox="1"/>
          <p:nvPr/>
        </p:nvSpPr>
        <p:spPr>
          <a:xfrm>
            <a:off x="0" y="871537"/>
            <a:ext cx="9144000" cy="41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Josefin Sans"/>
              <a:buNone/>
            </a:pPr>
            <a:r>
              <a:rPr lang="en-US" sz="4000" b="1" i="0" u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Improving Outcomes Across the HIV</a:t>
            </a:r>
            <a:br>
              <a:rPr lang="en-US" sz="4000" b="1" i="0" u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US" sz="4000" b="1" i="0" u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Care Continuum through Successful</a:t>
            </a:r>
            <a:br>
              <a:rPr lang="en-US" sz="4000" b="1" i="0" u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</a:br>
            <a:r>
              <a:rPr lang="en-US" sz="4000" b="1" i="0" u="non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Integration of Community Health Workers (CHWs)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Josefin Sans SemiBold"/>
              <a:buNone/>
            </a:pPr>
            <a:r>
              <a:rPr lang="en-US" sz="2400" b="0" i="0" u="none">
                <a:solidFill>
                  <a:srgbClr val="26262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Monday, September 11, 2017–Friday, September 15, 2017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Josefin Sans SemiBold"/>
              <a:buNone/>
            </a:pPr>
            <a:r>
              <a:rPr lang="en-US" sz="2400" b="0" i="0" u="none">
                <a:solidFill>
                  <a:srgbClr val="262626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Boston, Massachusetts</a:t>
            </a:r>
            <a:endParaRPr/>
          </a:p>
        </p:txBody>
      </p:sp>
      <p:cxnSp>
        <p:nvCxnSpPr>
          <p:cNvPr id="20" name="Google Shape;20;p1"/>
          <p:cNvCxnSpPr/>
          <p:nvPr/>
        </p:nvCxnSpPr>
        <p:spPr>
          <a:xfrm>
            <a:off x="0" y="5435600"/>
            <a:ext cx="9144000" cy="0"/>
          </a:xfrm>
          <a:prstGeom prst="straightConnector1">
            <a:avLst/>
          </a:prstGeom>
          <a:noFill/>
          <a:ln w="152400" cap="flat" cmpd="sng">
            <a:solidFill>
              <a:srgbClr val="A6A6A6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7924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2675B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2675B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 descr="standardfooter_siz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31937"/>
            <a:ext cx="9144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 descr="boston_univ_cmyk.ep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6280150"/>
            <a:ext cx="952500" cy="428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0" y="6159500"/>
            <a:ext cx="9144000" cy="0"/>
          </a:xfrm>
          <a:prstGeom prst="straightConnector1">
            <a:avLst/>
          </a:prstGeom>
          <a:noFill/>
          <a:ln w="38100" cap="flat" cmpd="sng">
            <a:solidFill>
              <a:srgbClr val="CF0A2C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8" name="Google Shape;28;p3"/>
          <p:cNvSpPr txBox="1"/>
          <p:nvPr/>
        </p:nvSpPr>
        <p:spPr>
          <a:xfrm>
            <a:off x="0" y="0"/>
            <a:ext cx="9144000" cy="1206500"/>
          </a:xfrm>
          <a:prstGeom prst="rect">
            <a:avLst/>
          </a:prstGeom>
          <a:solidFill>
            <a:srgbClr val="CF0A2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 descr="restingslid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774700"/>
            <a:ext cx="9144000" cy="60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CF0A2C"/>
              </a:buClr>
              <a:buSzPts val="2800"/>
              <a:buFont typeface="Josefin Sans"/>
              <a:buNone/>
              <a:defRPr sz="2800" b="1" i="0" u="none" strike="noStrike" cap="none">
                <a:solidFill>
                  <a:srgbClr val="CF0A2C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457200" y="20574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Josefin Sans"/>
              <a:buNone/>
              <a:defRPr sz="2400" b="0" i="0" u="none" strike="noStrike" cap="none">
                <a:solidFill>
                  <a:srgbClr val="595959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26262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>
            <a:off x="6553200" y="6280150"/>
            <a:ext cx="901700" cy="3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ldNum" idx="12"/>
          </p:nvPr>
        </p:nvSpPr>
        <p:spPr>
          <a:xfrm>
            <a:off x="6553200" y="63436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id="{C023E52F-818B-43C7-8650-D5CC2ABBA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8138"/>
            <a:ext cx="9144000" cy="347662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D919825-C524-4EF2-9E4E-3ABB4862D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5CD3996-45A8-4853-A877-ECDB4869A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BEE653-C442-4028-8246-1F118E74B7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3810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D1CBFA60-C116-40C5-BB14-78F1DF3386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b="1">
                <a:solidFill>
                  <a:schemeClr val="bg1"/>
                </a:solidFill>
                <a:latin typeface="Arial" charset="0"/>
                <a:ea typeface="Osaka" charset="0"/>
              </a:rPr>
              <a:t>Boston University</a:t>
            </a:r>
            <a:r>
              <a:rPr lang="en-US" altLang="en-US" sz="1200">
                <a:solidFill>
                  <a:schemeClr val="bg1"/>
                </a:solidFill>
                <a:latin typeface="Arial" charset="0"/>
                <a:ea typeface="Osaka" charset="0"/>
              </a:rPr>
              <a:t> Slideshow Title Goes Here</a:t>
            </a:r>
          </a:p>
        </p:txBody>
      </p:sp>
      <p:pic>
        <p:nvPicPr>
          <p:cNvPr id="1031" name="Picture 9">
            <a:extLst>
              <a:ext uri="{FF2B5EF4-FFF2-40B4-BE49-F238E27FC236}">
                <a16:creationId xmlns:a16="http://schemas.microsoft.com/office/drawing/2014/main" id="{F617FC7A-6810-4D87-BA9B-5144CF35C1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2438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273291-54B0-4C1D-BEAC-330F8A57DAD0}"/>
              </a:ext>
            </a:extLst>
          </p:cNvPr>
          <p:cNvCxnSpPr/>
          <p:nvPr userDrawn="1"/>
        </p:nvCxnSpPr>
        <p:spPr>
          <a:xfrm>
            <a:off x="0" y="5715000"/>
            <a:ext cx="9144000" cy="0"/>
          </a:xfrm>
          <a:prstGeom prst="line">
            <a:avLst/>
          </a:prstGeom>
          <a:ln w="38100">
            <a:solidFill>
              <a:srgbClr val="CF0A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3" name="Picture 12" descr="standardfooter_sized.jpg">
            <a:extLst>
              <a:ext uri="{FF2B5EF4-FFF2-40B4-BE49-F238E27FC236}">
                <a16:creationId xmlns:a16="http://schemas.microsoft.com/office/drawing/2014/main" id="{4C95F5CF-04A9-47FC-9522-FDBA27DFE8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1"/>
          <a:stretch>
            <a:fillRect/>
          </a:stretch>
        </p:blipFill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0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anose="020B0604020202020204" pitchFamily="34" charset="0"/>
          <a:ea typeface="Osaka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195D2B-0621-4550-8BA4-24BB63768B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/>
              <a:t>Cómo generar confianza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5B08FC5-58C2-4F5C-A7A1-06E859D181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1200" b="0" i="0" u="none" strike="noStrike" cap="none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Arial"/>
                <a:ea typeface="Osaka" charset="0"/>
                <a:cs typeface="+mn-cs"/>
              </a:rPr>
              <a:t>Cómo generar confianza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576F083E-138B-4244-A5B7-A39478A07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/>
              <a:t>¿Por qué utilizamos Dinámicas?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F9C154-FAA5-42BA-9207-086B10995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 sz="2000" dirty="0"/>
              <a:t>En la educación popular se reconoce que aprendemos con la cabeza, el corazón y el cuerpo.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 sz="2000" dirty="0"/>
              <a:t>Se reconoce el papel de los sentimientos y las emociones en la educación y la organización comunitaria.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 sz="2000" dirty="0"/>
              <a:t>Utilizamos dinámicas o actividades de desarrollo del movimiento (</a:t>
            </a:r>
            <a:r>
              <a:rPr lang="es-US" sz="2000" dirty="0" err="1"/>
              <a:t>movement-building</a:t>
            </a:r>
            <a:r>
              <a:rPr lang="es-US" sz="2000" dirty="0"/>
              <a:t> </a:t>
            </a:r>
            <a:r>
              <a:rPr lang="es-US" sz="2000" dirty="0" err="1"/>
              <a:t>activities</a:t>
            </a:r>
            <a:r>
              <a:rPr lang="es-US" sz="2000" dirty="0"/>
              <a:t>, MBA) para crear una atmósfera </a:t>
            </a:r>
            <a:br>
              <a:rPr lang="es-US" sz="2000" dirty="0"/>
            </a:br>
            <a:r>
              <a:rPr lang="es-US" sz="2000" dirty="0"/>
              <a:t>de confianza para que las personas puedan compartir sus ideas y experiencias.</a:t>
            </a:r>
          </a:p>
          <a:p>
            <a:pPr eaLnBrk="1" hangingPunct="1">
              <a:buClr>
                <a:srgbClr val="CC0000"/>
              </a:buClr>
              <a:buFont typeface="Wingdings" pitchFamily="-64" charset="2"/>
              <a:buChar char="§"/>
              <a:defRPr/>
            </a:pPr>
            <a:r>
              <a:rPr lang="es-US" sz="2000" dirty="0"/>
              <a:t>Las dinámicas o MBA serán un desafío para algunas personas al principio. No las obliguen a participar. Permitan que miren y si lo desean, pueden participar.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FC76EEB-CBEB-4C06-97A7-22DF80745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60575" y="-67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Osaka" pitchFamily="-64" charset="-128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808080"/>
      </a:accent2>
      <a:accent3>
        <a:srgbClr val="FFFFFF"/>
      </a:accent3>
      <a:accent4>
        <a:srgbClr val="000000"/>
      </a:accent4>
      <a:accent5>
        <a:srgbClr val="D8D8D8"/>
      </a:accent5>
      <a:accent6>
        <a:srgbClr val="BFBFBF"/>
      </a:accent6>
      <a:hlink>
        <a:srgbClr val="FF0000"/>
      </a:hlink>
      <a:folHlink>
        <a:srgbClr val="FF00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116</Words>
  <Application>Microsoft Office PowerPoint</Application>
  <PresentationFormat>Presentación en pantalla (4:3)</PresentationFormat>
  <Paragraphs>10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</vt:i4>
      </vt:variant>
    </vt:vector>
  </HeadingPairs>
  <TitlesOfParts>
    <vt:vector size="12" baseType="lpstr">
      <vt:lpstr>Wingdings</vt:lpstr>
      <vt:lpstr>Noto Sans Symbols</vt:lpstr>
      <vt:lpstr>Calibri</vt:lpstr>
      <vt:lpstr>Josefin Sans SemiBold</vt:lpstr>
      <vt:lpstr>Arial Bold</vt:lpstr>
      <vt:lpstr>Arial</vt:lpstr>
      <vt:lpstr>Josefin Sans</vt:lpstr>
      <vt:lpstr>8_Blank Presentation</vt:lpstr>
      <vt:lpstr>5_Office Theme</vt:lpstr>
      <vt:lpstr>Blank Presentation</vt:lpstr>
      <vt:lpstr>Cómo generar confianza</vt:lpstr>
      <vt:lpstr>¿Por qué utilizamos Dinámicas?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 BUILDING</dc:title>
  <dc:creator>kathe</dc:creator>
  <cp:lastModifiedBy>DS1</cp:lastModifiedBy>
  <cp:revision>11</cp:revision>
  <dcterms:modified xsi:type="dcterms:W3CDTF">2020-07-27T14:17:07Z</dcterms:modified>
</cp:coreProperties>
</file>