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Josefin Sans" panose="00000500000000000000" pitchFamily="2" charset="0"/>
      <p:regular r:id="rId35"/>
      <p:bold r:id="rId36"/>
      <p:italic r:id="rId37"/>
      <p:boldItalic r:id="rId38"/>
    </p:embeddedFont>
    <p:embeddedFont>
      <p:font typeface="Josefin Sans SemiBold" panose="020B0604020202020204" charset="0"/>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2" roundtripDataSignature="AMtx7mjQ3wBRu3EnsckglhuXKRWYpuZB2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A0C050-4CDB-4001-876F-1A4F2A32854D}">
  <a:tblStyle styleId="{ECA0C050-4CDB-4001-876F-1A4F2A32854D}"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54A606C-DC11-4818-88DB-349BBAF80D7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07" autoAdjust="0"/>
  </p:normalViewPr>
  <p:slideViewPr>
    <p:cSldViewPr snapToGrid="0">
      <p:cViewPr varScale="1">
        <p:scale>
          <a:sx n="67" d="100"/>
          <a:sy n="67" d="100"/>
        </p:scale>
        <p:origin x="7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62028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ositivelyaware.com/issues/positively-aware-hiv-drug-chart-2018"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poz.com/drug_charts/hiv-drug-char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896045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 name="Google Shape;19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Step 3</a:t>
            </a:r>
            <a:endParaRPr dirty="0"/>
          </a:p>
          <a:p>
            <a:pPr marL="0" lvl="0" indent="0" algn="l" rtl="0">
              <a:spcBef>
                <a:spcPts val="0"/>
              </a:spcBef>
              <a:spcAft>
                <a:spcPts val="0"/>
              </a:spcAft>
              <a:buClr>
                <a:schemeClr val="dk1"/>
              </a:buClr>
              <a:buSzPts val="1200"/>
              <a:buFont typeface="Calibri"/>
              <a:buNone/>
            </a:pPr>
            <a:r>
              <a:rPr lang="en-US" sz="1200" b="1" dirty="0">
                <a:solidFill>
                  <a:schemeClr val="dk1"/>
                </a:solidFill>
              </a:rPr>
              <a:t>R = Reverse Transcription</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Step 3 in the HIV life cycle is Reverse Transcription. </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We learned at the last stage that HIV dumps HIV RNA and reverse transcriptase* into the CD4 cell. During the third step of viral replication the HIV RNA makes a copy of itself to become double-stranded HIV DNA within the CD4 cell. The enzyme reverse transcriptase (pictured as the little ball next to the RNA in the image above) aids in the process of HIV RNA becoming HIV DNA. HIV RNA </a:t>
            </a:r>
            <a:r>
              <a:rPr lang="en-US" sz="1200" b="0" i="1" u="none" strike="noStrike" cap="none" dirty="0">
                <a:solidFill>
                  <a:schemeClr val="dk1"/>
                </a:solidFill>
                <a:latin typeface="Arial"/>
                <a:ea typeface="Arial"/>
                <a:cs typeface="Arial"/>
                <a:sym typeface="Arial"/>
              </a:rPr>
              <a:t>must become </a:t>
            </a:r>
            <a:r>
              <a:rPr lang="en-US" sz="1200" b="0" i="0" u="none" strike="noStrike" cap="none" dirty="0">
                <a:solidFill>
                  <a:schemeClr val="dk1"/>
                </a:solidFill>
                <a:latin typeface="Arial"/>
                <a:ea typeface="Arial"/>
                <a:cs typeface="Arial"/>
                <a:sym typeface="Arial"/>
              </a:rPr>
              <a:t>HIV DNA in order to accomplish the next step in viral replication. </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*Reverse Transcriptase: </a:t>
            </a:r>
            <a:r>
              <a:rPr lang="en-US" sz="1200" b="0" i="0" u="none" strike="noStrike" cap="none" dirty="0">
                <a:solidFill>
                  <a:schemeClr val="dk1"/>
                </a:solidFill>
                <a:latin typeface="Calibri"/>
                <a:ea typeface="Calibri"/>
                <a:cs typeface="Calibri"/>
                <a:sym typeface="Calibri"/>
              </a:rPr>
              <a:t>An enzyme found in HIV (and other retroviruses). HIV uses reverse transcriptase to convert its RNA into viral DNA, a process called reverse transcription. </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The process of reverse transcription can be summarized as </a:t>
            </a:r>
            <a:r>
              <a:rPr lang="en-US" sz="1200" b="1" i="0" u="none" strike="noStrike" cap="none" dirty="0">
                <a:solidFill>
                  <a:schemeClr val="dk1"/>
                </a:solidFill>
                <a:latin typeface="Arial"/>
                <a:ea typeface="Arial"/>
                <a:cs typeface="Arial"/>
                <a:sym typeface="Arial"/>
              </a:rPr>
              <a:t>1 strand </a:t>
            </a:r>
            <a:r>
              <a:rPr lang="en-US" sz="1200" b="0" i="0" u="none" strike="noStrike" cap="none" dirty="0">
                <a:solidFill>
                  <a:schemeClr val="dk1"/>
                </a:solidFill>
                <a:latin typeface="Arial"/>
                <a:ea typeface="Arial"/>
                <a:cs typeface="Arial"/>
                <a:sym typeface="Arial"/>
              </a:rPr>
              <a:t>of genetic material (RNA) </a:t>
            </a:r>
            <a:r>
              <a:rPr lang="en-US" sz="1200" b="1" i="0" u="none" strike="noStrike" cap="none" dirty="0">
                <a:solidFill>
                  <a:schemeClr val="dk1"/>
                </a:solidFill>
                <a:latin typeface="Arial"/>
                <a:ea typeface="Arial"/>
                <a:cs typeface="Arial"/>
                <a:sym typeface="Arial"/>
              </a:rPr>
              <a:t>becoming 2 strands </a:t>
            </a:r>
            <a:r>
              <a:rPr lang="en-US" sz="1200" b="0" i="0" u="none" strike="noStrike" cap="none" dirty="0">
                <a:solidFill>
                  <a:schemeClr val="dk1"/>
                </a:solidFill>
                <a:latin typeface="Arial"/>
                <a:ea typeface="Arial"/>
                <a:cs typeface="Arial"/>
                <a:sym typeface="Arial"/>
              </a:rPr>
              <a:t>of genetic material (DNA) using the enzyme reverse transcriptase.</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97" name="Google Shape;197;p10: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71056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Step 4</a:t>
            </a:r>
            <a:endParaRPr/>
          </a:p>
          <a:p>
            <a:pPr marL="0" lvl="0" indent="0" algn="l" rtl="0">
              <a:spcBef>
                <a:spcPts val="0"/>
              </a:spcBef>
              <a:spcAft>
                <a:spcPts val="0"/>
              </a:spcAft>
              <a:buClr>
                <a:schemeClr val="dk1"/>
              </a:buClr>
              <a:buSzPts val="1200"/>
              <a:buFont typeface="Calibri"/>
              <a:buNone/>
            </a:pPr>
            <a:r>
              <a:rPr lang="en-US" sz="1200" b="1">
                <a:solidFill>
                  <a:schemeClr val="dk1"/>
                </a:solidFill>
              </a:rPr>
              <a:t>I = Integration</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Step 4 in the HIV life cycle is Integration.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Once the HIV DNA has been formed it moves into the nucleus of the CD4 to combine with the human DNA. The integrase* enzyme is used to integrate the HIV DNA into the human DNA. Again, Integration occurs when </a:t>
            </a:r>
            <a:r>
              <a:rPr lang="en-US" sz="1200" b="1" i="0" u="none" strike="noStrike" cap="none">
                <a:solidFill>
                  <a:schemeClr val="dk1"/>
                </a:solidFill>
                <a:latin typeface="Arial"/>
                <a:ea typeface="Arial"/>
                <a:cs typeface="Arial"/>
                <a:sym typeface="Arial"/>
              </a:rPr>
              <a:t>HIV DNA inserts itself, or integrates, into the host CD4 cell’s DNA</a:t>
            </a:r>
            <a:r>
              <a:rPr lang="en-US"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*Integrase: </a:t>
            </a:r>
            <a:r>
              <a:rPr lang="en-US" sz="1200" b="0" i="0" u="none" strike="noStrike" cap="none">
                <a:solidFill>
                  <a:schemeClr val="dk1"/>
                </a:solidFill>
                <a:latin typeface="Calibri"/>
                <a:ea typeface="Calibri"/>
                <a:cs typeface="Calibri"/>
                <a:sym typeface="Calibri"/>
              </a:rPr>
              <a:t>An enzyme found in HIV (and other retroviruses). HIV uses integrase to insert (integrate) its viral DNA into the DNA of the host CD4 cell. </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So far we have covered the first four steps of viral replication. It is a good time to review what we have learned so far.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228600" marR="0" lvl="0" indent="-228600" algn="l" rtl="0">
              <a:spcBef>
                <a:spcPts val="0"/>
              </a:spcBef>
              <a:spcAft>
                <a:spcPts val="0"/>
              </a:spcAft>
              <a:buClr>
                <a:schemeClr val="dk1"/>
              </a:buClr>
              <a:buSzPts val="1200"/>
              <a:buFont typeface="Arial"/>
              <a:buAutoNum type="arabicPeriod"/>
            </a:pPr>
            <a:r>
              <a:rPr lang="en-US" sz="1200" b="1" i="0" u="none" strike="noStrike" cap="none">
                <a:solidFill>
                  <a:schemeClr val="dk1"/>
                </a:solidFill>
                <a:latin typeface="Arial"/>
                <a:ea typeface="Arial"/>
                <a:cs typeface="Arial"/>
                <a:sym typeface="Arial"/>
              </a:rPr>
              <a:t>A = Attachment.  </a:t>
            </a:r>
            <a:r>
              <a:rPr lang="en-US" sz="1200" b="0" i="0" u="none" strike="noStrike" cap="none">
                <a:solidFill>
                  <a:schemeClr val="dk1"/>
                </a:solidFill>
                <a:latin typeface="Arial"/>
                <a:ea typeface="Arial"/>
                <a:cs typeface="Arial"/>
                <a:sym typeface="Arial"/>
              </a:rPr>
              <a:t>In step 1, Attachment occurs when HIV attaches to the CD4 cell. </a:t>
            </a:r>
            <a:endParaRPr/>
          </a:p>
          <a:p>
            <a:pPr marL="228600" marR="0" lvl="0" indent="-228600" algn="l" rtl="0">
              <a:spcBef>
                <a:spcPts val="0"/>
              </a:spcBef>
              <a:spcAft>
                <a:spcPts val="0"/>
              </a:spcAft>
              <a:buClr>
                <a:schemeClr val="dk1"/>
              </a:buClr>
              <a:buSzPts val="1200"/>
              <a:buFont typeface="Arial"/>
              <a:buAutoNum type="arabicPeriod"/>
            </a:pPr>
            <a:r>
              <a:rPr lang="en-US" sz="1200" b="1" i="0" u="none" strike="noStrike" cap="none">
                <a:solidFill>
                  <a:schemeClr val="dk1"/>
                </a:solidFill>
                <a:latin typeface="Arial"/>
                <a:ea typeface="Arial"/>
                <a:cs typeface="Arial"/>
                <a:sym typeface="Arial"/>
              </a:rPr>
              <a:t>F = Fusion.</a:t>
            </a:r>
            <a:r>
              <a:rPr lang="en-US" sz="1200" b="0" i="0" u="none" strike="noStrike" cap="none">
                <a:solidFill>
                  <a:schemeClr val="dk1"/>
                </a:solidFill>
                <a:latin typeface="Arial"/>
                <a:ea typeface="Arial"/>
                <a:cs typeface="Arial"/>
                <a:sym typeface="Arial"/>
              </a:rPr>
              <a:t> In step 2, Fusion happens when HIV enters CD4 cell and dumps its contents. </a:t>
            </a:r>
            <a:endParaRPr/>
          </a:p>
          <a:p>
            <a:pPr marL="228600" marR="0" lvl="0" indent="-228600" algn="l" rtl="0">
              <a:spcBef>
                <a:spcPts val="0"/>
              </a:spcBef>
              <a:spcAft>
                <a:spcPts val="0"/>
              </a:spcAft>
              <a:buClr>
                <a:schemeClr val="dk1"/>
              </a:buClr>
              <a:buSzPts val="1200"/>
              <a:buFont typeface="Arial"/>
              <a:buAutoNum type="arabicPeriod"/>
            </a:pPr>
            <a:r>
              <a:rPr lang="en-US" sz="1200" b="1" i="0" u="none" strike="noStrike" cap="none">
                <a:solidFill>
                  <a:schemeClr val="dk1"/>
                </a:solidFill>
                <a:latin typeface="Arial"/>
                <a:ea typeface="Arial"/>
                <a:cs typeface="Arial"/>
                <a:sym typeface="Arial"/>
              </a:rPr>
              <a:t>R = Reverse transcription. </a:t>
            </a:r>
            <a:r>
              <a:rPr lang="en-US" sz="1200" b="0" i="0" u="none" strike="noStrike" cap="none">
                <a:solidFill>
                  <a:schemeClr val="dk1"/>
                </a:solidFill>
                <a:latin typeface="Arial"/>
                <a:ea typeface="Arial"/>
                <a:cs typeface="Arial"/>
                <a:sym typeface="Arial"/>
              </a:rPr>
              <a:t>During step 3, HIV RNA becomes HIV DNA (1 strand of genetic material becomes 2 strands of genetic material).</a:t>
            </a:r>
            <a:endParaRPr/>
          </a:p>
          <a:p>
            <a:pPr marL="228600" marR="0" lvl="0" indent="-228600" algn="l" rtl="0">
              <a:spcBef>
                <a:spcPts val="0"/>
              </a:spcBef>
              <a:spcAft>
                <a:spcPts val="0"/>
              </a:spcAft>
              <a:buClr>
                <a:schemeClr val="dk1"/>
              </a:buClr>
              <a:buSzPts val="1200"/>
              <a:buFont typeface="Arial"/>
              <a:buAutoNum type="arabicPeriod"/>
            </a:pPr>
            <a:r>
              <a:rPr lang="en-US" sz="1200" b="1" i="0" u="none" strike="noStrike" cap="none">
                <a:solidFill>
                  <a:schemeClr val="dk1"/>
                </a:solidFill>
                <a:latin typeface="Arial"/>
                <a:ea typeface="Arial"/>
                <a:cs typeface="Arial"/>
                <a:sym typeface="Arial"/>
              </a:rPr>
              <a:t>I = Integration.</a:t>
            </a:r>
            <a:r>
              <a:rPr lang="en-US" sz="1200" b="0" i="0" u="none" strike="noStrike" cap="none">
                <a:solidFill>
                  <a:schemeClr val="dk1"/>
                </a:solidFill>
                <a:latin typeface="Arial"/>
                <a:ea typeface="Arial"/>
                <a:cs typeface="Arial"/>
                <a:sym typeface="Arial"/>
              </a:rPr>
              <a:t> In step 4, Integration happens when HIV DNA combines with the human DNA in the nucleus of the CD4 cell. </a:t>
            </a:r>
            <a:endParaRPr/>
          </a:p>
          <a:p>
            <a:pPr marL="228600" marR="0" lvl="0" indent="-15240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205" name="Google Shape;205;p11: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06133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 name="Google Shape;21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Step 5</a:t>
            </a:r>
            <a:endParaRPr/>
          </a:p>
          <a:p>
            <a:pPr marL="0" lvl="0" indent="0" algn="l" rtl="0">
              <a:spcBef>
                <a:spcPts val="0"/>
              </a:spcBef>
              <a:spcAft>
                <a:spcPts val="0"/>
              </a:spcAft>
              <a:buClr>
                <a:schemeClr val="dk1"/>
              </a:buClr>
              <a:buSzPts val="1200"/>
              <a:buFont typeface="Calibri"/>
              <a:buNone/>
            </a:pPr>
            <a:r>
              <a:rPr lang="en-US" sz="1200" b="1">
                <a:solidFill>
                  <a:schemeClr val="dk1"/>
                </a:solidFill>
              </a:rPr>
              <a:t>T = Transcription</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Step 5 in the HIV life cycle is Transcription.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After integration, HIV uses the CD4 cell like a manufacturing factory to create “packages” for making new HIV. The nucleus releases long chains of HIV RNA and proteins that contain information to make new HIV.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The key idea to remember about transcription is </a:t>
            </a:r>
            <a:r>
              <a:rPr lang="en-US" sz="1200" b="1" i="0" u="none" strike="noStrike" cap="none">
                <a:solidFill>
                  <a:schemeClr val="dk1"/>
                </a:solidFill>
                <a:latin typeface="Arial"/>
                <a:ea typeface="Arial"/>
                <a:cs typeface="Arial"/>
                <a:sym typeface="Arial"/>
              </a:rPr>
              <a:t>information for making new HIV is released from the nucleus in long chains of proteins. </a:t>
            </a:r>
            <a:endParaRPr/>
          </a:p>
          <a:p>
            <a:pPr marL="0" lvl="0" indent="0" algn="l" rtl="0">
              <a:spcBef>
                <a:spcPts val="0"/>
              </a:spcBef>
              <a:spcAft>
                <a:spcPts val="0"/>
              </a:spcAft>
              <a:buNone/>
            </a:pPr>
            <a:endParaRPr>
              <a:latin typeface="Arial"/>
              <a:ea typeface="Arial"/>
              <a:cs typeface="Arial"/>
              <a:sym typeface="Arial"/>
            </a:endParaRPr>
          </a:p>
        </p:txBody>
      </p:sp>
      <p:sp>
        <p:nvSpPr>
          <p:cNvPr id="213" name="Google Shape;213;p12: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94762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9" name="Google Shape;21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Step 6</a:t>
            </a:r>
            <a:endParaRPr/>
          </a:p>
          <a:p>
            <a:pPr marL="0" lvl="0" indent="0" algn="l" rtl="0">
              <a:spcBef>
                <a:spcPts val="0"/>
              </a:spcBef>
              <a:spcAft>
                <a:spcPts val="0"/>
              </a:spcAft>
              <a:buClr>
                <a:schemeClr val="dk1"/>
              </a:buClr>
              <a:buSzPts val="1200"/>
              <a:buFont typeface="Calibri"/>
              <a:buNone/>
            </a:pPr>
            <a:r>
              <a:rPr lang="en-US" sz="1200" b="1">
                <a:solidFill>
                  <a:schemeClr val="dk1"/>
                </a:solidFill>
              </a:rPr>
              <a:t>A =  Assembly</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Step 6 in the HIV life cycle is Assembly.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Once the long chains are released from the nucleus, an enzyme called protease* is used to break down the long chains into smaller “packages” that line up along the edge of the CD4 cell in preparation for the final stage of the HIV life cycle. Everything needed to make new HIV is present at this point; however, it is not infectious. </a:t>
            </a:r>
            <a:endParaRPr/>
          </a:p>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*Protease: </a:t>
            </a:r>
            <a:r>
              <a:rPr lang="en-US" sz="1200" b="0" i="0" u="none" strike="noStrike" cap="none">
                <a:solidFill>
                  <a:schemeClr val="dk1"/>
                </a:solidFill>
                <a:latin typeface="Calibri"/>
                <a:ea typeface="Calibri"/>
                <a:cs typeface="Calibri"/>
                <a:sym typeface="Calibri"/>
              </a:rPr>
              <a:t>A type of enzyme that breaks down proteins into smaller proteins or smaller protein units, such as peptides or amino acids. HIV protease cuts up large precursor proteins into smaller proteins. These smaller proteins combine with HIV’s genetic material to form a new HIV virus.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In short, remember this is the stage where </a:t>
            </a:r>
            <a:r>
              <a:rPr lang="en-US" sz="1200" b="1" i="0" u="none" strike="noStrike" cap="none">
                <a:solidFill>
                  <a:schemeClr val="dk1"/>
                </a:solidFill>
                <a:latin typeface="Arial"/>
                <a:ea typeface="Arial"/>
                <a:cs typeface="Arial"/>
                <a:sym typeface="Arial"/>
              </a:rPr>
              <a:t>the “packages” of information for making new HIV line up along the edge of the CD4 cell</a:t>
            </a:r>
            <a:r>
              <a:rPr lang="en-US" sz="1200" b="0" i="0" u="none" strike="noStrike" cap="none">
                <a:solidFill>
                  <a:schemeClr val="dk1"/>
                </a:solidFill>
                <a:latin typeface="Arial"/>
                <a:ea typeface="Arial"/>
                <a:cs typeface="Arial"/>
                <a:sym typeface="Arial"/>
              </a:rPr>
              <a:t>.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220" name="Google Shape;220;p13: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94471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8" name="Google Shape;22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Step 7</a:t>
            </a:r>
            <a:endParaRPr/>
          </a:p>
          <a:p>
            <a:pPr marL="0" lvl="0" indent="0" algn="l" rtl="0">
              <a:spcBef>
                <a:spcPts val="0"/>
              </a:spcBef>
              <a:spcAft>
                <a:spcPts val="0"/>
              </a:spcAft>
              <a:buClr>
                <a:schemeClr val="dk1"/>
              </a:buClr>
              <a:buSzPts val="1200"/>
              <a:buFont typeface="Calibri"/>
              <a:buNone/>
            </a:pPr>
            <a:r>
              <a:rPr lang="en-US" sz="1200" b="1">
                <a:solidFill>
                  <a:schemeClr val="dk1"/>
                </a:solidFill>
              </a:rPr>
              <a:t>B = Budding</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The seventh and final step in the HIV life cycle is Budding.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Once the </a:t>
            </a:r>
            <a:r>
              <a:rPr lang="en-US" sz="1200" b="1" i="0" u="none" strike="noStrike" cap="none">
                <a:solidFill>
                  <a:schemeClr val="dk1"/>
                </a:solidFill>
                <a:latin typeface="Arial"/>
                <a:ea typeface="Arial"/>
                <a:cs typeface="Arial"/>
                <a:sym typeface="Arial"/>
              </a:rPr>
              <a:t>newly formed HIV</a:t>
            </a:r>
            <a:r>
              <a:rPr lang="en-US" sz="1200" b="0" i="0" u="none" strike="noStrike" cap="none">
                <a:solidFill>
                  <a:schemeClr val="dk1"/>
                </a:solidFill>
                <a:latin typeface="Arial"/>
                <a:ea typeface="Arial"/>
                <a:cs typeface="Arial"/>
                <a:sym typeface="Arial"/>
              </a:rPr>
              <a:t> has assembled along the cell wall, it </a:t>
            </a:r>
            <a:r>
              <a:rPr lang="en-US" sz="1200" b="1" i="0" u="none" strike="noStrike" cap="none">
                <a:solidFill>
                  <a:schemeClr val="dk1"/>
                </a:solidFill>
                <a:latin typeface="Arial"/>
                <a:ea typeface="Arial"/>
                <a:cs typeface="Arial"/>
                <a:sym typeface="Arial"/>
              </a:rPr>
              <a:t>pushes itself out of the CD4 cell, stealing part of the cell’s protective coating.</a:t>
            </a:r>
            <a:r>
              <a:rPr lang="en-US" sz="1200" b="0" i="0" u="none" strike="noStrike" cap="none">
                <a:solidFill>
                  <a:schemeClr val="dk1"/>
                </a:solidFill>
                <a:latin typeface="Arial"/>
                <a:ea typeface="Arial"/>
                <a:cs typeface="Arial"/>
                <a:sym typeface="Arial"/>
              </a:rPr>
              <a:t> The new virus matures and becomes infectious and seeks to attach to another host to begin the process again.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We’ve outlined the process of a single HIV virion’s journey of replication; however, this process happens repetitively by multiple HIV virions, which can produce billions of copies daily.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229" name="Google Shape;229;p14: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38202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We have covered the seven steps of the HIV Life Cycle and used the mnemonic AFRITAB as a learning and memory aide. Lets review the steps one more time as repetition helps to anchor information into memory. </a:t>
            </a:r>
            <a:endParaRPr dirty="0"/>
          </a:p>
          <a:p>
            <a:pPr marL="228600" marR="0" lvl="0" indent="-152400" algn="l" rtl="0">
              <a:spcBef>
                <a:spcPts val="0"/>
              </a:spcBef>
              <a:spcAft>
                <a:spcPts val="0"/>
              </a:spcAft>
              <a:buClr>
                <a:schemeClr val="dk1"/>
              </a:buClr>
              <a:buSzPts val="1200"/>
              <a:buFont typeface="Calibri"/>
              <a:buNone/>
            </a:pPr>
            <a:endParaRPr sz="1200" b="1" i="0" u="none" strike="noStrike" cap="none" dirty="0">
              <a:solidFill>
                <a:schemeClr val="dk1"/>
              </a:solidFill>
              <a:latin typeface="Arial"/>
              <a:ea typeface="Arial"/>
              <a:cs typeface="Arial"/>
              <a:sym typeface="Arial"/>
            </a:endParaRPr>
          </a:p>
          <a:p>
            <a:pPr marL="228600" marR="0" lvl="0" indent="-228600" algn="l" rtl="0">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A = Attachment. </a:t>
            </a:r>
            <a:r>
              <a:rPr lang="en-US" sz="1200" b="0" i="0" u="none" strike="noStrike" cap="none" dirty="0">
                <a:solidFill>
                  <a:schemeClr val="dk1"/>
                </a:solidFill>
                <a:latin typeface="Arial"/>
                <a:ea typeface="Arial"/>
                <a:cs typeface="Arial"/>
                <a:sym typeface="Arial"/>
              </a:rPr>
              <a:t>Attachment occurs when HIV attaches to the CD4 cell. </a:t>
            </a:r>
            <a:endParaRPr dirty="0"/>
          </a:p>
          <a:p>
            <a:pPr marL="228600" marR="0" lvl="0" indent="-228600" algn="l" rtl="0">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F = Fusion</a:t>
            </a:r>
            <a:r>
              <a:rPr lang="en-US" sz="1200" b="0" i="0" u="none" strike="noStrike" cap="none" dirty="0">
                <a:solidFill>
                  <a:schemeClr val="dk1"/>
                </a:solidFill>
                <a:latin typeface="Arial"/>
                <a:ea typeface="Arial"/>
                <a:cs typeface="Arial"/>
                <a:sym typeface="Arial"/>
              </a:rPr>
              <a:t>. Fusion happens when HIV enters CD4 cell and dumps its contents. </a:t>
            </a:r>
            <a:endParaRPr dirty="0"/>
          </a:p>
          <a:p>
            <a:pPr marL="228600" marR="0" lvl="0" indent="-228600" algn="l" rtl="0">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R = Reverse transcription. </a:t>
            </a:r>
            <a:r>
              <a:rPr lang="en-US" sz="1200" b="0" i="0" u="none" strike="noStrike" cap="none" dirty="0">
                <a:solidFill>
                  <a:schemeClr val="dk1"/>
                </a:solidFill>
                <a:latin typeface="Arial"/>
                <a:ea typeface="Arial"/>
                <a:cs typeface="Arial"/>
                <a:sym typeface="Arial"/>
              </a:rPr>
              <a:t>HIV RNA becomes HIV DNA (1 strand of genetic material becomes 2 strands of genetic material).</a:t>
            </a:r>
            <a:endParaRPr dirty="0"/>
          </a:p>
          <a:p>
            <a:pPr marL="228600" marR="0" lvl="0" indent="-228600" algn="l" rtl="0">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I = Integration. </a:t>
            </a:r>
            <a:r>
              <a:rPr lang="en-US" sz="1200" b="0" i="0" u="none" strike="noStrike" cap="none" dirty="0">
                <a:solidFill>
                  <a:schemeClr val="dk1"/>
                </a:solidFill>
                <a:latin typeface="Arial"/>
                <a:ea typeface="Arial"/>
                <a:cs typeface="Arial"/>
                <a:sym typeface="Arial"/>
              </a:rPr>
              <a:t>Integration happens when HIV DNA combines with human DNA in the nucleus of the CD4 cell. </a:t>
            </a:r>
            <a:endParaRPr dirty="0"/>
          </a:p>
          <a:p>
            <a:pPr marL="228600" marR="0" lvl="0" indent="-228600" algn="l" rtl="0">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T = Transcription. </a:t>
            </a:r>
            <a:r>
              <a:rPr lang="en-US" sz="1200" b="0" i="0" u="none" strike="noStrike" cap="none" dirty="0">
                <a:solidFill>
                  <a:schemeClr val="dk1"/>
                </a:solidFill>
                <a:latin typeface="Arial"/>
                <a:ea typeface="Arial"/>
                <a:cs typeface="Arial"/>
                <a:sym typeface="Arial"/>
              </a:rPr>
              <a:t>Information for making new HIV is released from the nucleus in long chains of proteins.</a:t>
            </a:r>
            <a:endParaRPr dirty="0"/>
          </a:p>
          <a:p>
            <a:pPr marL="228600" marR="0" lvl="0" indent="-228600" algn="l" rtl="0">
              <a:lnSpc>
                <a:spcPct val="100000"/>
              </a:lnSpc>
              <a:spcBef>
                <a:spcPts val="0"/>
              </a:spcBef>
              <a:spcAft>
                <a:spcPts val="0"/>
              </a:spcAft>
              <a:buClr>
                <a:schemeClr val="dk1"/>
              </a:buClr>
              <a:buSzPts val="1400"/>
              <a:buFont typeface="Arial"/>
              <a:buAutoNum type="arabicPeriod"/>
            </a:pPr>
            <a:r>
              <a:rPr lang="en-US" sz="1200" b="1" i="0" u="none" strike="noStrike" cap="none" dirty="0">
                <a:solidFill>
                  <a:schemeClr val="dk1"/>
                </a:solidFill>
                <a:latin typeface="Arial"/>
                <a:ea typeface="Arial"/>
                <a:cs typeface="Arial"/>
                <a:sym typeface="Arial"/>
              </a:rPr>
              <a:t>A = Assembly</a:t>
            </a:r>
            <a:r>
              <a:rPr lang="en-US" sz="1200" b="0" i="0" u="none" strike="noStrike" cap="none" dirty="0">
                <a:solidFill>
                  <a:schemeClr val="dk1"/>
                </a:solidFill>
                <a:latin typeface="Arial"/>
                <a:ea typeface="Arial"/>
                <a:cs typeface="Arial"/>
                <a:sym typeface="Arial"/>
              </a:rPr>
              <a:t>. Packages of information for making new HIV line up along the edge of the CD4 cell. </a:t>
            </a:r>
            <a:endParaRPr dirty="0"/>
          </a:p>
          <a:p>
            <a:pPr marL="228600" marR="0" lvl="0" indent="-228600" algn="l" rtl="0">
              <a:spcBef>
                <a:spcPts val="0"/>
              </a:spcBef>
              <a:spcAft>
                <a:spcPts val="0"/>
              </a:spcAft>
              <a:buClr>
                <a:schemeClr val="dk1"/>
              </a:buClr>
              <a:buSzPts val="1200"/>
              <a:buFont typeface="Arial"/>
              <a:buAutoNum type="arabicPeriod"/>
            </a:pPr>
            <a:r>
              <a:rPr lang="en-US" sz="1200" b="1" i="0" u="none" strike="noStrike" cap="none" dirty="0">
                <a:solidFill>
                  <a:schemeClr val="dk1"/>
                </a:solidFill>
                <a:latin typeface="Arial"/>
                <a:ea typeface="Arial"/>
                <a:cs typeface="Arial"/>
                <a:sym typeface="Arial"/>
              </a:rPr>
              <a:t>B = Budding. </a:t>
            </a:r>
            <a:r>
              <a:rPr lang="en-US" sz="1200" b="0" i="0" u="none" strike="noStrike" cap="none" dirty="0">
                <a:solidFill>
                  <a:schemeClr val="dk1"/>
                </a:solidFill>
                <a:latin typeface="Arial"/>
                <a:ea typeface="Arial"/>
                <a:cs typeface="Arial"/>
                <a:sym typeface="Arial"/>
              </a:rPr>
              <a:t>During the final step of replication, newly formed HIV pushes itself out of the CD4 cell, stealing part of the cell’s protective coating.</a:t>
            </a:r>
            <a:endParaRPr dirty="0"/>
          </a:p>
          <a:p>
            <a:pPr marL="228600" marR="0" lvl="0" indent="-15240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dirty="0">
                <a:solidFill>
                  <a:schemeClr val="dk1"/>
                </a:solidFill>
                <a:latin typeface="Arial"/>
                <a:ea typeface="Arial"/>
                <a:cs typeface="Arial"/>
                <a:sym typeface="Arial"/>
              </a:rPr>
              <a:t>Knowing how HIV replicates is important because it provides an explanation of what happens after someone contracts HIV. It is clear that HIV is a virus that uses the CD4 cell as a host to make more HIV. The process eventually destroys the CD4 host cell, which leads to poor immune function and makes it harder for the body to fight infection. Scientists use knowledge about the HIV life cycle to build an arsenal of HIV medications that are able to block replication at multiple stages of the process. When HIV medications are skillfully used, the amount of HIV in the body is drastically reduced, immune function is preserved and people live healthier lives.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rgbClr val="000000"/>
                </a:solidFill>
                <a:latin typeface="Noto Sans Symbols"/>
                <a:ea typeface="Noto Sans Symbols"/>
                <a:cs typeface="Noto Sans Symbols"/>
                <a:sym typeface="Noto Sans Symbols"/>
              </a:rPr>
              <a:t> </a:t>
            </a:r>
            <a:endParaRPr sz="1200" b="1" i="0" u="none" strike="noStrike" dirty="0">
              <a:solidFill>
                <a:srgbClr val="000000"/>
              </a:solidFill>
              <a:latin typeface="Noto Sans Symbols"/>
              <a:ea typeface="Noto Sans Symbols"/>
              <a:cs typeface="Noto Sans Symbols"/>
              <a:sym typeface="Noto Sans Symbols"/>
            </a:endParaRPr>
          </a:p>
        </p:txBody>
      </p:sp>
      <p:sp>
        <p:nvSpPr>
          <p:cNvPr id="237" name="Google Shape;23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484485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practice together! Now it’s your turn to teach the HIV Life Cycle using the mnemonic AFRITAB. </a:t>
            </a:r>
            <a:endParaRPr/>
          </a:p>
          <a:p>
            <a:pPr marL="0" lvl="0" indent="0" algn="l" rtl="0">
              <a:spcBef>
                <a:spcPts val="0"/>
              </a:spcBef>
              <a:spcAft>
                <a:spcPts val="0"/>
              </a:spcAft>
              <a:buNone/>
            </a:pPr>
            <a:endParaRPr b="1"/>
          </a:p>
          <a:p>
            <a:pPr marL="0" lvl="0" indent="0" algn="l" rtl="0">
              <a:spcBef>
                <a:spcPts val="0"/>
              </a:spcBef>
              <a:spcAft>
                <a:spcPts val="0"/>
              </a:spcAft>
              <a:buNone/>
            </a:pPr>
            <a:r>
              <a:rPr lang="en-US" b="1"/>
              <a:t>Instructions:</a:t>
            </a:r>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On a flip chart sheet, write AFRITAB vertically down the left side.</a:t>
            </a:r>
            <a:endParaRPr sz="1200" b="0" i="0" u="none" strike="noStrike">
              <a:solidFill>
                <a:srgbClr val="000000"/>
              </a:solidFill>
              <a:latin typeface="Noto Sans Symbols"/>
              <a:ea typeface="Noto Sans Symbols"/>
              <a:cs typeface="Noto Sans Symbols"/>
              <a:sym typeface="Noto Sans Symbols"/>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Solicit a volunteer to write the name of the stage beginning with A, and describe what takes place during that phase of replication. Continue with F and so on encouraging a new volunteer to describe the subsequent steps. </a:t>
            </a:r>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strike="noStrike">
                <a:solidFill>
                  <a:srgbClr val="000000"/>
                </a:solidFill>
                <a:latin typeface="Noto Sans Symbols"/>
                <a:ea typeface="Noto Sans Symbols"/>
                <a:cs typeface="Noto Sans Symbols"/>
                <a:sym typeface="Noto Sans Symbols"/>
              </a:rPr>
              <a:t>Be sure the verbal description for each step is factually accurate. </a:t>
            </a:r>
            <a:endParaRPr sz="1200" b="0" i="0" u="none" strike="noStrike">
              <a:solidFill>
                <a:srgbClr val="000000"/>
              </a:solidFill>
              <a:latin typeface="Calibri"/>
              <a:ea typeface="Calibri"/>
              <a:cs typeface="Calibri"/>
              <a:sym typeface="Calibri"/>
            </a:endParaRPr>
          </a:p>
          <a:p>
            <a:pPr marL="0" marR="0" lvl="0" indent="-76200" algn="l" rtl="0">
              <a:lnSpc>
                <a:spcPct val="100000"/>
              </a:lnSpc>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Ask participants to follow along by filling in the blanks on the HIV Viral Life Cycle worksheet.</a:t>
            </a:r>
            <a:endParaRPr b="0"/>
          </a:p>
          <a:p>
            <a:pPr marL="0" lvl="0" indent="0" algn="l" rtl="0">
              <a:spcBef>
                <a:spcPts val="0"/>
              </a:spcBef>
              <a:spcAft>
                <a:spcPts val="0"/>
              </a:spcAft>
              <a:buClr>
                <a:schemeClr val="dk1"/>
              </a:buClr>
              <a:buSzPts val="1200"/>
              <a:buFont typeface="Arial"/>
              <a:buNone/>
            </a:pPr>
            <a:endParaRPr sz="1200" b="0" i="0" u="none" strike="noStrike">
              <a:solidFill>
                <a:srgbClr val="000000"/>
              </a:solidFill>
              <a:latin typeface="Noto Sans Symbols"/>
              <a:ea typeface="Noto Sans Symbols"/>
              <a:cs typeface="Noto Sans Symbols"/>
              <a:sym typeface="Noto Sans Symbols"/>
            </a:endParaRPr>
          </a:p>
          <a:p>
            <a:pPr marL="0" lvl="0" indent="0" algn="l" rtl="0">
              <a:spcBef>
                <a:spcPts val="0"/>
              </a:spcBef>
              <a:spcAft>
                <a:spcPts val="0"/>
              </a:spcAft>
              <a:buClr>
                <a:srgbClr val="000000"/>
              </a:buClr>
              <a:buSzPts val="1200"/>
              <a:buFont typeface="Arial"/>
              <a:buNone/>
            </a:pPr>
            <a:r>
              <a:rPr lang="en-US" sz="1200" b="0" i="0" u="none" strike="noStrike">
                <a:solidFill>
                  <a:srgbClr val="000000"/>
                </a:solidFill>
                <a:latin typeface="Noto Sans Symbols"/>
                <a:ea typeface="Noto Sans Symbols"/>
                <a:cs typeface="Noto Sans Symbols"/>
                <a:sym typeface="Noto Sans Symbols"/>
              </a:rPr>
              <a:t>Optional variations for this practice segment: </a:t>
            </a:r>
            <a:endParaRPr/>
          </a:p>
          <a:p>
            <a:pPr marL="171450" lvl="0" indent="-171450" algn="l" rtl="0">
              <a:spcBef>
                <a:spcPts val="0"/>
              </a:spcBef>
              <a:spcAft>
                <a:spcPts val="0"/>
              </a:spcAft>
              <a:buClr>
                <a:srgbClr val="000000"/>
              </a:buClr>
              <a:buSzPts val="1200"/>
              <a:buFont typeface="Arial"/>
              <a:buChar char="•"/>
            </a:pPr>
            <a:r>
              <a:rPr lang="en-US" sz="1200" b="0" i="0" u="none" strike="noStrike">
                <a:solidFill>
                  <a:srgbClr val="000000"/>
                </a:solidFill>
                <a:latin typeface="Noto Sans Symbols"/>
                <a:ea typeface="Noto Sans Symbols"/>
                <a:cs typeface="Noto Sans Symbols"/>
                <a:sym typeface="Noto Sans Symbols"/>
              </a:rPr>
              <a:t>Participants can form dyads or small groups to “act out” each stage of replication. </a:t>
            </a:r>
            <a:endParaRPr/>
          </a:p>
          <a:p>
            <a:pPr marL="171450" lvl="0" indent="-171450" algn="l" rtl="0">
              <a:spcBef>
                <a:spcPts val="0"/>
              </a:spcBef>
              <a:spcAft>
                <a:spcPts val="0"/>
              </a:spcAft>
              <a:buClr>
                <a:srgbClr val="000000"/>
              </a:buClr>
              <a:buSzPts val="1200"/>
              <a:buFont typeface="Arial"/>
              <a:buChar char="•"/>
            </a:pPr>
            <a:r>
              <a:rPr lang="en-US" sz="1200" b="0" i="0" u="none" strike="noStrike">
                <a:solidFill>
                  <a:srgbClr val="000000"/>
                </a:solidFill>
                <a:latin typeface="Noto Sans Symbols"/>
                <a:ea typeface="Noto Sans Symbols"/>
                <a:cs typeface="Noto Sans Symbols"/>
                <a:sym typeface="Noto Sans Symbols"/>
              </a:rPr>
              <a:t>Participants can form small groups, each assigned one step of replication. Distribute flip chart sheets to each group along with markers. Ask each group to draw and present their step in the correct order of replication.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4" name="Google Shape;24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881067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Next we’ll discuss how HIV medications work. </a:t>
            </a:r>
            <a:endParaRPr/>
          </a:p>
          <a:p>
            <a:pPr marL="0" lvl="0" indent="0" algn="l" rtl="0">
              <a:spcBef>
                <a:spcPts val="0"/>
              </a:spcBef>
              <a:spcAft>
                <a:spcPts val="0"/>
              </a:spcAft>
              <a:buNone/>
            </a:pPr>
            <a:endParaRPr/>
          </a:p>
        </p:txBody>
      </p:sp>
      <p:sp>
        <p:nvSpPr>
          <p:cNvPr id="250" name="Google Shape;25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034633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Advances in HIV medications have been a hallmark achievement for extending the lives of people with HIV. When HIV was first identified in the early 1980’s there was little that could be done to help those who were diagnosed with HIV. It wasn’t until 1987, that the first drug, AZT, was approved by the FDA. AZT was useful in blocking replication until viral mutations caused resistance, decreasing AZT’s efficacy as a single-agent treatment.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400"/>
              <a:buFont typeface="Calibri"/>
              <a:buNone/>
            </a:pPr>
            <a:r>
              <a:rPr lang="en-US" dirty="0"/>
              <a:t>Monotherapy (use of one drug) was the standard of care until 1995 when the FDA approved combination therapy (use of two or more drugs) with AZT and 3TC (</a:t>
            </a:r>
            <a:r>
              <a:rPr lang="en-US" dirty="0" err="1"/>
              <a:t>Epivir</a:t>
            </a:r>
            <a:r>
              <a:rPr lang="en-US" dirty="0"/>
              <a:t>). Both AZT and </a:t>
            </a:r>
            <a:r>
              <a:rPr lang="en-US" dirty="0" err="1"/>
              <a:t>Epivir</a:t>
            </a:r>
            <a:r>
              <a:rPr lang="en-US" dirty="0"/>
              <a:t> worked to block HIV replication during the process of Reverse Transcription, when HIV RNA converts to HIV DNA. It wasn’t until the following year, in 1996, that the first Protease Inhibitor was approved for use in combination therapy, which allowed for interruption of viral replication at two different steps of the HIV life cycle.</a:t>
            </a:r>
            <a:endParaRPr dirty="0"/>
          </a:p>
          <a:p>
            <a:pPr marL="0" marR="0" lvl="0" indent="0" algn="l" rtl="0">
              <a:lnSpc>
                <a:spcPct val="100000"/>
              </a:lnSpc>
              <a:spcBef>
                <a:spcPts val="0"/>
              </a:spcBef>
              <a:spcAft>
                <a:spcPts val="0"/>
              </a:spcAft>
              <a:buClr>
                <a:schemeClr val="dk1"/>
              </a:buClr>
              <a:buSzPts val="1400"/>
              <a:buFont typeface="Calibri"/>
              <a:buNone/>
            </a:pPr>
            <a:endParaRPr dirty="0"/>
          </a:p>
          <a:p>
            <a:pPr marL="0" marR="0" lvl="0" indent="0" algn="l" rtl="0">
              <a:lnSpc>
                <a:spcPct val="100000"/>
              </a:lnSpc>
              <a:spcBef>
                <a:spcPts val="0"/>
              </a:spcBef>
              <a:spcAft>
                <a:spcPts val="0"/>
              </a:spcAft>
              <a:buClr>
                <a:schemeClr val="dk1"/>
              </a:buClr>
              <a:buSzPts val="1400"/>
              <a:buFont typeface="Calibri"/>
              <a:buNone/>
            </a:pPr>
            <a:r>
              <a:rPr lang="en-US" dirty="0"/>
              <a:t>Since HIV can easily develop resistance to single drug treatments, combination treatment was a game changer for many living with HIV. Life expectancy increased, but it was at the expense of treatment regimens containing numerous pills and multiple doses per day. </a:t>
            </a:r>
            <a:endParaRPr dirty="0"/>
          </a:p>
          <a:p>
            <a:pPr marL="0" marR="0" lvl="0" indent="0" algn="l" rtl="0">
              <a:lnSpc>
                <a:spcPct val="100000"/>
              </a:lnSpc>
              <a:spcBef>
                <a:spcPts val="0"/>
              </a:spcBef>
              <a:spcAft>
                <a:spcPts val="0"/>
              </a:spcAft>
              <a:buClr>
                <a:schemeClr val="dk1"/>
              </a:buClr>
              <a:buSzPts val="1400"/>
              <a:buFont typeface="Calibri"/>
              <a:buNone/>
            </a:pPr>
            <a:endParaRPr dirty="0"/>
          </a:p>
          <a:p>
            <a:pPr marL="0" marR="0" lvl="0" indent="0" algn="l" rtl="0">
              <a:lnSpc>
                <a:spcPct val="100000"/>
              </a:lnSpc>
              <a:spcBef>
                <a:spcPts val="0"/>
              </a:spcBef>
              <a:spcAft>
                <a:spcPts val="0"/>
              </a:spcAft>
              <a:buClr>
                <a:schemeClr val="dk1"/>
              </a:buClr>
              <a:buSzPts val="1400"/>
              <a:buFont typeface="Calibri"/>
              <a:buNone/>
            </a:pPr>
            <a:r>
              <a:rPr lang="en-US" dirty="0"/>
              <a:t>The progress was slow during the onset of the epidemic; however, the new millennium brought a surge in newer, more tolerable therapies that have significantly lowered pill burdens. In fact, today there are multiple single-dose, once-a-day regimens that contain at least three different medications to fight HIV. Further, there are six different classes of medications, many with several medication options all designed to block HIV replication at different steps. Several more medications are in development or in clinical trials to verify their effectiveness and gain FDA approval for use. </a:t>
            </a:r>
            <a:endParaRPr dirty="0"/>
          </a:p>
          <a:p>
            <a:pPr marL="0" marR="0" lvl="0" indent="0" algn="l" rtl="0">
              <a:lnSpc>
                <a:spcPct val="100000"/>
              </a:lnSpc>
              <a:spcBef>
                <a:spcPts val="0"/>
              </a:spcBef>
              <a:spcAft>
                <a:spcPts val="0"/>
              </a:spcAft>
              <a:buClr>
                <a:schemeClr val="dk1"/>
              </a:buClr>
              <a:buSzPts val="1400"/>
              <a:buFont typeface="Calibri"/>
              <a:buNone/>
            </a:pPr>
            <a:endParaRPr dirty="0"/>
          </a:p>
          <a:p>
            <a:pPr marL="0" marR="0" lvl="0" indent="0" algn="l" rtl="0">
              <a:lnSpc>
                <a:spcPct val="100000"/>
              </a:lnSpc>
              <a:spcBef>
                <a:spcPts val="0"/>
              </a:spcBef>
              <a:spcAft>
                <a:spcPts val="0"/>
              </a:spcAft>
              <a:buClr>
                <a:schemeClr val="dk1"/>
              </a:buClr>
              <a:buSzPts val="1400"/>
              <a:buFont typeface="Calibri"/>
              <a:buNone/>
            </a:pPr>
            <a:r>
              <a:rPr lang="en-US" dirty="0"/>
              <a:t>Finally, antiretroviral medications are not a cure for HIV; however, their benefits are significant for public health, life expectancy, and quality of life. HIV treatment medications help lower the amount of HIV in the blood, slow disease progression, reduce HIV transmission when undetectable, and enable people with HIV to live healthy, productive lives.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Note: The use of more than one drug is referred to multiple ways including, combination therapy, drug/treatment cocktails, medication regimen, HAART, ART and </a:t>
            </a:r>
            <a:r>
              <a:rPr lang="en-US" dirty="0" err="1"/>
              <a:t>cART</a:t>
            </a:r>
            <a:r>
              <a:rPr lang="en-US" dirty="0"/>
              <a:t> (see below for explanation of abbreviations).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HAART- Highly Active Antiretroviral Treatment</a:t>
            </a:r>
            <a:endParaRPr dirty="0"/>
          </a:p>
          <a:p>
            <a:pPr marL="0" lvl="0" indent="0" algn="l" rtl="0">
              <a:spcBef>
                <a:spcPts val="0"/>
              </a:spcBef>
              <a:spcAft>
                <a:spcPts val="0"/>
              </a:spcAft>
              <a:buNone/>
            </a:pPr>
            <a:r>
              <a:rPr lang="en-US" dirty="0"/>
              <a:t>ART- Antiretroviral Treatment</a:t>
            </a:r>
            <a:endParaRPr dirty="0"/>
          </a:p>
          <a:p>
            <a:pPr marL="0" lvl="0" indent="0" algn="l" rtl="0">
              <a:spcBef>
                <a:spcPts val="0"/>
              </a:spcBef>
              <a:spcAft>
                <a:spcPts val="0"/>
              </a:spcAft>
              <a:buNone/>
            </a:pPr>
            <a:r>
              <a:rPr lang="en-US" dirty="0" err="1"/>
              <a:t>cART</a:t>
            </a:r>
            <a:r>
              <a:rPr lang="en-US" dirty="0"/>
              <a:t>- Combination Antiretroviral Treatment </a:t>
            </a:r>
            <a:endParaRPr dirty="0"/>
          </a:p>
        </p:txBody>
      </p:sp>
      <p:sp>
        <p:nvSpPr>
          <p:cNvPr id="256" name="Google Shape;25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97760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Before we talk about the different classes of HIV medications, it’s important to know that each HIV medication has 3 names:</a:t>
            </a:r>
            <a:endParaRPr dirty="0"/>
          </a:p>
          <a:p>
            <a:pPr marL="228600" lvl="0" indent="-228600" algn="l" rtl="0">
              <a:spcBef>
                <a:spcPts val="0"/>
              </a:spcBef>
              <a:spcAft>
                <a:spcPts val="0"/>
              </a:spcAft>
              <a:buClr>
                <a:schemeClr val="dk1"/>
              </a:buClr>
              <a:buSzPts val="1200"/>
              <a:buFont typeface="Calibri"/>
              <a:buAutoNum type="arabicPeriod"/>
            </a:pPr>
            <a:r>
              <a:rPr lang="en-US" dirty="0"/>
              <a:t>Brand name</a:t>
            </a:r>
            <a:endParaRPr dirty="0"/>
          </a:p>
          <a:p>
            <a:pPr marL="228600" lvl="0" indent="-228600" algn="l" rtl="0">
              <a:spcBef>
                <a:spcPts val="0"/>
              </a:spcBef>
              <a:spcAft>
                <a:spcPts val="0"/>
              </a:spcAft>
              <a:buClr>
                <a:schemeClr val="dk1"/>
              </a:buClr>
              <a:buSzPts val="1200"/>
              <a:buFont typeface="Calibri"/>
              <a:buAutoNum type="arabicPeriod"/>
            </a:pPr>
            <a:r>
              <a:rPr lang="en-US" dirty="0"/>
              <a:t>Generic name</a:t>
            </a:r>
            <a:endParaRPr dirty="0"/>
          </a:p>
          <a:p>
            <a:pPr marL="228600" lvl="0" indent="-228600" algn="l" rtl="0">
              <a:spcBef>
                <a:spcPts val="0"/>
              </a:spcBef>
              <a:spcAft>
                <a:spcPts val="0"/>
              </a:spcAft>
              <a:buClr>
                <a:schemeClr val="dk1"/>
              </a:buClr>
              <a:buSzPts val="1200"/>
              <a:buFont typeface="Calibri"/>
              <a:buAutoNum type="arabicPeriod"/>
            </a:pPr>
            <a:r>
              <a:rPr lang="en-US" dirty="0"/>
              <a:t>Abbreviation</a:t>
            </a:r>
            <a:endParaRPr dirty="0"/>
          </a:p>
          <a:p>
            <a:pPr marL="228600" lvl="0" indent="-15240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In example 1, </a:t>
            </a:r>
            <a:r>
              <a:rPr lang="en-US" dirty="0" err="1"/>
              <a:t>Prezista</a:t>
            </a:r>
            <a:r>
              <a:rPr lang="en-US" dirty="0"/>
              <a:t> is the brand name, </a:t>
            </a:r>
            <a:r>
              <a:rPr lang="en-US" dirty="0" err="1"/>
              <a:t>darunavir</a:t>
            </a:r>
            <a:r>
              <a:rPr lang="en-US" dirty="0"/>
              <a:t> is the generic name, and DRV is its abbreviation. Example 2 shows </a:t>
            </a:r>
            <a:r>
              <a:rPr lang="en-US" dirty="0" err="1"/>
              <a:t>Sustiva</a:t>
            </a:r>
            <a:r>
              <a:rPr lang="en-US" dirty="0"/>
              <a:t> as the brand name, </a:t>
            </a:r>
            <a:r>
              <a:rPr lang="en-US" dirty="0" err="1"/>
              <a:t>efavirenz</a:t>
            </a:r>
            <a:r>
              <a:rPr lang="en-US" dirty="0"/>
              <a:t> as the generic, and EFV as its abbreviation. </a:t>
            </a:r>
            <a:endParaRPr dirty="0"/>
          </a:p>
          <a:p>
            <a:pPr marL="228600" lvl="0" indent="-15240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This information is useful to know when reviewing lab results, client charts, providing adherence counseling, researching side effects, and more. In fact, you may hear different disciplines use certain names more frequently. For example, a physician may refer to an HIV medication by its abbreviation or generic name when discussing a case study, but a CHW might refer to the medication’s brand name when working with a client. While it may not be a priority to remember the brand, generic, and abbreviation for every HIV medication, it is useful to know that a current HIV medication chart can be used as a quick reference guide. Medication charts often organize HIV medication by their class, list all three names per drug, show an image, and common dosage.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See an example of an HIV medication chart by clicking the link on the slide or copy and paste the link below into your web browser.</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2018 HIV Drug Chart – Positively Aware</a:t>
            </a:r>
            <a:endParaRPr dirty="0"/>
          </a:p>
          <a:p>
            <a:pPr marL="0" lvl="0" indent="0" algn="l" rtl="0">
              <a:spcBef>
                <a:spcPts val="0"/>
              </a:spcBef>
              <a:spcAft>
                <a:spcPts val="0"/>
              </a:spcAft>
              <a:buClr>
                <a:schemeClr val="dk1"/>
              </a:buClr>
              <a:buSzPts val="1200"/>
              <a:buFont typeface="Calibri"/>
              <a:buNone/>
            </a:pPr>
            <a:r>
              <a:rPr lang="en-US" u="sng" dirty="0">
                <a:solidFill>
                  <a:schemeClr val="hlink"/>
                </a:solidFill>
                <a:hlinkClick r:id="rId3"/>
              </a:rPr>
              <a:t>https://www.positivelyaware.com/issues/positively-aware-hiv-drug-chart-2018</a:t>
            </a:r>
            <a:r>
              <a:rPr lang="en-US" dirty="0"/>
              <a:t> </a:t>
            </a:r>
            <a:endParaRPr dirty="0"/>
          </a:p>
        </p:txBody>
      </p:sp>
      <p:sp>
        <p:nvSpPr>
          <p:cNvPr id="264" name="Google Shape;26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39275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Review objectives. </a:t>
            </a:r>
            <a:endParaRPr/>
          </a:p>
          <a:p>
            <a:pPr marL="0" lvl="0" indent="0" algn="l" rtl="0">
              <a:spcBef>
                <a:spcPts val="0"/>
              </a:spcBef>
              <a:spcAft>
                <a:spcPts val="0"/>
              </a:spcAft>
              <a:buNone/>
            </a:pPr>
            <a:endParaRPr/>
          </a:p>
        </p:txBody>
      </p:sp>
      <p:sp>
        <p:nvSpPr>
          <p:cNvPr id="130" name="Google Shape;13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742317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There are 6 Classes of HIV medications. HIV medications are grouped into drug classes according to how they fight HIV.</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NRTIs = Nucleoside Reverse Transcriptase Inhibitors</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NNRTIs = Non-Nucleoside Reverse Transcriptase Inhibitors</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PIs = Protease Inhibitors</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IIs = Integrase Inhibitors</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Entry Inhibitors</a:t>
            </a:r>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Boosters = Pharmacokinetic Enhancers</a:t>
            </a:r>
            <a:endParaRPr/>
          </a:p>
          <a:p>
            <a:pPr marL="0" lvl="0" indent="0" algn="l" rtl="0">
              <a:spcBef>
                <a:spcPts val="0"/>
              </a:spcBef>
              <a:spcAft>
                <a:spcPts val="0"/>
              </a:spcAft>
              <a:buNone/>
            </a:pPr>
            <a:endParaRPr/>
          </a:p>
          <a:p>
            <a:pPr marL="0" lvl="0" indent="0" algn="l" rtl="0">
              <a:spcBef>
                <a:spcPts val="0"/>
              </a:spcBef>
              <a:spcAft>
                <a:spcPts val="0"/>
              </a:spcAft>
              <a:buNone/>
            </a:pPr>
            <a:r>
              <a:rPr lang="en-US"/>
              <a:t>In the next few slides we will discuss each class of HIV medications and how they work to interrupt the HIV life cycle. You should recognize several of these terms from our previous discussion of the HIV Life Cycle. </a:t>
            </a:r>
            <a:endParaRPr/>
          </a:p>
          <a:p>
            <a:pPr marL="0" lvl="0" indent="0" algn="l" rtl="0">
              <a:spcBef>
                <a:spcPts val="0"/>
              </a:spcBef>
              <a:spcAft>
                <a:spcPts val="0"/>
              </a:spcAft>
              <a:buNone/>
            </a:pPr>
            <a:endParaRPr/>
          </a:p>
          <a:p>
            <a:pPr marL="0" lvl="0" indent="0" algn="l" rtl="0">
              <a:spcBef>
                <a:spcPts val="0"/>
              </a:spcBef>
              <a:spcAft>
                <a:spcPts val="0"/>
              </a:spcAft>
              <a:buNone/>
            </a:pPr>
            <a:r>
              <a:rPr lang="en-US"/>
              <a:t>Facilitator’s Note: Please check current HIV medication drug charts for the most recent list. New developments occur and new classes may exist. </a:t>
            </a:r>
            <a:endParaRPr/>
          </a:p>
        </p:txBody>
      </p:sp>
      <p:sp>
        <p:nvSpPr>
          <p:cNvPr id="274" name="Google Shape;27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99652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NRTIs = Nucleoside Reverse Transcriptase Inhibitors</a:t>
            </a:r>
            <a:endParaRPr/>
          </a:p>
          <a:p>
            <a:pPr marL="228600" marR="0" lvl="0" indent="-15240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Nucleoside Reverse Transcriptase Inhibitors are </a:t>
            </a:r>
            <a:r>
              <a:rPr lang="en-US" sz="1200" b="1" i="0" u="none" strike="noStrike" cap="none">
                <a:solidFill>
                  <a:schemeClr val="dk1"/>
                </a:solidFill>
                <a:latin typeface="Calibri"/>
                <a:ea typeface="Calibri"/>
                <a:cs typeface="Calibri"/>
                <a:sym typeface="Calibri"/>
              </a:rPr>
              <a:t>often referred to as NRTI’s or “Nukes.” </a:t>
            </a:r>
            <a:r>
              <a:rPr lang="en-US" sz="1200" b="0" i="0" u="none" strike="noStrike" cap="none">
                <a:solidFill>
                  <a:schemeClr val="dk1"/>
                </a:solidFill>
                <a:latin typeface="Calibri"/>
                <a:ea typeface="Calibri"/>
                <a:cs typeface="Calibri"/>
                <a:sym typeface="Calibri"/>
              </a:rPr>
              <a:t>This class of medications </a:t>
            </a:r>
            <a:r>
              <a:rPr lang="en-US" sz="1200" b="1" i="0" u="none" strike="noStrike" cap="none">
                <a:solidFill>
                  <a:schemeClr val="dk1"/>
                </a:solidFill>
                <a:latin typeface="Calibri"/>
                <a:ea typeface="Calibri"/>
                <a:cs typeface="Calibri"/>
                <a:sym typeface="Calibri"/>
              </a:rPr>
              <a:t>prevent HIV RNA from making HIV DNA</a:t>
            </a:r>
            <a:r>
              <a:rPr lang="en-US" sz="1200" b="0" i="0" u="none" strike="noStrike" cap="none">
                <a:solidFill>
                  <a:schemeClr val="dk1"/>
                </a:solidFill>
                <a:latin typeface="Calibri"/>
                <a:ea typeface="Calibri"/>
                <a:cs typeface="Calibri"/>
                <a:sym typeface="Calibri"/>
              </a:rPr>
              <a:t>, part of the HIV life cycle known as Reverse Transcription. NRTIs block the enzyme reverse transcriptase. If the HIV RNA is not converted into HIV DNA, it cannot continue on to the next phase of the life cycle. Essentially replication is stopped when the medications intervene effectively.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Some commonly used medications in this class are listed on the slide. </a:t>
            </a:r>
            <a:endParaRPr sz="1200" b="0" i="0" u="none" strike="noStrike" cap="non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82" name="Google Shape;282;p21: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87843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NNRTIs = Non-Nucleoside Reverse Transcriptase Inhibitors</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Non-Nucleoside Reverse Transcriptase Inhibitors are also </a:t>
            </a:r>
            <a:r>
              <a:rPr lang="en-US" sz="1200" b="1" i="0" u="none" strike="noStrike" cap="none">
                <a:solidFill>
                  <a:schemeClr val="dk1"/>
                </a:solidFill>
                <a:latin typeface="Arial"/>
                <a:ea typeface="Arial"/>
                <a:cs typeface="Arial"/>
                <a:sym typeface="Arial"/>
              </a:rPr>
              <a:t>known as NNRTIs or “Non-Nukes.”</a:t>
            </a:r>
            <a:r>
              <a:rPr lang="en-US" sz="1200" b="0" i="0" u="none" strike="noStrike" cap="none">
                <a:solidFill>
                  <a:schemeClr val="dk1"/>
                </a:solidFill>
                <a:latin typeface="Arial"/>
                <a:ea typeface="Arial"/>
                <a:cs typeface="Arial"/>
                <a:sym typeface="Arial"/>
              </a:rPr>
              <a:t> Non-Nukes also work at reverse transcription by blocking a specific protein HIV uses for replication at this stage. This group of inhibitors also </a:t>
            </a:r>
            <a:r>
              <a:rPr lang="en-US" sz="1200" b="1" i="0" u="none" strike="noStrike" cap="none">
                <a:solidFill>
                  <a:schemeClr val="dk1"/>
                </a:solidFill>
                <a:latin typeface="Arial"/>
                <a:ea typeface="Arial"/>
                <a:cs typeface="Arial"/>
                <a:sym typeface="Arial"/>
              </a:rPr>
              <a:t>prevent HIV RNA from making HIV DNA</a:t>
            </a:r>
            <a:r>
              <a:rPr lang="en-US" sz="1200" b="0" i="0" u="none" strike="noStrike" cap="none">
                <a:solidFill>
                  <a:schemeClr val="dk1"/>
                </a:solidFill>
                <a:latin typeface="Arial"/>
                <a:ea typeface="Arial"/>
                <a:cs typeface="Arial"/>
                <a:sym typeface="Arial"/>
              </a:rPr>
              <a:t> by targeting a different point during Reverse Transcription. </a:t>
            </a:r>
            <a:endParaRPr/>
          </a:p>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Non-nukes are known for their sensitivity to cross resistance. According to the U.S Department of Health and Human Services AIDS</a:t>
            </a:r>
            <a:r>
              <a:rPr lang="en-US" sz="1200" b="0" i="1" u="none" strike="noStrike" cap="none">
                <a:solidFill>
                  <a:schemeClr val="dk1"/>
                </a:solidFill>
                <a:latin typeface="Arial"/>
                <a:ea typeface="Arial"/>
                <a:cs typeface="Arial"/>
                <a:sym typeface="Arial"/>
              </a:rPr>
              <a:t>info</a:t>
            </a:r>
            <a:r>
              <a:rPr lang="en-US" sz="1200" b="0" i="0" u="none" strike="noStrike" cap="none">
                <a:solidFill>
                  <a:schemeClr val="dk1"/>
                </a:solidFill>
                <a:latin typeface="Arial"/>
                <a:ea typeface="Arial"/>
                <a:cs typeface="Arial"/>
                <a:sym typeface="Arial"/>
              </a:rPr>
              <a:t>, “</a:t>
            </a:r>
            <a:r>
              <a:rPr lang="en-US" sz="1200" b="0" i="0" u="none" strike="noStrike" cap="none">
                <a:solidFill>
                  <a:schemeClr val="dk1"/>
                </a:solidFill>
                <a:latin typeface="Calibri"/>
                <a:ea typeface="Calibri"/>
                <a:cs typeface="Calibri"/>
                <a:sym typeface="Calibri"/>
              </a:rPr>
              <a:t>Cross resistance is when resistance to one HIV medicine causes resistance to other medicines in the same HIV drug class. As a result of cross resistance, a person’s HIV may be resistant even to HIV medicines that the person has never taken. Cross resistance limits the number of HIV medicines available to include in an HIV regimen.” </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Common NNRTIs are listed on the slide. </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lvl="0" indent="0" algn="l" rtl="0">
              <a:spcBef>
                <a:spcPts val="0"/>
              </a:spcBef>
              <a:spcAft>
                <a:spcPts val="0"/>
              </a:spcAft>
              <a:buNone/>
            </a:pPr>
            <a:endParaRPr/>
          </a:p>
        </p:txBody>
      </p:sp>
      <p:sp>
        <p:nvSpPr>
          <p:cNvPr id="291" name="Google Shape;291;p22: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99156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Protease Inhibitors</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Protease Inhibitors are also </a:t>
            </a:r>
            <a:r>
              <a:rPr lang="en-US" sz="1200" b="1" i="0" u="none" strike="noStrike" cap="none">
                <a:solidFill>
                  <a:schemeClr val="dk1"/>
                </a:solidFill>
                <a:latin typeface="Calibri"/>
                <a:ea typeface="Calibri"/>
                <a:cs typeface="Calibri"/>
                <a:sym typeface="Calibri"/>
              </a:rPr>
              <a:t>called PIs</a:t>
            </a:r>
            <a:r>
              <a:rPr lang="en-US" sz="1200" b="0" i="0" u="none" strike="noStrike" cap="none">
                <a:solidFill>
                  <a:schemeClr val="dk1"/>
                </a:solidFill>
                <a:latin typeface="Calibri"/>
                <a:ea typeface="Calibri"/>
                <a:cs typeface="Calibri"/>
                <a:sym typeface="Calibri"/>
              </a:rPr>
              <a:t>. Protease inhibitors </a:t>
            </a:r>
            <a:r>
              <a:rPr lang="en-US" sz="1200" b="1" i="0" u="none" strike="noStrike" cap="none">
                <a:solidFill>
                  <a:schemeClr val="dk1"/>
                </a:solidFill>
                <a:latin typeface="Calibri"/>
                <a:ea typeface="Calibri"/>
                <a:cs typeface="Calibri"/>
                <a:sym typeface="Calibri"/>
              </a:rPr>
              <a:t>prevent the protease enzyme from cutting long chains of proteins into smaller “packages” </a:t>
            </a:r>
            <a:r>
              <a:rPr lang="en-US" sz="1200" b="0" i="0" u="none" strike="noStrike" cap="none">
                <a:solidFill>
                  <a:schemeClr val="dk1"/>
                </a:solidFill>
                <a:latin typeface="Calibri"/>
                <a:ea typeface="Calibri"/>
                <a:cs typeface="Calibri"/>
                <a:sym typeface="Calibri"/>
              </a:rPr>
              <a:t>that are used form new HIV. These medications work at Assembly, the sixth stage of the viral life cycle.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Common PIs are listed on the slide. </a:t>
            </a:r>
            <a:endParaRPr sz="1200" b="0" i="0" u="none" strike="noStrike" cap="non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00" name="Google Shape;300;p23: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19612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II = Integrase Inhibitors</a:t>
            </a:r>
            <a:endParaRPr dirty="0"/>
          </a:p>
          <a:p>
            <a:pPr marL="228600" marR="0" lvl="0" indent="-1524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Integration Inhibitors are also </a:t>
            </a:r>
            <a:r>
              <a:rPr lang="en-US" sz="1200" b="1" i="0" u="none" strike="noStrike" cap="none" dirty="0">
                <a:solidFill>
                  <a:schemeClr val="dk1"/>
                </a:solidFill>
                <a:latin typeface="Calibri"/>
                <a:ea typeface="Calibri"/>
                <a:cs typeface="Calibri"/>
                <a:sym typeface="Calibri"/>
              </a:rPr>
              <a:t>known as IIs </a:t>
            </a:r>
            <a:r>
              <a:rPr lang="en-US" sz="1200" b="0" i="0" u="none" strike="noStrike" cap="none" dirty="0">
                <a:solidFill>
                  <a:schemeClr val="dk1"/>
                </a:solidFill>
                <a:latin typeface="Calibri"/>
                <a:ea typeface="Calibri"/>
                <a:cs typeface="Calibri"/>
                <a:sym typeface="Calibri"/>
              </a:rPr>
              <a:t>and work to </a:t>
            </a:r>
            <a:r>
              <a:rPr lang="en-US" sz="1200" b="1" i="0" u="none" strike="noStrike" cap="none" dirty="0">
                <a:solidFill>
                  <a:schemeClr val="dk1"/>
                </a:solidFill>
                <a:latin typeface="Calibri"/>
                <a:ea typeface="Calibri"/>
                <a:cs typeface="Calibri"/>
                <a:sym typeface="Calibri"/>
              </a:rPr>
              <a:t>prevent HIV DNA from binding to the CD4 host cell’s DNA </a:t>
            </a:r>
            <a:r>
              <a:rPr lang="en-US" sz="1200" b="0" i="0" u="none" strike="noStrike" cap="none" dirty="0">
                <a:solidFill>
                  <a:schemeClr val="dk1"/>
                </a:solidFill>
                <a:latin typeface="Calibri"/>
                <a:ea typeface="Calibri"/>
                <a:cs typeface="Calibri"/>
                <a:sym typeface="Calibri"/>
              </a:rPr>
              <a:t>by disabling the integrase enzyme. Integrase Inhibitors are a newer class of medications that gained FDA approval in 2007. The are potent antiretroviral agents that are well tolerated and provide options for people who may have developed resistance to several medications in other classes. </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Common IIs are listed on the slide. </a:t>
            </a:r>
            <a:endParaRPr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09" name="Google Shape;309;p24: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68713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Entry Inhibitors</a:t>
            </a:r>
            <a:endParaRPr/>
          </a:p>
          <a:p>
            <a:pPr marL="228600" marR="0" lvl="0" indent="-15240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Entry Inhibitors block HIV’s entry into the CD4 host cell.</a:t>
            </a:r>
            <a:r>
              <a:rPr lang="en-US" sz="1200" b="0" i="0" u="none" strike="noStrike" cap="none">
                <a:solidFill>
                  <a:schemeClr val="dk1"/>
                </a:solidFill>
                <a:latin typeface="Calibri"/>
                <a:ea typeface="Calibri"/>
                <a:cs typeface="Calibri"/>
                <a:sym typeface="Calibri"/>
              </a:rPr>
              <a:t> Selzentry, the most commonly used Entry Inhibitor is called a CCR5 antagonist because it blocks HIV from attaching to the CCR5 receptors on the surface of the CD4 cell. Another less commonly used medication in this category is Fuzeon. Fuzeon is a Fusion Inhibitor and prevents HIV from entering the CD4 cell to dump its contents for replication. Both medications block HIV’s entry into the host cell in different ways and that’s why this class is best categorized as entry inhibitors. Entry inhibitors work at the Attachment and Fusion stages of the viral life cycle.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most common medication is listed on the slide. </a:t>
            </a:r>
            <a:endParaRPr sz="1200" b="0" i="0" u="none" strike="noStrike" cap="non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18" name="Google Shape;318;p25: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87902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Boosters = Pharmacokinetic Enhancers</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The sixth class of HIV medications is Pharmacokinetic Enhancers.</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Pharmacokinetic Enhancers are </a:t>
            </a:r>
            <a:r>
              <a:rPr lang="en-US" b="1" dirty="0"/>
              <a:t>more commonly known as Boosters</a:t>
            </a:r>
            <a:r>
              <a:rPr lang="en-US" dirty="0"/>
              <a:t>. Boosters are medications that are </a:t>
            </a:r>
            <a:r>
              <a:rPr lang="en-US" b="1" dirty="0"/>
              <a:t>taken with another drug </a:t>
            </a:r>
            <a:r>
              <a:rPr lang="en-US" b="0" dirty="0"/>
              <a:t>are</a:t>
            </a:r>
            <a:r>
              <a:rPr lang="en-US" b="1" dirty="0"/>
              <a:t> </a:t>
            </a:r>
            <a:r>
              <a:rPr lang="en-US" dirty="0"/>
              <a:t>used to </a:t>
            </a:r>
            <a:r>
              <a:rPr lang="en-US" b="1" dirty="0"/>
              <a:t>increase the effectiveness of the other drug</a:t>
            </a:r>
            <a:r>
              <a:rPr lang="en-US" dirty="0"/>
              <a:t>. They work by helping the other drug stay in the body longer at higher concentrations without increasing toxicity. Boosters are often included in single tablet regimens. These drugs do not interfere with the HIV life cycle, but they boost the effects of accompanying HIV medications.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Common Boosters are listed on the slide.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327" name="Google Shape;32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38234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This final group isn’t considered an official class of HIV medications, but it is useful to see them grouped together in this way. This is a grouping of </a:t>
            </a:r>
            <a:r>
              <a:rPr lang="en-US" b="1" dirty="0"/>
              <a:t>once-daily medications</a:t>
            </a:r>
            <a:r>
              <a:rPr lang="en-US" dirty="0"/>
              <a:t>. </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US" b="1" dirty="0"/>
              <a:t>Each medication is comprised of 2 or more medications that work together to block HIV replication. </a:t>
            </a:r>
            <a:r>
              <a:rPr lang="en-US" dirty="0"/>
              <a:t>This group has revolutionized HIV treatment regimens and are a great support of medication adherence. Once-daily regimens empower people with HIV by helping to stop HIV progression, reducing the amount of HIV virus in the body, and increasing convenience for taking the daily dose. Continued advancements in HIV treatment move closer to a cure and provide hope for those living with this chronic, treatable medical condition.   </a:t>
            </a:r>
            <a:endParaRPr dirty="0"/>
          </a:p>
          <a:p>
            <a:pPr marL="0" lvl="0" indent="0" algn="l" rtl="0">
              <a:spcBef>
                <a:spcPts val="0"/>
              </a:spcBef>
              <a:spcAft>
                <a:spcPts val="0"/>
              </a:spcAft>
              <a:buNone/>
            </a:pPr>
            <a:endParaRPr dirty="0"/>
          </a:p>
        </p:txBody>
      </p:sp>
      <p:sp>
        <p:nvSpPr>
          <p:cNvPr id="336" name="Google Shape;33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04039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Activity: HIV Medications at Work </a:t>
            </a:r>
            <a:endParaRPr/>
          </a:p>
          <a:p>
            <a:pPr marL="171450" marR="0" lvl="0" indent="-171450" algn="l" rtl="0">
              <a:lnSpc>
                <a:spcPct val="100000"/>
              </a:lnSpc>
              <a:spcBef>
                <a:spcPts val="0"/>
              </a:spcBef>
              <a:spcAft>
                <a:spcPts val="0"/>
              </a:spcAft>
              <a:buClr>
                <a:schemeClr val="dk1"/>
              </a:buClr>
              <a:buSzPts val="1200"/>
              <a:buFont typeface="Arial"/>
              <a:buChar char="•"/>
            </a:pPr>
            <a:r>
              <a:rPr lang="en-US" dirty="0"/>
              <a:t>Distribute handout: Medication At Work in the HIV Life Cycle</a:t>
            </a:r>
            <a:endParaRPr dirty="0"/>
          </a:p>
          <a:p>
            <a:pPr marL="171450" lvl="0" indent="-171450" algn="l" rtl="0">
              <a:spcBef>
                <a:spcPts val="0"/>
              </a:spcBef>
              <a:spcAft>
                <a:spcPts val="0"/>
              </a:spcAft>
              <a:buClr>
                <a:schemeClr val="dk1"/>
              </a:buClr>
              <a:buSzPts val="1200"/>
              <a:buFont typeface="Arial"/>
              <a:buChar char="•"/>
            </a:pPr>
            <a:r>
              <a:rPr lang="en-US" dirty="0"/>
              <a:t>Distribute an up-to-date HIV medication chart, for example: </a:t>
            </a:r>
            <a:r>
              <a:rPr lang="en-US" u="sng" dirty="0">
                <a:solidFill>
                  <a:schemeClr val="hlink"/>
                </a:solidFill>
                <a:hlinkClick r:id="rId3"/>
              </a:rPr>
              <a:t>https://www.poz.com/drug_charts/hiv-drug-chart</a:t>
            </a:r>
            <a:endParaRPr dirty="0"/>
          </a:p>
          <a:p>
            <a:pPr marL="171450" lvl="0" indent="-171450" algn="l" rtl="0">
              <a:spcBef>
                <a:spcPts val="0"/>
              </a:spcBef>
              <a:spcAft>
                <a:spcPts val="0"/>
              </a:spcAft>
              <a:buClr>
                <a:schemeClr val="dk1"/>
              </a:buClr>
              <a:buSzPts val="1200"/>
              <a:buFont typeface="Arial"/>
              <a:buChar char="•"/>
            </a:pPr>
            <a:r>
              <a:rPr lang="en-US" dirty="0"/>
              <a:t>Examples of a Prescribed HIV Regimen (reference the slide with once-daily regimens)</a:t>
            </a:r>
            <a:endParaRPr dirty="0"/>
          </a:p>
          <a:p>
            <a:pPr marL="171450" lvl="0" indent="-95250" algn="l" rtl="0">
              <a:spcBef>
                <a:spcPts val="0"/>
              </a:spcBef>
              <a:spcAft>
                <a:spcPts val="0"/>
              </a:spcAft>
              <a:buClr>
                <a:schemeClr val="dk1"/>
              </a:buClr>
              <a:buSzPts val="1200"/>
              <a:buFont typeface="Arial"/>
              <a:buNone/>
            </a:pPr>
            <a:endParaRPr dirty="0"/>
          </a:p>
          <a:p>
            <a:pPr marL="0" lvl="0" indent="0" algn="l" rtl="0">
              <a:spcBef>
                <a:spcPts val="0"/>
              </a:spcBef>
              <a:spcAft>
                <a:spcPts val="0"/>
              </a:spcAft>
              <a:buNone/>
            </a:pPr>
            <a:r>
              <a:rPr lang="en-US" dirty="0"/>
              <a:t>Now that we have gained knowledge of how HIV medications work in supporting viral suppression, we will do an activity that can be life-changing for clients who are challenged with adherence. </a:t>
            </a:r>
            <a:endParaRPr dirty="0"/>
          </a:p>
          <a:p>
            <a:pPr marL="0" lvl="0" indent="0" algn="l" rtl="0">
              <a:spcBef>
                <a:spcPts val="0"/>
              </a:spcBef>
              <a:spcAft>
                <a:spcPts val="0"/>
              </a:spcAft>
              <a:buClr>
                <a:schemeClr val="dk1"/>
              </a:buClr>
              <a:buSzPts val="1200"/>
              <a:buFont typeface="Arial"/>
              <a:buNone/>
            </a:pP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The purpose of the activity is to understand at what stage of the HIV life cycle a medication works to impede replication.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Invite volunteers to choose a single tablet regimen from the medication chart or once-daily medication slide (variation: participants can work in teams).</a:t>
            </a:r>
            <a:endParaRPr sz="1200" b="0" i="0" u="none" strike="noStrik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Ask participants to which drug class the medication belongs. </a:t>
            </a:r>
            <a:endParaRPr dirty="0"/>
          </a:p>
          <a:p>
            <a:pPr marL="17145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Ask participants to identify what stage of the HIV life cycle is interrupted. </a:t>
            </a:r>
            <a:endParaRPr dirty="0"/>
          </a:p>
          <a:p>
            <a:pPr marL="17145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Ask participants to locate the stage of the HIV life cycle on the Medication At Work in the HIV Life Cycle handout.</a:t>
            </a:r>
            <a:endParaRPr dirty="0"/>
          </a:p>
          <a:p>
            <a:pPr marL="17145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Next, ask for volunteers to describe how the medications work to interrupt viral replication, while remaining participants follow along. </a:t>
            </a:r>
            <a:endParaRPr b="0" dirty="0"/>
          </a:p>
          <a:p>
            <a:pPr marL="0" lvl="0" indent="0" algn="l" rtl="0">
              <a:spcBef>
                <a:spcPts val="0"/>
              </a:spcBef>
              <a:spcAft>
                <a:spcPts val="0"/>
              </a:spcAft>
              <a:buNone/>
            </a:pPr>
            <a:br>
              <a:rPr lang="en-US" dirty="0"/>
            </a:br>
            <a:r>
              <a:rPr lang="en-US" dirty="0"/>
              <a:t>Example: </a:t>
            </a:r>
            <a:endParaRPr dirty="0"/>
          </a:p>
          <a:p>
            <a:pPr marL="114300" marR="0" lvl="0" indent="-114300" algn="l" rtl="0">
              <a:lnSpc>
                <a:spcPct val="100000"/>
              </a:lnSpc>
              <a:spcBef>
                <a:spcPts val="0"/>
              </a:spcBef>
              <a:spcAft>
                <a:spcPts val="0"/>
              </a:spcAft>
              <a:buClr>
                <a:schemeClr val="dk1"/>
              </a:buClr>
              <a:buSzPts val="1200"/>
              <a:buFont typeface="Arial"/>
              <a:buChar char="•"/>
            </a:pPr>
            <a:r>
              <a:rPr lang="en-US" b="1" dirty="0"/>
              <a:t>The name of the medication </a:t>
            </a:r>
            <a:endParaRPr dirty="0"/>
          </a:p>
          <a:p>
            <a:pPr marL="571500" marR="0" lvl="1" indent="-171450" algn="l" rtl="0">
              <a:lnSpc>
                <a:spcPct val="100000"/>
              </a:lnSpc>
              <a:spcBef>
                <a:spcPts val="0"/>
              </a:spcBef>
              <a:spcAft>
                <a:spcPts val="0"/>
              </a:spcAft>
              <a:buClr>
                <a:srgbClr val="C00000"/>
              </a:buClr>
              <a:buSzPts val="1200"/>
              <a:buFont typeface="Arial"/>
              <a:buChar char="•"/>
            </a:pPr>
            <a:r>
              <a:rPr lang="en-US" b="0" dirty="0" err="1">
                <a:solidFill>
                  <a:srgbClr val="C00000"/>
                </a:solidFill>
              </a:rPr>
              <a:t>Biktarvy</a:t>
            </a:r>
            <a:r>
              <a:rPr lang="en-US" b="0" dirty="0">
                <a:solidFill>
                  <a:srgbClr val="C00000"/>
                </a:solidFill>
                <a:latin typeface="Calibri"/>
                <a:ea typeface="Calibri"/>
                <a:cs typeface="Calibri"/>
                <a:sym typeface="Calibri"/>
              </a:rPr>
              <a:t>® </a:t>
            </a:r>
            <a:r>
              <a:rPr lang="en-US" b="0" dirty="0">
                <a:solidFill>
                  <a:schemeClr val="dk2"/>
                </a:solidFill>
                <a:latin typeface="Calibri"/>
                <a:ea typeface="Calibri"/>
                <a:cs typeface="Calibri"/>
                <a:sym typeface="Calibri"/>
              </a:rPr>
              <a:t>(</a:t>
            </a:r>
            <a:r>
              <a:rPr lang="en-US" b="0" dirty="0" err="1">
                <a:solidFill>
                  <a:schemeClr val="dk2"/>
                </a:solidFill>
                <a:latin typeface="Calibri"/>
                <a:ea typeface="Calibri"/>
                <a:cs typeface="Calibri"/>
                <a:sym typeface="Calibri"/>
              </a:rPr>
              <a:t>bictegravir</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tenofovir</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alafenamide</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emtricitabine</a:t>
            </a:r>
            <a:r>
              <a:rPr lang="en-US" b="0" dirty="0">
                <a:solidFill>
                  <a:schemeClr val="dk2"/>
                </a:solidFill>
                <a:latin typeface="Calibri"/>
                <a:ea typeface="Calibri"/>
                <a:cs typeface="Calibri"/>
                <a:sym typeface="Calibri"/>
              </a:rPr>
              <a:t>) </a:t>
            </a:r>
            <a:endParaRPr dirty="0"/>
          </a:p>
          <a:p>
            <a:pPr marL="571500" marR="0" lvl="1" indent="-171450" algn="l" rtl="0">
              <a:lnSpc>
                <a:spcPct val="100000"/>
              </a:lnSpc>
              <a:spcBef>
                <a:spcPts val="0"/>
              </a:spcBef>
              <a:spcAft>
                <a:spcPts val="0"/>
              </a:spcAft>
              <a:buClr>
                <a:schemeClr val="dk2"/>
              </a:buClr>
              <a:buSzPts val="1200"/>
              <a:buFont typeface="Arial"/>
              <a:buChar char="•"/>
            </a:pPr>
            <a:r>
              <a:rPr lang="en-US" b="0" dirty="0" err="1">
                <a:solidFill>
                  <a:schemeClr val="dk2"/>
                </a:solidFill>
                <a:latin typeface="Calibri"/>
                <a:ea typeface="Calibri"/>
                <a:cs typeface="Calibri"/>
                <a:sym typeface="Calibri"/>
              </a:rPr>
              <a:t>Biktarvy</a:t>
            </a:r>
            <a:r>
              <a:rPr lang="en-US" b="0" dirty="0">
                <a:solidFill>
                  <a:schemeClr val="dk2"/>
                </a:solidFill>
                <a:latin typeface="Calibri"/>
                <a:ea typeface="Calibri"/>
                <a:cs typeface="Calibri"/>
                <a:sym typeface="Calibri"/>
              </a:rPr>
              <a:t>® is comprised of </a:t>
            </a:r>
            <a:r>
              <a:rPr lang="en-US" b="0" dirty="0" err="1">
                <a:solidFill>
                  <a:schemeClr val="dk2"/>
                </a:solidFill>
                <a:latin typeface="Calibri"/>
                <a:ea typeface="Calibri"/>
                <a:cs typeface="Calibri"/>
                <a:sym typeface="Calibri"/>
              </a:rPr>
              <a:t>bictegravir</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tenofovir</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alafenamide</a:t>
            </a:r>
            <a:r>
              <a:rPr lang="en-US" b="0" dirty="0">
                <a:solidFill>
                  <a:schemeClr val="dk2"/>
                </a:solidFill>
                <a:latin typeface="Calibri"/>
                <a:ea typeface="Calibri"/>
                <a:cs typeface="Calibri"/>
                <a:sym typeface="Calibri"/>
              </a:rPr>
              <a:t> and </a:t>
            </a:r>
            <a:r>
              <a:rPr lang="en-US" b="0" dirty="0" err="1">
                <a:solidFill>
                  <a:schemeClr val="dk2"/>
                </a:solidFill>
                <a:latin typeface="Calibri"/>
                <a:ea typeface="Calibri"/>
                <a:cs typeface="Calibri"/>
                <a:sym typeface="Calibri"/>
              </a:rPr>
              <a:t>emtricitabine</a:t>
            </a:r>
            <a:r>
              <a:rPr lang="en-US" b="0" dirty="0">
                <a:solidFill>
                  <a:schemeClr val="dk2"/>
                </a:solidFill>
                <a:latin typeface="Calibri"/>
                <a:ea typeface="Calibri"/>
                <a:cs typeface="Calibri"/>
                <a:sym typeface="Calibri"/>
              </a:rPr>
              <a:t>. </a:t>
            </a:r>
            <a:endParaRPr b="0" dirty="0">
              <a:solidFill>
                <a:schemeClr val="dk2"/>
              </a:solidFill>
              <a:latin typeface="Calibri"/>
              <a:ea typeface="Calibri"/>
              <a:cs typeface="Calibri"/>
              <a:sym typeface="Calibri"/>
            </a:endParaRPr>
          </a:p>
          <a:p>
            <a:pPr marL="114300" marR="0" lvl="0" indent="-114300" algn="l" rtl="0">
              <a:lnSpc>
                <a:spcPct val="100000"/>
              </a:lnSpc>
              <a:spcBef>
                <a:spcPts val="0"/>
              </a:spcBef>
              <a:spcAft>
                <a:spcPts val="0"/>
              </a:spcAft>
              <a:buClr>
                <a:schemeClr val="dk1"/>
              </a:buClr>
              <a:buSzPts val="1200"/>
              <a:buFont typeface="Arial"/>
              <a:buChar char="•"/>
            </a:pPr>
            <a:r>
              <a:rPr lang="en-US" b="1" dirty="0"/>
              <a:t>The drug class to which it belongs</a:t>
            </a:r>
            <a:endParaRPr dirty="0"/>
          </a:p>
          <a:p>
            <a:pPr marL="571500" marR="0" lvl="1" indent="-171450" algn="l" rtl="0">
              <a:lnSpc>
                <a:spcPct val="100000"/>
              </a:lnSpc>
              <a:spcBef>
                <a:spcPts val="0"/>
              </a:spcBef>
              <a:spcAft>
                <a:spcPts val="0"/>
              </a:spcAft>
              <a:buClr>
                <a:schemeClr val="dk2"/>
              </a:buClr>
              <a:buSzPts val="1200"/>
              <a:buFont typeface="Arial"/>
              <a:buChar char="•"/>
            </a:pPr>
            <a:r>
              <a:rPr lang="en-US" b="0" dirty="0">
                <a:solidFill>
                  <a:schemeClr val="dk2"/>
                </a:solidFill>
                <a:latin typeface="Calibri"/>
                <a:ea typeface="Calibri"/>
                <a:cs typeface="Calibri"/>
                <a:sym typeface="Calibri"/>
              </a:rPr>
              <a:t>Locate each medication on the drug chart and note the class to which it belongs. </a:t>
            </a:r>
            <a:endParaRPr dirty="0"/>
          </a:p>
          <a:p>
            <a:pPr marL="1028700" marR="0" lvl="2" indent="-171450" algn="l" rtl="0">
              <a:lnSpc>
                <a:spcPct val="100000"/>
              </a:lnSpc>
              <a:spcBef>
                <a:spcPts val="0"/>
              </a:spcBef>
              <a:spcAft>
                <a:spcPts val="0"/>
              </a:spcAft>
              <a:buClr>
                <a:schemeClr val="dk2"/>
              </a:buClr>
              <a:buSzPts val="1200"/>
              <a:buFont typeface="Arial"/>
              <a:buChar char="•"/>
            </a:pPr>
            <a:r>
              <a:rPr lang="en-US" b="0" dirty="0" err="1">
                <a:solidFill>
                  <a:schemeClr val="dk2"/>
                </a:solidFill>
                <a:latin typeface="Calibri"/>
                <a:ea typeface="Calibri"/>
                <a:cs typeface="Calibri"/>
                <a:sym typeface="Calibri"/>
              </a:rPr>
              <a:t>bictegravir</a:t>
            </a:r>
            <a:r>
              <a:rPr lang="en-US" b="0" dirty="0">
                <a:solidFill>
                  <a:schemeClr val="dk2"/>
                </a:solidFill>
                <a:latin typeface="Calibri"/>
                <a:ea typeface="Calibri"/>
                <a:cs typeface="Calibri"/>
                <a:sym typeface="Calibri"/>
              </a:rPr>
              <a:t> is an Integrase Inhibitor.</a:t>
            </a:r>
            <a:endParaRPr b="0" dirty="0">
              <a:solidFill>
                <a:schemeClr val="dk2"/>
              </a:solidFill>
              <a:latin typeface="Calibri"/>
              <a:ea typeface="Calibri"/>
              <a:cs typeface="Calibri"/>
              <a:sym typeface="Calibri"/>
            </a:endParaRPr>
          </a:p>
          <a:p>
            <a:pPr marL="1028700" marR="0" lvl="2" indent="-171450" algn="l" rtl="0">
              <a:lnSpc>
                <a:spcPct val="100000"/>
              </a:lnSpc>
              <a:spcBef>
                <a:spcPts val="0"/>
              </a:spcBef>
              <a:spcAft>
                <a:spcPts val="0"/>
              </a:spcAft>
              <a:buClr>
                <a:schemeClr val="dk2"/>
              </a:buClr>
              <a:buSzPts val="1200"/>
              <a:buFont typeface="Arial"/>
              <a:buChar char="•"/>
            </a:pPr>
            <a:r>
              <a:rPr lang="en-US" b="0" dirty="0" err="1">
                <a:solidFill>
                  <a:schemeClr val="dk2"/>
                </a:solidFill>
                <a:latin typeface="Calibri"/>
                <a:ea typeface="Calibri"/>
                <a:cs typeface="Calibri"/>
                <a:sym typeface="Calibri"/>
              </a:rPr>
              <a:t>tenofovir</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alafenamide</a:t>
            </a:r>
            <a:r>
              <a:rPr lang="en-US" b="0" dirty="0">
                <a:solidFill>
                  <a:schemeClr val="dk2"/>
                </a:solidFill>
                <a:latin typeface="Calibri"/>
                <a:ea typeface="Calibri"/>
                <a:cs typeface="Calibri"/>
                <a:sym typeface="Calibri"/>
              </a:rPr>
              <a:t> + </a:t>
            </a:r>
            <a:r>
              <a:rPr lang="en-US" b="0" dirty="0" err="1">
                <a:solidFill>
                  <a:schemeClr val="dk2"/>
                </a:solidFill>
                <a:latin typeface="Calibri"/>
                <a:ea typeface="Calibri"/>
                <a:cs typeface="Calibri"/>
                <a:sym typeface="Calibri"/>
              </a:rPr>
              <a:t>emtricitabine</a:t>
            </a:r>
            <a:r>
              <a:rPr lang="en-US" b="0" dirty="0">
                <a:solidFill>
                  <a:schemeClr val="dk2"/>
                </a:solidFill>
                <a:latin typeface="Calibri"/>
                <a:ea typeface="Calibri"/>
                <a:cs typeface="Calibri"/>
                <a:sym typeface="Calibri"/>
              </a:rPr>
              <a:t> belong to the Nucleoside Reverse Transcriptase Inhibitor (NRTI) class of medications.</a:t>
            </a:r>
            <a:endParaRPr dirty="0"/>
          </a:p>
          <a:p>
            <a:pPr marL="114300" lvl="0" indent="-114300" algn="l" rtl="0">
              <a:spcBef>
                <a:spcPts val="0"/>
              </a:spcBef>
              <a:spcAft>
                <a:spcPts val="0"/>
              </a:spcAft>
              <a:buClr>
                <a:schemeClr val="dk1"/>
              </a:buClr>
              <a:buSzPts val="1200"/>
              <a:buFont typeface="Arial"/>
              <a:buChar char="•"/>
            </a:pPr>
            <a:r>
              <a:rPr lang="en-US" b="1" dirty="0"/>
              <a:t>Locate the stage of replication where the medication interrupts HIV replication</a:t>
            </a:r>
            <a:endParaRPr dirty="0"/>
          </a:p>
          <a:p>
            <a:pPr marL="571500" lvl="1" indent="-171450" algn="l" rtl="0">
              <a:spcBef>
                <a:spcPts val="0"/>
              </a:spcBef>
              <a:spcAft>
                <a:spcPts val="0"/>
              </a:spcAft>
              <a:buClr>
                <a:schemeClr val="dk1"/>
              </a:buClr>
              <a:buSzPts val="1200"/>
              <a:buFont typeface="Arial"/>
              <a:buChar char="•"/>
            </a:pPr>
            <a:r>
              <a:rPr lang="en-US" dirty="0"/>
              <a:t>Since </a:t>
            </a:r>
            <a:r>
              <a:rPr lang="en-US" dirty="0" err="1"/>
              <a:t>bictegravir</a:t>
            </a:r>
            <a:r>
              <a:rPr lang="en-US" dirty="0"/>
              <a:t> is an Integrase Inhibitor, it works at the HIV life cycle stage called Integration. </a:t>
            </a:r>
            <a:r>
              <a:rPr lang="en-US" dirty="0" err="1"/>
              <a:t>Bictegravir</a:t>
            </a:r>
            <a:r>
              <a:rPr lang="en-US" dirty="0"/>
              <a:t> blocks HIV DNA from integrating with human DNA in the nucleus of the CD4 cell. In short, it blocks integration. </a:t>
            </a:r>
            <a:endParaRPr dirty="0"/>
          </a:p>
          <a:p>
            <a:pPr marL="571500" lvl="1" indent="-171450" algn="l" rtl="0">
              <a:spcBef>
                <a:spcPts val="0"/>
              </a:spcBef>
              <a:spcAft>
                <a:spcPts val="0"/>
              </a:spcAft>
              <a:buClr>
                <a:schemeClr val="dk1"/>
              </a:buClr>
              <a:buSzPts val="1200"/>
              <a:buFont typeface="Arial"/>
              <a:buChar char="•"/>
            </a:pPr>
            <a:r>
              <a:rPr lang="en-US" dirty="0"/>
              <a:t>The other medications, </a:t>
            </a:r>
            <a:r>
              <a:rPr lang="en-US" b="0" dirty="0" err="1">
                <a:solidFill>
                  <a:schemeClr val="dk2"/>
                </a:solidFill>
                <a:latin typeface="Calibri"/>
                <a:ea typeface="Calibri"/>
                <a:cs typeface="Calibri"/>
                <a:sym typeface="Calibri"/>
              </a:rPr>
              <a:t>tenofovir</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alafenamide</a:t>
            </a:r>
            <a:r>
              <a:rPr lang="en-US" b="0" dirty="0">
                <a:solidFill>
                  <a:schemeClr val="dk2"/>
                </a:solidFill>
                <a:latin typeface="Calibri"/>
                <a:ea typeface="Calibri"/>
                <a:cs typeface="Calibri"/>
                <a:sym typeface="Calibri"/>
              </a:rPr>
              <a:t> + </a:t>
            </a:r>
            <a:r>
              <a:rPr lang="en-US" b="0" dirty="0" err="1">
                <a:solidFill>
                  <a:schemeClr val="dk2"/>
                </a:solidFill>
                <a:latin typeface="Calibri"/>
                <a:ea typeface="Calibri"/>
                <a:cs typeface="Calibri"/>
                <a:sym typeface="Calibri"/>
              </a:rPr>
              <a:t>emtricitabine</a:t>
            </a:r>
            <a:r>
              <a:rPr lang="en-US" b="0" dirty="0">
                <a:solidFill>
                  <a:schemeClr val="dk2"/>
                </a:solidFill>
                <a:latin typeface="Calibri"/>
                <a:ea typeface="Calibri"/>
                <a:cs typeface="Calibri"/>
                <a:sym typeface="Calibri"/>
              </a:rPr>
              <a:t> are NRTIs and work at the HIV life cycle stage called Reverse Transcription. These medications block HIV RNA from making HIV DNA. </a:t>
            </a:r>
            <a:endParaRPr dirty="0"/>
          </a:p>
          <a:p>
            <a:pPr marL="571500" lvl="1" indent="-171450" algn="l" rtl="0">
              <a:spcBef>
                <a:spcPts val="0"/>
              </a:spcBef>
              <a:spcAft>
                <a:spcPts val="0"/>
              </a:spcAft>
              <a:buClr>
                <a:schemeClr val="dk2"/>
              </a:buClr>
              <a:buSzPts val="1200"/>
              <a:buFont typeface="Arial"/>
              <a:buChar char="•"/>
            </a:pPr>
            <a:r>
              <a:rPr lang="en-US" b="0" dirty="0" err="1">
                <a:solidFill>
                  <a:schemeClr val="dk2"/>
                </a:solidFill>
                <a:latin typeface="Calibri"/>
                <a:ea typeface="Calibri"/>
                <a:cs typeface="Calibri"/>
                <a:sym typeface="Calibri"/>
              </a:rPr>
              <a:t>Biktarvy</a:t>
            </a:r>
            <a:r>
              <a:rPr lang="en-US" b="0" dirty="0">
                <a:solidFill>
                  <a:schemeClr val="dk2"/>
                </a:solidFill>
                <a:latin typeface="Calibri"/>
                <a:ea typeface="Calibri"/>
                <a:cs typeface="Calibri"/>
                <a:sym typeface="Calibri"/>
              </a:rPr>
              <a:t>® is a single tablet regimen made of 3 medications that block HIV replication in 2 places of the life cycle.</a:t>
            </a:r>
            <a:endParaRPr b="0" dirty="0">
              <a:solidFill>
                <a:schemeClr val="dk2"/>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b="0" dirty="0">
              <a:solidFill>
                <a:schemeClr val="dk2"/>
              </a:solidFill>
              <a:latin typeface="Calibri"/>
              <a:ea typeface="Calibri"/>
              <a:cs typeface="Calibri"/>
              <a:sym typeface="Calibri"/>
            </a:endParaRPr>
          </a:p>
          <a:p>
            <a:pPr marL="0" lvl="0" indent="0" algn="l" rtl="0">
              <a:spcBef>
                <a:spcPts val="0"/>
              </a:spcBef>
              <a:spcAft>
                <a:spcPts val="0"/>
              </a:spcAft>
              <a:buClr>
                <a:schemeClr val="dk2"/>
              </a:buClr>
              <a:buSzPts val="1200"/>
              <a:buFont typeface="Arial"/>
              <a:buNone/>
            </a:pPr>
            <a:r>
              <a:rPr lang="en-US" b="0" dirty="0">
                <a:solidFill>
                  <a:schemeClr val="dk2"/>
                </a:solidFill>
                <a:latin typeface="Calibri"/>
                <a:ea typeface="Calibri"/>
                <a:cs typeface="Calibri"/>
                <a:sym typeface="Calibri"/>
              </a:rPr>
              <a:t>If discussing as one large group, repeat a few times as time allows. If participants have been broken into groups, facilitate a large group share. Participants can reference the slide to guide their responses. </a:t>
            </a:r>
            <a:endParaRPr dirty="0"/>
          </a:p>
          <a:p>
            <a:pPr marL="114300" lvl="0" indent="-38100" algn="l" rtl="0">
              <a:spcBef>
                <a:spcPts val="0"/>
              </a:spcBef>
              <a:spcAft>
                <a:spcPts val="0"/>
              </a:spcAft>
              <a:buClr>
                <a:schemeClr val="dk1"/>
              </a:buClr>
              <a:buSzPts val="1200"/>
              <a:buFont typeface="Arial"/>
              <a:buNone/>
            </a:pPr>
            <a:endParaRPr b="0" dirty="0">
              <a:solidFill>
                <a:schemeClr val="dk2"/>
              </a:solidFill>
              <a:latin typeface="Calibri"/>
              <a:ea typeface="Calibri"/>
              <a:cs typeface="Calibri"/>
              <a:sym typeface="Calibri"/>
            </a:endParaRPr>
          </a:p>
          <a:p>
            <a:pPr marL="0" lvl="0" indent="0" algn="l" rtl="0">
              <a:spcBef>
                <a:spcPts val="0"/>
              </a:spcBef>
              <a:spcAft>
                <a:spcPts val="0"/>
              </a:spcAft>
              <a:buNone/>
            </a:pPr>
            <a:endParaRPr dirty="0"/>
          </a:p>
        </p:txBody>
      </p:sp>
      <p:sp>
        <p:nvSpPr>
          <p:cNvPr id="344" name="Google Shape;34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28361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Since the emergence of the HIV epidemic, there have been myths, misconceptions, and fears about HIV’s affect on the body. Disturbing images of patients clinging to life at the onset of the HIV/AIDS crisis have remained a prominent perspective for many, even though medical breakthroughs in treatment have made living with HIV manageable. In this next section we will learn how HIV uses our immune cells to make more of itself and how antiretroviral medications interrupt HIV replication. We will describe each stage of HIV replication using an easy format to aid memorization. Understanding HIV replication has the potential to radically shift the perception of HIV as a “boogeyman” to recognizing the virus as a chronic, treatable medical condition. </a:t>
            </a:r>
            <a:endParaRPr dirty="0"/>
          </a:p>
          <a:p>
            <a:pPr marL="0" lvl="0" indent="0" algn="l" rtl="0">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b="1" dirty="0"/>
              <a:t>Ask participants to consider what they know about how HIV replicates inside the body. </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171450" marR="0" lvl="0" indent="-171450" algn="l" rtl="0">
              <a:lnSpc>
                <a:spcPct val="100000"/>
              </a:lnSpc>
              <a:spcBef>
                <a:spcPts val="0"/>
              </a:spcBef>
              <a:spcAft>
                <a:spcPts val="0"/>
              </a:spcAft>
              <a:buClr>
                <a:schemeClr val="dk1"/>
              </a:buClr>
              <a:buSzPts val="1200"/>
              <a:buFont typeface="Arial"/>
              <a:buChar char="•"/>
            </a:pPr>
            <a:r>
              <a:rPr lang="en-US" b="1" dirty="0"/>
              <a:t>Ask, “What did you learn about how the virus impacts a person’s health once they have been infected?”</a:t>
            </a:r>
            <a:endParaRPr dirty="0"/>
          </a:p>
          <a:p>
            <a:pPr marL="171450" marR="0" lvl="0" indent="-171450" algn="l" rtl="0">
              <a:lnSpc>
                <a:spcPct val="100000"/>
              </a:lnSpc>
              <a:spcBef>
                <a:spcPts val="0"/>
              </a:spcBef>
              <a:spcAft>
                <a:spcPts val="0"/>
              </a:spcAft>
              <a:buClr>
                <a:schemeClr val="dk1"/>
              </a:buClr>
              <a:buSzPts val="1200"/>
              <a:buFont typeface="Arial"/>
              <a:buChar char="•"/>
            </a:pPr>
            <a:r>
              <a:rPr lang="en-US" b="1" dirty="0"/>
              <a:t>Ask, </a:t>
            </a:r>
            <a:r>
              <a:rPr lang="en-US" sz="1200" b="1" dirty="0"/>
              <a:t>“What do you know about how HIV replicates inside the body?”</a:t>
            </a:r>
            <a:endParaRPr dirty="0"/>
          </a:p>
          <a:p>
            <a:pPr marL="0" marR="0" lvl="0" indent="0" algn="l" rtl="0">
              <a:lnSpc>
                <a:spcPct val="100000"/>
              </a:lnSpc>
              <a:spcBef>
                <a:spcPts val="0"/>
              </a:spcBef>
              <a:spcAft>
                <a:spcPts val="0"/>
              </a:spcAft>
              <a:buClr>
                <a:schemeClr val="dk1"/>
              </a:buClr>
              <a:buSzPts val="1200"/>
              <a:buFont typeface="Calibri"/>
              <a:buNone/>
            </a:pPr>
            <a:endParaRPr sz="1200" b="0" dirty="0"/>
          </a:p>
          <a:p>
            <a:pPr marL="0" lvl="0" indent="0" algn="l" rtl="0">
              <a:spcBef>
                <a:spcPts val="0"/>
              </a:spcBef>
              <a:spcAft>
                <a:spcPts val="0"/>
              </a:spcAft>
              <a:buClr>
                <a:schemeClr val="dk1"/>
              </a:buClr>
              <a:buSzPts val="1200"/>
              <a:buFont typeface="Calibri"/>
              <a:buNone/>
            </a:pPr>
            <a:r>
              <a:rPr lang="en-US" b="0" dirty="0"/>
              <a:t>Ask participants to keep these messages in mind to determine if they are confirmed or disproved. </a:t>
            </a:r>
            <a:endParaRPr dirty="0"/>
          </a:p>
          <a:p>
            <a:pPr marL="0" lvl="0" indent="0" algn="l" rtl="0">
              <a:spcBef>
                <a:spcPts val="0"/>
              </a:spcBef>
              <a:spcAft>
                <a:spcPts val="0"/>
              </a:spcAft>
              <a:buNone/>
            </a:pPr>
            <a:endParaRPr dirty="0"/>
          </a:p>
        </p:txBody>
      </p:sp>
      <p:sp>
        <p:nvSpPr>
          <p:cNvPr id="138" name="Google Shape;13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46773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Define some key terms that will be instrumental to describing the process of viral replication. </a:t>
            </a:r>
            <a:endParaRPr dirty="0"/>
          </a:p>
          <a:p>
            <a:pPr marL="0" lvl="0" indent="0" algn="l" rtl="0">
              <a:spcBef>
                <a:spcPts val="0"/>
              </a:spcBef>
              <a:spcAft>
                <a:spcPts val="0"/>
              </a:spcAft>
              <a:buClr>
                <a:schemeClr val="dk1"/>
              </a:buClr>
              <a:buSzPts val="1200"/>
              <a:buFont typeface="Calibri"/>
              <a:buNone/>
            </a:pPr>
            <a:endParaRPr b="1" dirty="0"/>
          </a:p>
          <a:p>
            <a:pPr marL="0" lvl="0" indent="0" algn="l" rtl="0">
              <a:spcBef>
                <a:spcPts val="0"/>
              </a:spcBef>
              <a:spcAft>
                <a:spcPts val="0"/>
              </a:spcAft>
              <a:buClr>
                <a:schemeClr val="dk1"/>
              </a:buClr>
              <a:buSzPts val="1200"/>
              <a:buFont typeface="Calibri"/>
              <a:buNone/>
            </a:pPr>
            <a:r>
              <a:rPr lang="en-US" b="1" dirty="0"/>
              <a:t>Host cell: </a:t>
            </a:r>
            <a:r>
              <a:rPr lang="en-US" b="0" dirty="0"/>
              <a:t>A host is an animal or plant (or specific part of an animal or plant) in which another organism or microorganism lives. </a:t>
            </a:r>
            <a:r>
              <a:rPr lang="en-US" dirty="0"/>
              <a:t>HIV targets the CD4/T-cell as its host cell.</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The </a:t>
            </a:r>
            <a:r>
              <a:rPr lang="en-US" b="1" dirty="0"/>
              <a:t>CD4 cell </a:t>
            </a:r>
            <a:r>
              <a:rPr lang="en-US" dirty="0"/>
              <a:t>is one member of a collection of cells and substances that make up the immune system. It is responsible for stimulating other immune cells to respond to infection. In this way, it is often thought of as the general of the immune system’s army. </a:t>
            </a:r>
            <a:endParaRPr dirty="0"/>
          </a:p>
          <a:p>
            <a:pPr marL="0" lvl="0" indent="0" algn="l" rtl="0">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This fried egg is made up of two distinct parts, the egg white and the egg yolk. Without getting too technical, let’s think of the CD4 cell as a fried egg. This image illustrates two parts of a cell, the nucleus (egg yolk) and cytoplasm (egg white).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0" dirty="0"/>
              <a:t>The center of the CD4 cell is called the </a:t>
            </a:r>
            <a:r>
              <a:rPr lang="en-US" b="1" dirty="0"/>
              <a:t>nucleus</a:t>
            </a:r>
            <a:r>
              <a:rPr lang="en-US" b="0" dirty="0"/>
              <a:t>. </a:t>
            </a:r>
            <a:r>
              <a:rPr lang="en-US" dirty="0"/>
              <a:t>Imagine that the egg yolk is the nucleus of a CD4 cell. </a:t>
            </a:r>
            <a:r>
              <a:rPr lang="en-US" b="0" dirty="0"/>
              <a:t>The nucleus is important because it contains human DNA that will be used in the process of making more HIV.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To summarize, </a:t>
            </a:r>
            <a:r>
              <a:rPr lang="en-US" b="0" dirty="0"/>
              <a:t>HIV uses the CD4 cell as a host. Inside of the CD4 cell there is a core called the nucleus. The nucleus holds human DNA that will be used in the process of HIV replication. </a:t>
            </a:r>
            <a:endParaRPr dirty="0"/>
          </a:p>
          <a:p>
            <a:pPr marL="0" lvl="0" indent="0" algn="l" rtl="0">
              <a:spcBef>
                <a:spcPts val="0"/>
              </a:spcBef>
              <a:spcAft>
                <a:spcPts val="0"/>
              </a:spcAft>
              <a:buNone/>
            </a:pPr>
            <a:endParaRPr dirty="0"/>
          </a:p>
        </p:txBody>
      </p:sp>
      <p:sp>
        <p:nvSpPr>
          <p:cNvPr id="146" name="Google Shape;1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956286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There are two types of genetic material found in all living things, </a:t>
            </a:r>
            <a:r>
              <a:rPr lang="en-US" b="1" dirty="0"/>
              <a:t>DNA</a:t>
            </a:r>
            <a:r>
              <a:rPr lang="en-US" dirty="0"/>
              <a:t> (Deoxyribonucleic Acid) and </a:t>
            </a:r>
            <a:r>
              <a:rPr lang="en-US" b="1" dirty="0"/>
              <a:t>RNA</a:t>
            </a:r>
            <a:r>
              <a:rPr lang="en-US" dirty="0"/>
              <a:t> (Ribonucleic Acid). The main distinction that is important to understand how HIV replicates, is knowing that HIV contains RNA, which is a </a:t>
            </a:r>
            <a:r>
              <a:rPr lang="en-US" b="0" dirty="0"/>
              <a:t>single strand </a:t>
            </a:r>
            <a:r>
              <a:rPr lang="en-US" dirty="0"/>
              <a:t>of genetic material.  DNA is the genetic material stored in the nucleus of the CD4 cell and it contains </a:t>
            </a:r>
            <a:r>
              <a:rPr lang="en-US" b="0" dirty="0"/>
              <a:t>2 strands </a:t>
            </a:r>
            <a:r>
              <a:rPr lang="en-US" dirty="0"/>
              <a:t>of genetic material (see slide image).</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Review definitions:</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1" dirty="0"/>
              <a:t>DNA (Deoxyribonucleic Acid): </a:t>
            </a:r>
            <a:r>
              <a:rPr lang="en-US" sz="1200" b="0" i="0" u="none" strike="noStrike" cap="none" dirty="0">
                <a:solidFill>
                  <a:schemeClr val="dk1"/>
                </a:solidFill>
                <a:latin typeface="Calibri"/>
                <a:ea typeface="Calibri"/>
                <a:cs typeface="Calibri"/>
                <a:sym typeface="Calibri"/>
              </a:rPr>
              <a:t>One of two types of genetic material found in all living cells and many viruses. (The other type of genetic material is RNA.) Deoxyribonucleic acid (DNA) carries the genetic instructions for the development and function of an organism. DNA allows for the transmission of genetic information from one generation to the next. </a:t>
            </a:r>
            <a:endParaRPr dirty="0"/>
          </a:p>
          <a:p>
            <a:pPr marL="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RNA (Ribonucleic Acid)- </a:t>
            </a:r>
            <a:r>
              <a:rPr lang="en-US" sz="1200" b="0" i="0" u="none" strike="noStrike" cap="none" dirty="0">
                <a:solidFill>
                  <a:schemeClr val="dk1"/>
                </a:solidFill>
                <a:latin typeface="Calibri"/>
                <a:ea typeface="Calibri"/>
                <a:cs typeface="Calibri"/>
                <a:sym typeface="Calibri"/>
              </a:rPr>
              <a:t>One of two types of genetic material found in all living cells and many viruses. (The other type of genetic material is DNA.) There are several types of ribonucleic acid (RNA). RNA plays important roles in protein synthesis and other cell activities.</a:t>
            </a:r>
            <a:endParaRPr dirty="0"/>
          </a:p>
          <a:p>
            <a:pPr marL="0" lvl="0" indent="0" algn="l" rtl="0">
              <a:spcBef>
                <a:spcPts val="0"/>
              </a:spcBef>
              <a:spcAft>
                <a:spcPts val="0"/>
              </a:spcAft>
              <a:buNone/>
            </a:pPr>
            <a:endParaRPr dirty="0"/>
          </a:p>
        </p:txBody>
      </p:sp>
      <p:sp>
        <p:nvSpPr>
          <p:cNvPr id="155" name="Google Shape;1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23315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
        <p:nvSpPr>
          <p:cNvPr id="163" name="Google Shape;163;p6:notes"/>
          <p:cNvSpPr>
            <a:spLocks noGrp="1" noRot="1" noChangeAspect="1"/>
          </p:cNvSpPr>
          <p:nvPr>
            <p:ph type="sldImg" idx="2"/>
          </p:nvPr>
        </p:nvSpPr>
        <p:spPr>
          <a:xfrm>
            <a:off x="2498725" y="619125"/>
            <a:ext cx="2065338" cy="1549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p6:notes"/>
          <p:cNvSpPr txBox="1">
            <a:spLocks noGrp="1"/>
          </p:cNvSpPr>
          <p:nvPr>
            <p:ph type="body" idx="1"/>
          </p:nvPr>
        </p:nvSpPr>
        <p:spPr>
          <a:xfrm>
            <a:off x="778933" y="2091690"/>
            <a:ext cx="5608320" cy="5965190"/>
          </a:xfrm>
          <a:prstGeom prst="rect">
            <a:avLst/>
          </a:prstGeom>
          <a:noFill/>
          <a:ln>
            <a:noFill/>
          </a:ln>
        </p:spPr>
        <p:txBody>
          <a:bodyPr spcFirstLastPara="1" wrap="square" lIns="92275" tIns="46125" rIns="92275" bIns="461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a:solidFill>
                  <a:schemeClr val="dk1"/>
                </a:solidFill>
                <a:latin typeface="Calibri"/>
                <a:ea typeface="Calibri"/>
                <a:cs typeface="Calibri"/>
                <a:sym typeface="Calibri"/>
              </a:rPr>
              <a:t>Distribute Handouts: “HIV Life Cycle - The Big Picture” and “HIV Life Cycle - Worksheet” for reference.</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a:solidFill>
                  <a:schemeClr val="dk1"/>
                </a:solidFill>
                <a:latin typeface="Calibri"/>
                <a:ea typeface="Calibri"/>
                <a:cs typeface="Calibri"/>
                <a:sym typeface="Calibri"/>
              </a:rPr>
              <a:t>Using the slides, explain what happens at each phase of replication following the talking points. Remember to emphasize using the mnemonic AFRITAB to remember each stage. </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spcBef>
                <a:spcPts val="0"/>
              </a:spcBef>
              <a:spcAft>
                <a:spcPts val="0"/>
              </a:spcAft>
              <a:buClr>
                <a:schemeClr val="dk1"/>
              </a:buClr>
              <a:buSzPts val="1200"/>
              <a:buFont typeface="Arial"/>
              <a:buNone/>
            </a:pPr>
            <a:r>
              <a:rPr lang="en-US"/>
              <a:t>The image above depicts the steps of HIV replication. HIV must follow several steps in order to make more HIV. The green images represent the journey of one HIV virion* using a CD4 cell (the purple image) to replicate. </a:t>
            </a:r>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Calibri"/>
                <a:ea typeface="Calibri"/>
                <a:cs typeface="Calibri"/>
                <a:sym typeface="Calibri"/>
              </a:rPr>
              <a:t>*</a:t>
            </a:r>
            <a:r>
              <a:rPr lang="en-US"/>
              <a:t>A virion is </a:t>
            </a:r>
            <a:r>
              <a:rPr lang="en-US" sz="1200" b="0" i="0" u="none" strike="noStrike" cap="none">
                <a:solidFill>
                  <a:schemeClr val="dk1"/>
                </a:solidFill>
                <a:latin typeface="Calibri"/>
                <a:ea typeface="Calibri"/>
                <a:cs typeface="Calibri"/>
                <a:sym typeface="Calibri"/>
              </a:rPr>
              <a:t>the complete, infective form of a virus outside a host cell, with a core of RNA or DNA and a capsid (a protein shell).</a:t>
            </a:r>
            <a:r>
              <a:rPr lang="en-US"/>
              <a:t> </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In the next few slides we will describe what occurs at each one of the 7 steps.</a:t>
            </a:r>
            <a:endParaRPr/>
          </a:p>
          <a:p>
            <a:pPr marL="0" lvl="0" indent="0" algn="l" rtl="0">
              <a:spcBef>
                <a:spcPts val="0"/>
              </a:spcBef>
              <a:spcAft>
                <a:spcPts val="0"/>
              </a:spcAft>
              <a:buClr>
                <a:schemeClr val="dk1"/>
              </a:buClr>
              <a:buSzPts val="1200"/>
              <a:buFont typeface="Calibri"/>
              <a:buNone/>
            </a:pPr>
            <a:endParaRPr/>
          </a:p>
        </p:txBody>
      </p:sp>
      <p:sp>
        <p:nvSpPr>
          <p:cNvPr id="165" name="Google Shape;165;p6:notes"/>
          <p:cNvSpPr txBox="1"/>
          <p:nvPr/>
        </p:nvSpPr>
        <p:spPr>
          <a:xfrm>
            <a:off x="3970938" y="8828352"/>
            <a:ext cx="3037840" cy="466434"/>
          </a:xfrm>
          <a:prstGeom prst="rect">
            <a:avLst/>
          </a:prstGeom>
          <a:noFill/>
          <a:ln>
            <a:noFill/>
          </a:ln>
        </p:spPr>
        <p:txBody>
          <a:bodyPr spcFirstLastPara="1" wrap="square" lIns="92275" tIns="46125" rIns="92275" bIns="461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63491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We will use the mnemonic AFRITAB to make it easier to remember each step of HIV replication. Each letter of AFRITAB represents a different step in the process of HIV making more of itself. Let's review the names for each step before we describe what happens during the individual phases.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Step 1</a:t>
            </a:r>
            <a:endParaRPr/>
          </a:p>
          <a:p>
            <a:pPr marL="0" lvl="0" indent="0" algn="l" rtl="0">
              <a:spcBef>
                <a:spcPts val="0"/>
              </a:spcBef>
              <a:spcAft>
                <a:spcPts val="0"/>
              </a:spcAft>
              <a:buClr>
                <a:schemeClr val="dk1"/>
              </a:buClr>
              <a:buSzPts val="1200"/>
              <a:buFont typeface="Calibri"/>
              <a:buNone/>
            </a:pPr>
            <a:r>
              <a:rPr lang="en-US"/>
              <a:t>The letter </a:t>
            </a:r>
            <a:r>
              <a:rPr lang="en-US" b="1"/>
              <a:t>A</a:t>
            </a:r>
            <a:r>
              <a:rPr lang="en-US"/>
              <a:t> represents the first step of viral replication which is </a:t>
            </a:r>
            <a:r>
              <a:rPr lang="en-US" b="1"/>
              <a:t>Attachment</a:t>
            </a:r>
            <a:r>
              <a:rPr lang="en-US"/>
              <a:t>.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Step 2</a:t>
            </a:r>
            <a:endParaRPr/>
          </a:p>
          <a:p>
            <a:pPr marL="0" lvl="0" indent="0" algn="l" rtl="0">
              <a:spcBef>
                <a:spcPts val="0"/>
              </a:spcBef>
              <a:spcAft>
                <a:spcPts val="0"/>
              </a:spcAft>
              <a:buClr>
                <a:schemeClr val="dk1"/>
              </a:buClr>
              <a:buSzPts val="1200"/>
              <a:buFont typeface="Calibri"/>
              <a:buNone/>
            </a:pPr>
            <a:r>
              <a:rPr lang="en-US"/>
              <a:t>The letter</a:t>
            </a:r>
            <a:r>
              <a:rPr lang="en-US" b="1"/>
              <a:t> F </a:t>
            </a:r>
            <a:r>
              <a:rPr lang="en-US"/>
              <a:t>stands for </a:t>
            </a:r>
            <a:r>
              <a:rPr lang="en-US" b="1"/>
              <a:t>Fusion</a:t>
            </a:r>
            <a:r>
              <a:rPr lang="en-US"/>
              <a:t>.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Step 3</a:t>
            </a:r>
            <a:endParaRPr/>
          </a:p>
          <a:p>
            <a:pPr marL="0" lvl="0" indent="0" algn="l" rtl="0">
              <a:spcBef>
                <a:spcPts val="0"/>
              </a:spcBef>
              <a:spcAft>
                <a:spcPts val="0"/>
              </a:spcAft>
              <a:buClr>
                <a:schemeClr val="dk1"/>
              </a:buClr>
              <a:buSzPts val="1200"/>
              <a:buFont typeface="Calibri"/>
              <a:buNone/>
            </a:pPr>
            <a:r>
              <a:rPr lang="en-US"/>
              <a:t>The letter </a:t>
            </a:r>
            <a:r>
              <a:rPr lang="en-US" b="1"/>
              <a:t>R</a:t>
            </a:r>
            <a:r>
              <a:rPr lang="en-US"/>
              <a:t> represents the process known as </a:t>
            </a:r>
            <a:r>
              <a:rPr lang="en-US" b="1"/>
              <a:t>Reverse transcription</a:t>
            </a:r>
            <a:r>
              <a:rPr lang="en-US"/>
              <a: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Step 4</a:t>
            </a:r>
            <a:endParaRPr/>
          </a:p>
          <a:p>
            <a:pPr marL="0" lvl="0" indent="0" algn="l" rtl="0">
              <a:spcBef>
                <a:spcPts val="0"/>
              </a:spcBef>
              <a:spcAft>
                <a:spcPts val="0"/>
              </a:spcAft>
              <a:buClr>
                <a:schemeClr val="dk1"/>
              </a:buClr>
              <a:buSzPts val="1200"/>
              <a:buFont typeface="Calibri"/>
              <a:buNone/>
            </a:pPr>
            <a:r>
              <a:rPr lang="en-US"/>
              <a:t>The letter </a:t>
            </a:r>
            <a:r>
              <a:rPr lang="en-US" b="1"/>
              <a:t>I</a:t>
            </a:r>
            <a:r>
              <a:rPr lang="en-US"/>
              <a:t> stands for </a:t>
            </a:r>
            <a:r>
              <a:rPr lang="en-US" b="1"/>
              <a:t>Integration</a:t>
            </a:r>
            <a:r>
              <a:rPr lang="en-US"/>
              <a: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Step 5</a:t>
            </a:r>
            <a:endParaRPr/>
          </a:p>
          <a:p>
            <a:pPr marL="0" lvl="0" indent="0" algn="l" rtl="0">
              <a:spcBef>
                <a:spcPts val="0"/>
              </a:spcBef>
              <a:spcAft>
                <a:spcPts val="0"/>
              </a:spcAft>
              <a:buClr>
                <a:schemeClr val="dk1"/>
              </a:buClr>
              <a:buSzPts val="1200"/>
              <a:buFont typeface="Calibri"/>
              <a:buNone/>
            </a:pPr>
            <a:r>
              <a:rPr lang="en-US"/>
              <a:t>The letter </a:t>
            </a:r>
            <a:r>
              <a:rPr lang="en-US" b="1"/>
              <a:t>T</a:t>
            </a:r>
            <a:r>
              <a:rPr lang="en-US"/>
              <a:t> refers to the fifth stage called </a:t>
            </a:r>
            <a:r>
              <a:rPr lang="en-US" b="1"/>
              <a:t>Transcription</a:t>
            </a:r>
            <a:r>
              <a:rPr lang="en-US"/>
              <a: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Step 6</a:t>
            </a:r>
            <a:endParaRPr/>
          </a:p>
          <a:p>
            <a:pPr marL="0" lvl="0" indent="0" algn="l" rtl="0">
              <a:spcBef>
                <a:spcPts val="0"/>
              </a:spcBef>
              <a:spcAft>
                <a:spcPts val="0"/>
              </a:spcAft>
              <a:buClr>
                <a:schemeClr val="dk1"/>
              </a:buClr>
              <a:buSzPts val="1200"/>
              <a:buFont typeface="Calibri"/>
              <a:buNone/>
            </a:pPr>
            <a:r>
              <a:rPr lang="en-US"/>
              <a:t>The letter </a:t>
            </a:r>
            <a:r>
              <a:rPr lang="en-US" b="1"/>
              <a:t>A</a:t>
            </a:r>
            <a:r>
              <a:rPr lang="en-US"/>
              <a:t> stands for the process known as </a:t>
            </a:r>
            <a:r>
              <a:rPr lang="en-US" b="1"/>
              <a:t>Assembly</a:t>
            </a:r>
            <a:r>
              <a:rPr lang="en-US"/>
              <a:t>.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Step 7</a:t>
            </a:r>
            <a:endParaRPr/>
          </a:p>
          <a:p>
            <a:pPr marL="0" lvl="0" indent="0" algn="l" rtl="0">
              <a:spcBef>
                <a:spcPts val="0"/>
              </a:spcBef>
              <a:spcAft>
                <a:spcPts val="0"/>
              </a:spcAft>
              <a:buClr>
                <a:schemeClr val="dk1"/>
              </a:buClr>
              <a:buSzPts val="1200"/>
              <a:buFont typeface="Calibri"/>
              <a:buNone/>
            </a:pPr>
            <a:r>
              <a:rPr lang="en-US"/>
              <a:t>The letter </a:t>
            </a:r>
            <a:r>
              <a:rPr lang="en-US" b="1"/>
              <a:t>B</a:t>
            </a:r>
            <a:r>
              <a:rPr lang="en-US"/>
              <a:t> represents the final step of viral replication known as </a:t>
            </a:r>
            <a:r>
              <a:rPr lang="en-US" b="1"/>
              <a:t>Budding</a:t>
            </a:r>
            <a:r>
              <a:rPr lang="en-US"/>
              <a:t>.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Take a minute to review the chart above so that you’ll become more familiar with the names of each stage. Be sure to use AFRITAB to support memorization. You might find it helpful to write AFRITAB vertically on a piece of paper and write the name of each corresponding step, essentially duplicating the chart above. This will help you to commit the information to memory. </a:t>
            </a:r>
            <a:endParaRPr/>
          </a:p>
        </p:txBody>
      </p:sp>
      <p:sp>
        <p:nvSpPr>
          <p:cNvPr id="173" name="Google Shape;17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658201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Encourage participants to write each stage of viral replication on the </a:t>
            </a:r>
            <a:r>
              <a:rPr lang="en-US" sz="1200" b="0" i="0" u="none" strike="noStrike" dirty="0">
                <a:solidFill>
                  <a:schemeClr val="dk1"/>
                </a:solidFill>
                <a:latin typeface="Calibri"/>
                <a:ea typeface="Calibri"/>
                <a:cs typeface="Calibri"/>
                <a:sym typeface="Calibri"/>
              </a:rPr>
              <a:t>HIV Life Cycle worksheet as they follow along. </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0" dirty="0"/>
              <a:t>Step 1 </a:t>
            </a:r>
            <a:endParaRPr dirty="0"/>
          </a:p>
          <a:p>
            <a:pPr marL="0" lvl="0" indent="0" algn="l" rtl="0">
              <a:spcBef>
                <a:spcPts val="0"/>
              </a:spcBef>
              <a:spcAft>
                <a:spcPts val="0"/>
              </a:spcAft>
              <a:buClr>
                <a:schemeClr val="dk1"/>
              </a:buClr>
              <a:buSzPts val="1200"/>
              <a:buFont typeface="Calibri"/>
              <a:buNone/>
            </a:pPr>
            <a:r>
              <a:rPr lang="en-US" sz="1200" b="1" dirty="0">
                <a:solidFill>
                  <a:schemeClr val="dk1"/>
                </a:solidFill>
              </a:rPr>
              <a:t>A = Attachment</a:t>
            </a:r>
            <a:r>
              <a:rPr lang="en-US" sz="1200" dirty="0">
                <a:solidFill>
                  <a:schemeClr val="dk1"/>
                </a:solidFill>
              </a:rPr>
              <a:t>. </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The first step in the HIV life cycle is Attachment.</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Look at the image and you’ll see on the left an HIV </a:t>
            </a:r>
            <a:r>
              <a:rPr lang="en-US" sz="1200" b="0" i="0" u="none" strike="noStrike" cap="none" dirty="0" err="1">
                <a:solidFill>
                  <a:schemeClr val="dk1"/>
                </a:solidFill>
                <a:latin typeface="Arial"/>
                <a:ea typeface="Arial"/>
                <a:cs typeface="Arial"/>
                <a:sym typeface="Arial"/>
              </a:rPr>
              <a:t>virion</a:t>
            </a:r>
            <a:r>
              <a:rPr lang="en-US" sz="1200" b="0" i="0" u="none" strike="noStrike" cap="none" dirty="0">
                <a:solidFill>
                  <a:schemeClr val="dk1"/>
                </a:solidFill>
                <a:latin typeface="Arial"/>
                <a:ea typeface="Arial"/>
                <a:cs typeface="Arial"/>
                <a:sym typeface="Arial"/>
              </a:rPr>
              <a:t> (green and red image). The tan image on the right shows a portion of the CD4 cell. The image illustrates how HIV has located and </a:t>
            </a:r>
            <a:r>
              <a:rPr lang="en-US" sz="1200" b="0" i="0" u="none" strike="noStrike" cap="none" dirty="0">
                <a:solidFill>
                  <a:schemeClr val="dk1"/>
                </a:solidFill>
                <a:latin typeface="Calibri"/>
                <a:ea typeface="Calibri"/>
                <a:cs typeface="Calibri"/>
                <a:sym typeface="Calibri"/>
              </a:rPr>
              <a:t>a</a:t>
            </a:r>
            <a:r>
              <a:rPr lang="en-US" sz="1200" dirty="0">
                <a:solidFill>
                  <a:schemeClr val="dk1"/>
                </a:solidFill>
                <a:latin typeface="Calibri"/>
                <a:ea typeface="Calibri"/>
                <a:cs typeface="Calibri"/>
                <a:sym typeface="Calibri"/>
              </a:rPr>
              <a:t>ttached itself to </a:t>
            </a:r>
            <a:r>
              <a:rPr lang="en-US" sz="1200" b="0" i="0" u="none" strike="noStrike" cap="none" dirty="0">
                <a:solidFill>
                  <a:schemeClr val="dk1"/>
                </a:solidFill>
                <a:latin typeface="Arial"/>
                <a:ea typeface="Arial"/>
                <a:cs typeface="Arial"/>
                <a:sym typeface="Arial"/>
              </a:rPr>
              <a:t>a CD4 call (host cell). Notice the “Y” like structures on the outside of the CD4 cell. These structures are called CD4 receptors. HIV attaches (binds) to the receptors on the CD4 cell and sends a message to the CD4 to let the virus enter. </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HIV must connect to the CD4 cell receptors in a specific way in order for the message to the CD4 cell for entry to occur. If HIV does not attach correctly to the CD4 cell, the message for entry is not sent and that HIV </a:t>
            </a:r>
            <a:r>
              <a:rPr lang="en-US" sz="1200" b="0" i="0" u="none" strike="noStrike" cap="none" dirty="0" err="1">
                <a:solidFill>
                  <a:schemeClr val="dk1"/>
                </a:solidFill>
                <a:latin typeface="Arial"/>
                <a:ea typeface="Arial"/>
                <a:cs typeface="Arial"/>
                <a:sym typeface="Arial"/>
              </a:rPr>
              <a:t>virion</a:t>
            </a:r>
            <a:r>
              <a:rPr lang="en-US" sz="1200" b="0" i="0" u="none" strike="noStrike" cap="none" dirty="0">
                <a:solidFill>
                  <a:schemeClr val="dk1"/>
                </a:solidFill>
                <a:latin typeface="Arial"/>
                <a:ea typeface="Arial"/>
                <a:cs typeface="Arial"/>
                <a:sym typeface="Arial"/>
              </a:rPr>
              <a:t> will not be allowed entry into the cell. </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In summary, the first step of the HIV life cycle replication is Attachment. </a:t>
            </a:r>
            <a:r>
              <a:rPr lang="en-US" sz="1200" b="1" i="0" u="none" strike="noStrike" cap="none" dirty="0">
                <a:solidFill>
                  <a:schemeClr val="dk1"/>
                </a:solidFill>
                <a:latin typeface="Arial"/>
                <a:ea typeface="Arial"/>
                <a:cs typeface="Arial"/>
                <a:sym typeface="Arial"/>
              </a:rPr>
              <a:t>HIV attaches to the CD4 cell </a:t>
            </a:r>
            <a:r>
              <a:rPr lang="en-US" sz="1200" b="0" i="0" u="none" strike="noStrike" cap="none" dirty="0">
                <a:solidFill>
                  <a:schemeClr val="dk1"/>
                </a:solidFill>
                <a:latin typeface="Arial"/>
                <a:ea typeface="Arial"/>
                <a:cs typeface="Arial"/>
                <a:sym typeface="Arial"/>
              </a:rPr>
              <a:t>and sends a message to the CD4 cell to gain entry. </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Arial"/>
              <a:ea typeface="Arial"/>
              <a:cs typeface="Arial"/>
              <a:sym typeface="Arial"/>
            </a:endParaRPr>
          </a:p>
        </p:txBody>
      </p:sp>
      <p:sp>
        <p:nvSpPr>
          <p:cNvPr id="180" name="Google Shape;180;p8: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43765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Step 2</a:t>
            </a:r>
            <a:endParaRPr/>
          </a:p>
          <a:p>
            <a:pPr marL="0" lvl="0" indent="0" algn="l" rtl="0">
              <a:spcBef>
                <a:spcPts val="0"/>
              </a:spcBef>
              <a:spcAft>
                <a:spcPts val="0"/>
              </a:spcAft>
              <a:buClr>
                <a:schemeClr val="dk1"/>
              </a:buClr>
              <a:buSzPts val="1200"/>
              <a:buFont typeface="Calibri"/>
              <a:buNone/>
            </a:pPr>
            <a:r>
              <a:rPr lang="en-US" sz="1200" b="1">
                <a:solidFill>
                  <a:schemeClr val="dk1"/>
                </a:solidFill>
              </a:rPr>
              <a:t>F = Fusion</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Step 2 of the HIV life cycle is Fusion.</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After HIV successfully attaches to the CD4 cell, it is ready to move to the second step called Fusion. Once bound</a:t>
            </a:r>
            <a:r>
              <a:rPr lang="en-US" sz="1200" b="1" i="0" u="none" strike="noStrike" cap="none">
                <a:solidFill>
                  <a:schemeClr val="dk1"/>
                </a:solidFill>
                <a:latin typeface="Arial"/>
                <a:ea typeface="Arial"/>
                <a:cs typeface="Arial"/>
                <a:sym typeface="Arial"/>
              </a:rPr>
              <a:t>, </a:t>
            </a:r>
            <a:r>
              <a:rPr lang="en-US" sz="1200" b="0" i="0" u="none" strike="noStrike" cap="none">
                <a:solidFill>
                  <a:schemeClr val="dk1"/>
                </a:solidFill>
                <a:latin typeface="Arial"/>
                <a:ea typeface="Arial"/>
                <a:cs typeface="Arial"/>
                <a:sym typeface="Arial"/>
              </a:rPr>
              <a:t>HIV enters and dumps its contents into the CD4 cell. The image illustrates the RNA and enzymes* carried inside of HIV. </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*An enzyme is a </a:t>
            </a:r>
            <a:r>
              <a:rPr lang="en-US" sz="1200" b="0" i="0" u="none" strike="noStrike" cap="none">
                <a:solidFill>
                  <a:schemeClr val="dk1"/>
                </a:solidFill>
                <a:latin typeface="Calibri"/>
                <a:ea typeface="Calibri"/>
                <a:cs typeface="Calibri"/>
                <a:sym typeface="Calibri"/>
              </a:rPr>
              <a:t>molecule, usually a protein, that catalyzes (increases the rate of) chemical reactions in the body. Enzymes are essential to all body functions. HIV requires specific enzymes, such as reverse transcriptase or integrase, to replicate</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Remember, the second step of viral replication is Fusion, when </a:t>
            </a:r>
            <a:r>
              <a:rPr lang="en-US" sz="1200" b="1" i="0" u="none" strike="noStrike" cap="none">
                <a:solidFill>
                  <a:schemeClr val="dk1"/>
                </a:solidFill>
                <a:latin typeface="Arial"/>
                <a:ea typeface="Arial"/>
                <a:cs typeface="Arial"/>
                <a:sym typeface="Arial"/>
              </a:rPr>
              <a:t>HIV enters the CD4 cell and dumps its contents</a:t>
            </a:r>
            <a:r>
              <a:rPr lang="en-US" sz="1200" b="0" i="0" u="none" strike="noStrike" cap="none">
                <a:solidFill>
                  <a:schemeClr val="dk1"/>
                </a:solidFill>
                <a:latin typeface="Arial"/>
                <a:ea typeface="Arial"/>
                <a:cs typeface="Arial"/>
                <a:sym typeface="Arial"/>
              </a:rPr>
              <a:t>. The contents include HIV RNA and reverse transcriptase (an HIV enzyme) along with other enzymes that will be described later.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88" name="Google Shape;188;p9: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69797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pic>
        <p:nvPicPr>
          <p:cNvPr id="20" name="Google Shape;20;p30" descr="openingfooter_sized.jpg"/>
          <p:cNvPicPr preferRelativeResize="0"/>
          <p:nvPr/>
        </p:nvPicPr>
        <p:blipFill rotWithShape="1">
          <a:blip r:embed="rId2">
            <a:alphaModFix/>
          </a:blip>
          <a:srcRect/>
          <a:stretch/>
        </p:blipFill>
        <p:spPr>
          <a:xfrm>
            <a:off x="0" y="533400"/>
            <a:ext cx="9144000" cy="5334000"/>
          </a:xfrm>
          <a:prstGeom prst="rect">
            <a:avLst/>
          </a:prstGeom>
          <a:noFill/>
          <a:ln>
            <a:noFill/>
          </a:ln>
        </p:spPr>
      </p:pic>
      <p:pic>
        <p:nvPicPr>
          <p:cNvPr id="21" name="Google Shape;21;p30"/>
          <p:cNvPicPr preferRelativeResize="0"/>
          <p:nvPr/>
        </p:nvPicPr>
        <p:blipFill rotWithShape="1">
          <a:blip r:embed="rId3">
            <a:alphaModFix/>
          </a:blip>
          <a:srcRect/>
          <a:stretch/>
        </p:blipFill>
        <p:spPr>
          <a:xfrm>
            <a:off x="7543800" y="6118225"/>
            <a:ext cx="968375" cy="434975"/>
          </a:xfrm>
          <a:prstGeom prst="rect">
            <a:avLst/>
          </a:prstGeom>
          <a:noFill/>
          <a:ln>
            <a:noFill/>
          </a:ln>
        </p:spPr>
      </p:pic>
      <p:sp>
        <p:nvSpPr>
          <p:cNvPr id="22" name="Google Shape;22;p30"/>
          <p:cNvSpPr/>
          <p:nvPr/>
        </p:nvSpPr>
        <p:spPr>
          <a:xfrm>
            <a:off x="609600" y="6096000"/>
            <a:ext cx="4664075"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Boston University School of Social Work</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Center for Innovation in Social Work &amp; Health</a:t>
            </a:r>
            <a:endParaRPr/>
          </a:p>
        </p:txBody>
      </p:sp>
      <p:sp>
        <p:nvSpPr>
          <p:cNvPr id="23" name="Google Shape;23;p30"/>
          <p:cNvSpPr/>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 name="Google Shape;24;p30"/>
          <p:cNvCxnSpPr/>
          <p:nvPr/>
        </p:nvCxnSpPr>
        <p:spPr>
          <a:xfrm>
            <a:off x="0" y="5867400"/>
            <a:ext cx="9144000" cy="0"/>
          </a:xfrm>
          <a:prstGeom prst="straightConnector1">
            <a:avLst/>
          </a:prstGeom>
          <a:noFill/>
          <a:ln w="152400" cap="flat" cmpd="sng">
            <a:solidFill>
              <a:srgbClr val="A5A5A5"/>
            </a:solidFill>
            <a:prstDash val="solid"/>
            <a:miter lim="800000"/>
            <a:headEnd type="none" w="sm" len="sm"/>
            <a:tailEnd type="none" w="sm" len="sm"/>
          </a:ln>
        </p:spPr>
      </p:cxnSp>
      <p:sp>
        <p:nvSpPr>
          <p:cNvPr id="25" name="Google Shape;25;p30"/>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3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0"/>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40"/>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4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1"/>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1" name="Google Shape;81;p41"/>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4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84"/>
        <p:cNvGrpSpPr/>
        <p:nvPr/>
      </p:nvGrpSpPr>
      <p:grpSpPr>
        <a:xfrm>
          <a:off x="0" y="0"/>
          <a:ext cx="0" cy="0"/>
          <a:chOff x="0" y="0"/>
          <a:chExt cx="0" cy="0"/>
        </a:xfrm>
      </p:grpSpPr>
      <p:sp>
        <p:nvSpPr>
          <p:cNvPr id="85" name="Google Shape;85;p42"/>
          <p:cNvSpPr/>
          <p:nvPr/>
        </p:nvSpPr>
        <p:spPr>
          <a:xfrm>
            <a:off x="-25400" y="0"/>
            <a:ext cx="9263063" cy="7004050"/>
          </a:xfrm>
          <a:prstGeom prst="rect">
            <a:avLst/>
          </a:pr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350" b="0" i="0" u="none" strike="noStrike" cap="none">
              <a:solidFill>
                <a:schemeClr val="lt2"/>
              </a:solidFill>
              <a:latin typeface="Arial"/>
              <a:ea typeface="Arial"/>
              <a:cs typeface="Arial"/>
              <a:sym typeface="Arial"/>
            </a:endParaRPr>
          </a:p>
        </p:txBody>
      </p:sp>
      <p:pic>
        <p:nvPicPr>
          <p:cNvPr id="86" name="Google Shape;86;p42" descr="gradient_2.eps"/>
          <p:cNvPicPr preferRelativeResize="0"/>
          <p:nvPr/>
        </p:nvPicPr>
        <p:blipFill rotWithShape="1">
          <a:blip r:embed="rId2">
            <a:alphaModFix/>
          </a:blip>
          <a:srcRect/>
          <a:stretch/>
        </p:blipFill>
        <p:spPr>
          <a:xfrm>
            <a:off x="3908425" y="5578475"/>
            <a:ext cx="1400175" cy="67151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7"/>
        <p:cNvGrpSpPr/>
        <p:nvPr/>
      </p:nvGrpSpPr>
      <p:grpSpPr>
        <a:xfrm>
          <a:off x="0" y="0"/>
          <a:ext cx="0" cy="0"/>
          <a:chOff x="0" y="0"/>
          <a:chExt cx="0" cy="0"/>
        </a:xfrm>
      </p:grpSpPr>
      <p:pic>
        <p:nvPicPr>
          <p:cNvPr id="88" name="Google Shape;88;p43"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89" name="Google Shape;89;p43" descr="boston_univ_cmyk.eps"/>
          <p:cNvPicPr preferRelativeResize="0"/>
          <p:nvPr/>
        </p:nvPicPr>
        <p:blipFill rotWithShape="1">
          <a:blip r:embed="rId3">
            <a:alphaModFix/>
          </a:blip>
          <a:srcRect/>
          <a:stretch/>
        </p:blipFill>
        <p:spPr>
          <a:xfrm>
            <a:off x="520700" y="5870575"/>
            <a:ext cx="1282700" cy="577850"/>
          </a:xfrm>
          <a:prstGeom prst="rect">
            <a:avLst/>
          </a:prstGeom>
          <a:noFill/>
          <a:ln>
            <a:noFill/>
          </a:ln>
        </p:spPr>
      </p:pic>
      <p:sp>
        <p:nvSpPr>
          <p:cNvPr id="90" name="Google Shape;90;p43"/>
          <p:cNvSpPr txBox="1"/>
          <p:nvPr/>
        </p:nvSpPr>
        <p:spPr>
          <a:xfrm>
            <a:off x="1968500" y="6159500"/>
            <a:ext cx="18415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91" name="Google Shape;91;p43"/>
          <p:cNvSpPr/>
          <p:nvPr/>
        </p:nvSpPr>
        <p:spPr>
          <a:xfrm>
            <a:off x="0" y="-25400"/>
            <a:ext cx="9144000" cy="5461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2" name="Google Shape;92;p43"/>
          <p:cNvSpPr txBox="1"/>
          <p:nvPr/>
        </p:nvSpPr>
        <p:spPr>
          <a:xfrm>
            <a:off x="0" y="871538"/>
            <a:ext cx="9144000" cy="414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FFFFFF"/>
                </a:solidFill>
                <a:latin typeface="Josefin Sans"/>
                <a:ea typeface="Josefin Sans"/>
                <a:cs typeface="Josefin Sans"/>
                <a:sym typeface="Josefin Sans"/>
              </a:rPr>
              <a:t>Improving Outcomes Across the HIV</a:t>
            </a:r>
            <a:br>
              <a:rPr lang="en-US" sz="4000" b="1" i="0" u="none" strike="noStrike" cap="none">
                <a:solidFill>
                  <a:srgbClr val="FFFFFF"/>
                </a:solidFill>
                <a:latin typeface="Josefin Sans"/>
                <a:ea typeface="Josefin Sans"/>
                <a:cs typeface="Josefin Sans"/>
                <a:sym typeface="Josefin Sans"/>
              </a:rPr>
            </a:br>
            <a:r>
              <a:rPr lang="en-US" sz="4000" b="1" i="0" u="none" strike="noStrike" cap="none">
                <a:solidFill>
                  <a:srgbClr val="FFFFFF"/>
                </a:solidFill>
                <a:latin typeface="Josefin Sans"/>
                <a:ea typeface="Josefin Sans"/>
                <a:cs typeface="Josefin Sans"/>
                <a:sym typeface="Josefin Sans"/>
              </a:rPr>
              <a:t>Care Continuum through Successful</a:t>
            </a:r>
            <a:br>
              <a:rPr lang="en-US" sz="4000" b="1" i="0" u="none" strike="noStrike" cap="none">
                <a:solidFill>
                  <a:srgbClr val="FFFFFF"/>
                </a:solidFill>
                <a:latin typeface="Josefin Sans"/>
                <a:ea typeface="Josefin Sans"/>
                <a:cs typeface="Josefin Sans"/>
                <a:sym typeface="Josefin Sans"/>
              </a:rPr>
            </a:br>
            <a:r>
              <a:rPr lang="en-US" sz="4000" b="1" i="0" u="none" strike="noStrike" cap="none">
                <a:solidFill>
                  <a:srgbClr val="FFFFFF"/>
                </a:solidFill>
                <a:latin typeface="Josefin Sans"/>
                <a:ea typeface="Josefin Sans"/>
                <a:cs typeface="Josefin Sans"/>
                <a:sym typeface="Josefin Sans"/>
              </a:rPr>
              <a:t>Integration of Community Health Workers (CHWs)</a:t>
            </a:r>
            <a:endParaRPr/>
          </a:p>
          <a:p>
            <a:pPr marL="0" marR="0" lvl="0" indent="0" algn="ctr" rtl="0">
              <a:spcBef>
                <a:spcPts val="6600"/>
              </a:spcBef>
              <a:spcAft>
                <a:spcPts val="0"/>
              </a:spcAft>
              <a:buNone/>
            </a:pPr>
            <a:r>
              <a:rPr lang="en-US" sz="1800" b="0" i="0" u="none" strike="noStrike" cap="none">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spcBef>
                <a:spcPts val="0"/>
              </a:spcBef>
              <a:spcAft>
                <a:spcPts val="0"/>
              </a:spcAft>
              <a:buNone/>
            </a:pPr>
            <a:r>
              <a:rPr lang="en-US" sz="1800" b="0" i="0" u="none" strike="noStrike" cap="none">
                <a:solidFill>
                  <a:srgbClr val="262626"/>
                </a:solidFill>
                <a:latin typeface="Josefin Sans SemiBold"/>
                <a:ea typeface="Josefin Sans SemiBold"/>
                <a:cs typeface="Josefin Sans SemiBold"/>
                <a:sym typeface="Josefin Sans SemiBold"/>
              </a:rPr>
              <a:t>Boston, Massachusetts</a:t>
            </a:r>
            <a:endParaRPr/>
          </a:p>
        </p:txBody>
      </p:sp>
      <p:cxnSp>
        <p:nvCxnSpPr>
          <p:cNvPr id="93" name="Google Shape;93;p43"/>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4"/>
        <p:cNvGrpSpPr/>
        <p:nvPr/>
      </p:nvGrpSpPr>
      <p:grpSpPr>
        <a:xfrm>
          <a:off x="0" y="0"/>
          <a:ext cx="0" cy="0"/>
          <a:chOff x="0" y="0"/>
          <a:chExt cx="0" cy="0"/>
        </a:xfrm>
      </p:grpSpPr>
      <p:sp>
        <p:nvSpPr>
          <p:cNvPr id="95" name="Google Shape;95;p44"/>
          <p:cNvSpPr/>
          <p:nvPr/>
        </p:nvSpPr>
        <p:spPr>
          <a:xfrm>
            <a:off x="0" y="0"/>
            <a:ext cx="9144000" cy="12065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6" name="Google Shape;96;p44" descr="restingslide.png"/>
          <p:cNvPicPr preferRelativeResize="0"/>
          <p:nvPr/>
        </p:nvPicPr>
        <p:blipFill rotWithShape="1">
          <a:blip r:embed="rId2">
            <a:alphaModFix/>
          </a:blip>
          <a:srcRect/>
          <a:stretch/>
        </p:blipFill>
        <p:spPr>
          <a:xfrm>
            <a:off x="0" y="774700"/>
            <a:ext cx="9144000" cy="6089650"/>
          </a:xfrm>
          <a:prstGeom prst="rect">
            <a:avLst/>
          </a:prstGeom>
          <a:noFill/>
          <a:ln>
            <a:noFill/>
          </a:ln>
        </p:spPr>
      </p:pic>
      <p:sp>
        <p:nvSpPr>
          <p:cNvPr id="97" name="Google Shape;97;p44"/>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2800"/>
              <a:buFont typeface="Arial"/>
              <a:buNone/>
              <a:defRPr sz="2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4"/>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800"/>
              <a:buFont typeface="Arial"/>
              <a:buNone/>
              <a:defRPr sz="180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4"/>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520"/>
              </a:spcBef>
              <a:spcAft>
                <a:spcPts val="0"/>
              </a:spcAft>
              <a:buSzPts val="2600"/>
              <a:buNone/>
              <a:defRPr sz="260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00" name="Google Shape;100;p44"/>
          <p:cNvSpPr txBox="1">
            <a:spLocks noGrp="1"/>
          </p:cNvSpPr>
          <p:nvPr>
            <p:ph type="dt" idx="10"/>
          </p:nvPr>
        </p:nvSpPr>
        <p:spPr>
          <a:xfrm>
            <a:off x="6553200" y="6280150"/>
            <a:ext cx="901700" cy="33178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4"/>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2"/>
        <p:cNvGrpSpPr/>
        <p:nvPr/>
      </p:nvGrpSpPr>
      <p:grpSpPr>
        <a:xfrm>
          <a:off x="0" y="0"/>
          <a:ext cx="0" cy="0"/>
          <a:chOff x="0" y="0"/>
          <a:chExt cx="0" cy="0"/>
        </a:xfrm>
      </p:grpSpPr>
      <p:pic>
        <p:nvPicPr>
          <p:cNvPr id="103" name="Google Shape;103;p45"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104" name="Google Shape;104;p45" descr="boston_univ_cmyk.eps"/>
          <p:cNvPicPr preferRelativeResize="0"/>
          <p:nvPr/>
        </p:nvPicPr>
        <p:blipFill rotWithShape="1">
          <a:blip r:embed="rId3">
            <a:alphaModFix/>
          </a:blip>
          <a:srcRect/>
          <a:stretch/>
        </p:blipFill>
        <p:spPr>
          <a:xfrm>
            <a:off x="520701" y="5871300"/>
            <a:ext cx="1282700" cy="576403"/>
          </a:xfrm>
          <a:prstGeom prst="rect">
            <a:avLst/>
          </a:prstGeom>
          <a:noFill/>
          <a:ln>
            <a:noFill/>
          </a:ln>
        </p:spPr>
      </p:pic>
      <p:sp>
        <p:nvSpPr>
          <p:cNvPr id="105" name="Google Shape;105;p45"/>
          <p:cNvSpPr txBox="1"/>
          <p:nvPr/>
        </p:nvSpPr>
        <p:spPr>
          <a:xfrm>
            <a:off x="1968501" y="6159500"/>
            <a:ext cx="184731"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106" name="Google Shape;106;p45"/>
          <p:cNvSpPr/>
          <p:nvPr/>
        </p:nvSpPr>
        <p:spPr>
          <a:xfrm>
            <a:off x="0" y="-25399"/>
            <a:ext cx="9144000" cy="5460999"/>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7" name="Google Shape;107;p45"/>
          <p:cNvSpPr txBox="1"/>
          <p:nvPr/>
        </p:nvSpPr>
        <p:spPr>
          <a:xfrm>
            <a:off x="0" y="871709"/>
            <a:ext cx="9144000" cy="26725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FFFFFF"/>
                </a:solidFill>
                <a:latin typeface="Josefin Sans"/>
                <a:ea typeface="Josefin Sans"/>
                <a:cs typeface="Josefin Sans"/>
                <a:sym typeface="Josefin Sans"/>
              </a:rPr>
              <a:t>Improving Outcomes Across the HIV</a:t>
            </a:r>
            <a:br>
              <a:rPr lang="en-US" sz="3000" b="1">
                <a:solidFill>
                  <a:srgbClr val="FFFFFF"/>
                </a:solidFill>
                <a:latin typeface="Josefin Sans"/>
                <a:ea typeface="Josefin Sans"/>
                <a:cs typeface="Josefin Sans"/>
                <a:sym typeface="Josefin Sans"/>
              </a:rPr>
            </a:br>
            <a:r>
              <a:rPr lang="en-US" sz="3000" b="1">
                <a:solidFill>
                  <a:srgbClr val="FFFFFF"/>
                </a:solidFill>
                <a:latin typeface="Josefin Sans"/>
                <a:ea typeface="Josefin Sans"/>
                <a:cs typeface="Josefin Sans"/>
                <a:sym typeface="Josefin Sans"/>
              </a:rPr>
              <a:t>Care Continuum through Successful</a:t>
            </a:r>
            <a:br>
              <a:rPr lang="en-US" sz="3000" b="1">
                <a:solidFill>
                  <a:srgbClr val="FFFFFF"/>
                </a:solidFill>
                <a:latin typeface="Josefin Sans"/>
                <a:ea typeface="Josefin Sans"/>
                <a:cs typeface="Josefin Sans"/>
                <a:sym typeface="Josefin Sans"/>
              </a:rPr>
            </a:br>
            <a:r>
              <a:rPr lang="en-US" sz="3000" b="1">
                <a:solidFill>
                  <a:srgbClr val="FFFFFF"/>
                </a:solidFill>
                <a:latin typeface="Josefin Sans"/>
                <a:ea typeface="Josefin Sans"/>
                <a:cs typeface="Josefin Sans"/>
                <a:sym typeface="Josefin Sans"/>
              </a:rPr>
              <a:t>Integration of Community Health Workers (CHWs)</a:t>
            </a:r>
            <a:endParaRPr sz="3000" b="1">
              <a:solidFill>
                <a:srgbClr val="FFFFFF"/>
              </a:solidFill>
              <a:latin typeface="Josefin Sans"/>
              <a:ea typeface="Josefin Sans"/>
              <a:cs typeface="Josefin Sans"/>
              <a:sym typeface="Josefin Sans"/>
            </a:endParaRPr>
          </a:p>
          <a:p>
            <a:pPr marL="0" marR="0" lvl="0" indent="0" algn="ctr" rtl="0">
              <a:spcBef>
                <a:spcPts val="4950"/>
              </a:spcBef>
              <a:spcAft>
                <a:spcPts val="0"/>
              </a:spcAft>
              <a:buNone/>
            </a:pPr>
            <a:r>
              <a:rPr lang="en-US" sz="1800">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spcBef>
                <a:spcPts val="0"/>
              </a:spcBef>
              <a:spcAft>
                <a:spcPts val="0"/>
              </a:spcAft>
              <a:buNone/>
            </a:pPr>
            <a:r>
              <a:rPr lang="en-US" sz="1800">
                <a:solidFill>
                  <a:srgbClr val="262626"/>
                </a:solidFill>
                <a:latin typeface="Josefin Sans SemiBold"/>
                <a:ea typeface="Josefin Sans SemiBold"/>
                <a:cs typeface="Josefin Sans SemiBold"/>
                <a:sym typeface="Josefin Sans SemiBold"/>
              </a:rPr>
              <a:t>Boston, Massachusetts</a:t>
            </a:r>
            <a:endParaRPr/>
          </a:p>
        </p:txBody>
      </p:sp>
      <p:cxnSp>
        <p:nvCxnSpPr>
          <p:cNvPr id="108" name="Google Shape;108;p45"/>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9"/>
        <p:cNvGrpSpPr/>
        <p:nvPr/>
      </p:nvGrpSpPr>
      <p:grpSpPr>
        <a:xfrm>
          <a:off x="0" y="0"/>
          <a:ext cx="0" cy="0"/>
          <a:chOff x="0" y="0"/>
          <a:chExt cx="0" cy="0"/>
        </a:xfrm>
      </p:grpSpPr>
      <p:sp>
        <p:nvSpPr>
          <p:cNvPr id="110" name="Google Shape;110;p46"/>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rmAutofit/>
          </a:bodyPr>
          <a:lstStyle>
            <a:lvl1pPr marR="0" lvl="0" algn="l">
              <a:lnSpc>
                <a:spcPct val="100000"/>
              </a:lnSpc>
              <a:spcBef>
                <a:spcPts val="0"/>
              </a:spcBef>
              <a:spcAft>
                <a:spcPts val="0"/>
              </a:spcAft>
              <a:buClr>
                <a:schemeClr val="dk1"/>
              </a:buClr>
              <a:buSzPts val="2100"/>
              <a:buFont typeface="Arial"/>
              <a:buNone/>
              <a:defRPr sz="21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46"/>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270"/>
              </a:spcBef>
              <a:spcAft>
                <a:spcPts val="0"/>
              </a:spcAft>
              <a:buSzPts val="1350"/>
              <a:buFont typeface="Arial"/>
              <a:buNone/>
              <a:defRPr sz="135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6"/>
          <p:cNvSpPr txBox="1">
            <a:spLocks noGrp="1"/>
          </p:cNvSpPr>
          <p:nvPr>
            <p:ph type="dt" idx="10"/>
          </p:nvPr>
        </p:nvSpPr>
        <p:spPr>
          <a:xfrm>
            <a:off x="6553201" y="6280063"/>
            <a:ext cx="901700" cy="331932"/>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6"/>
          <p:cNvSpPr txBox="1">
            <a:spLocks noGrp="1"/>
          </p:cNvSpPr>
          <p:nvPr>
            <p:ph type="sldNum" idx="12"/>
          </p:nvPr>
        </p:nvSpPr>
        <p:spPr>
          <a:xfrm>
            <a:off x="6553200" y="6342962"/>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
        <p:nvSpPr>
          <p:cNvPr id="114" name="Google Shape;114;p46"/>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390"/>
              </a:spcBef>
              <a:spcAft>
                <a:spcPts val="0"/>
              </a:spcAft>
              <a:buSzPts val="1950"/>
              <a:buNone/>
              <a:defRPr sz="195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15" name="Google Shape;115;p46"/>
          <p:cNvSpPr/>
          <p:nvPr/>
        </p:nvSpPr>
        <p:spPr>
          <a:xfrm>
            <a:off x="0" y="3"/>
            <a:ext cx="9144000" cy="1206499"/>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16" name="Google Shape;116;p46" descr="restingslide.png"/>
          <p:cNvPicPr preferRelativeResize="0"/>
          <p:nvPr/>
        </p:nvPicPr>
        <p:blipFill rotWithShape="1">
          <a:blip r:embed="rId2">
            <a:alphaModFix/>
          </a:blip>
          <a:srcRect/>
          <a:stretch/>
        </p:blipFill>
        <p:spPr>
          <a:xfrm>
            <a:off x="0" y="774700"/>
            <a:ext cx="9144000" cy="60899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Resting">
  <p:cSld name="2_Resting">
    <p:spTree>
      <p:nvGrpSpPr>
        <p:cNvPr id="1" name="Shape 117"/>
        <p:cNvGrpSpPr/>
        <p:nvPr/>
      </p:nvGrpSpPr>
      <p:grpSpPr>
        <a:xfrm>
          <a:off x="0" y="0"/>
          <a:ext cx="0" cy="0"/>
          <a:chOff x="0" y="0"/>
          <a:chExt cx="0" cy="0"/>
        </a:xfrm>
      </p:grpSpPr>
      <p:pic>
        <p:nvPicPr>
          <p:cNvPr id="118" name="Google Shape;118;p47"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9" name="Google Shape;119;p47"/>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20" name="Google Shape;120;p47"/>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3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2"/>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2"/>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2"/>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3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41"/>
        <p:cNvGrpSpPr/>
        <p:nvPr/>
      </p:nvGrpSpPr>
      <p:grpSpPr>
        <a:xfrm>
          <a:off x="0" y="0"/>
          <a:ext cx="0" cy="0"/>
          <a:chOff x="0" y="0"/>
          <a:chExt cx="0" cy="0"/>
        </a:xfrm>
      </p:grpSpPr>
      <p:pic>
        <p:nvPicPr>
          <p:cNvPr id="42" name="Google Shape;42;p34"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3" name="Google Shape;43;p34"/>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4" name="Google Shape;44;p34"/>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35"/>
          <p:cNvSpPr txBox="1">
            <a:spLocks noGrp="1"/>
          </p:cNvSpPr>
          <p:nvPr>
            <p:ph type="title"/>
          </p:nvPr>
        </p:nvSpPr>
        <p:spPr>
          <a:xfrm>
            <a:off x="495300" y="593367"/>
            <a:ext cx="8337000" cy="9432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5"/>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lvl1pPr marL="457200" lvl="0" indent="-381000" algn="l">
              <a:spcBef>
                <a:spcPts val="0"/>
              </a:spcBef>
              <a:spcAft>
                <a:spcPts val="0"/>
              </a:spcAft>
              <a:buSzPts val="2400"/>
              <a:buChar char="▪"/>
              <a:defRPr/>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36"/>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6"/>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51" name="Google Shape;51;p3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3"/>
        <p:cNvGrpSpPr/>
        <p:nvPr/>
      </p:nvGrpSpPr>
      <p:grpSpPr>
        <a:xfrm>
          <a:off x="0" y="0"/>
          <a:ext cx="0" cy="0"/>
          <a:chOff x="0" y="0"/>
          <a:chExt cx="0" cy="0"/>
        </a:xfrm>
      </p:grpSpPr>
      <p:pic>
        <p:nvPicPr>
          <p:cNvPr id="54" name="Google Shape;54;p37"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5" name="Google Shape;55;p37"/>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6" name="Google Shape;56;p37"/>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0" i="0" u="none" strike="noStrike" cap="none">
                <a:solidFill>
                  <a:schemeClr val="lt1"/>
                </a:solidFill>
                <a:latin typeface="Arial"/>
                <a:ea typeface="Arial"/>
                <a:cs typeface="Arial"/>
                <a:sym typeface="Arial"/>
              </a:rPr>
              <a:t>Resting or transition slide</a:t>
            </a:r>
            <a:endParaRPr/>
          </a:p>
        </p:txBody>
      </p:sp>
      <p:sp>
        <p:nvSpPr>
          <p:cNvPr id="57" name="Google Shape;57;p3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7"/>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38"/>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8"/>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38"/>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8"/>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38"/>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8"/>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p:nvPr/>
        </p:nvSpPr>
        <p:spPr>
          <a:xfrm>
            <a:off x="0" y="338138"/>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1" name="Google Shape;11;p2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2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9"/>
          <p:cNvSpPr txBox="1"/>
          <p:nvPr/>
        </p:nvSpPr>
        <p:spPr>
          <a:xfrm>
            <a:off x="609600" y="1524000"/>
            <a:ext cx="7924800" cy="2746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chemeClr val="lt1"/>
                </a:solidFill>
                <a:latin typeface="Arial"/>
                <a:ea typeface="Arial"/>
                <a:cs typeface="Arial"/>
                <a:sym typeface="Arial"/>
              </a:rPr>
              <a:t>Boston University</a:t>
            </a:r>
            <a:r>
              <a:rPr lang="en-US" sz="1200" b="0" i="0" u="none" strike="noStrike" cap="none">
                <a:solidFill>
                  <a:schemeClr val="lt1"/>
                </a:solidFill>
                <a:latin typeface="Arial"/>
                <a:ea typeface="Arial"/>
                <a:cs typeface="Arial"/>
                <a:sym typeface="Arial"/>
              </a:rPr>
              <a:t> Slideshow Title Goes Here</a:t>
            </a:r>
            <a:endParaRPr/>
          </a:p>
        </p:txBody>
      </p:sp>
      <p:sp>
        <p:nvSpPr>
          <p:cNvPr id="15" name="Google Shape;15;p2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baseline="30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16" name="Google Shape;16;p29"/>
          <p:cNvPicPr preferRelativeResize="0"/>
          <p:nvPr/>
        </p:nvPicPr>
        <p:blipFill rotWithShape="1">
          <a:blip r:embed="rId20">
            <a:alphaModFix/>
          </a:blip>
          <a:srcRect/>
          <a:stretch/>
        </p:blipFill>
        <p:spPr>
          <a:xfrm>
            <a:off x="609600" y="5867400"/>
            <a:ext cx="2438400" cy="804863"/>
          </a:xfrm>
          <a:prstGeom prst="rect">
            <a:avLst/>
          </a:prstGeom>
          <a:noFill/>
          <a:ln>
            <a:noFill/>
          </a:ln>
        </p:spPr>
      </p:pic>
      <p:cxnSp>
        <p:nvCxnSpPr>
          <p:cNvPr id="17" name="Google Shape;17;p29"/>
          <p:cNvCxnSpPr/>
          <p:nvPr/>
        </p:nvCxnSpPr>
        <p:spPr>
          <a:xfrm>
            <a:off x="0" y="5715000"/>
            <a:ext cx="9144000" cy="0"/>
          </a:xfrm>
          <a:prstGeom prst="straightConnector1">
            <a:avLst/>
          </a:prstGeom>
          <a:noFill/>
          <a:ln w="38100" cap="flat" cmpd="sng">
            <a:solidFill>
              <a:srgbClr val="CF0A2C"/>
            </a:solidFill>
            <a:prstDash val="solid"/>
            <a:miter lim="800000"/>
            <a:headEnd type="none" w="sm" len="sm"/>
            <a:tailEnd type="none" w="sm" len="sm"/>
          </a:ln>
        </p:spPr>
      </p:cxnSp>
      <p:pic>
        <p:nvPicPr>
          <p:cNvPr id="18" name="Google Shape;18;p29" descr="standardfooter_sized.jpg"/>
          <p:cNvPicPr preferRelativeResize="0"/>
          <p:nvPr/>
        </p:nvPicPr>
        <p:blipFill rotWithShape="1">
          <a:blip r:embed="rId21">
            <a:alphaModFix/>
          </a:blip>
          <a:srcRect t="93661"/>
          <a:stretch/>
        </p:blipFill>
        <p:spPr>
          <a:xfrm>
            <a:off x="0" y="0"/>
            <a:ext cx="9144000" cy="338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positivelyaware.com/sites/positivelyaware.com/files/POSITIVELY%20AWARE%202017%20HIV%20Drug%20Chart.pdf"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US">
                <a:latin typeface="Arial"/>
                <a:ea typeface="Arial"/>
                <a:cs typeface="Arial"/>
                <a:sym typeface="Arial"/>
              </a:rPr>
              <a:t>Ciclo de vida del VIH</a:t>
            </a:r>
            <a:br>
              <a:rPr lang="es-US">
                <a:latin typeface="Arial"/>
                <a:ea typeface="Arial"/>
                <a:cs typeface="Arial"/>
                <a:sym typeface="Arial"/>
              </a:rPr>
            </a:br>
            <a:endParaRPr lang="es-US">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10"/>
          <p:cNvSpPr txBox="1"/>
          <p:nvPr/>
        </p:nvSpPr>
        <p:spPr>
          <a:xfrm>
            <a:off x="7627759" y="6289874"/>
            <a:ext cx="1847851" cy="56015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p:txBody>
      </p:sp>
      <p:sp>
        <p:nvSpPr>
          <p:cNvPr id="201" name="Google Shape;201;p10"/>
          <p:cNvSpPr txBox="1"/>
          <p:nvPr/>
        </p:nvSpPr>
        <p:spPr>
          <a:xfrm>
            <a:off x="304799" y="381000"/>
            <a:ext cx="215179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Ciclo de vida del VIH</a:t>
            </a:r>
          </a:p>
        </p:txBody>
      </p:sp>
      <p:pic>
        <p:nvPicPr>
          <p:cNvPr id="5" name="Imagen 4">
            <a:extLst>
              <a:ext uri="{FF2B5EF4-FFF2-40B4-BE49-F238E27FC236}">
                <a16:creationId xmlns:a16="http://schemas.microsoft.com/office/drawing/2014/main" id="{99E55E3B-E324-4CBB-853A-B957229753D1}"/>
              </a:ext>
            </a:extLst>
          </p:cNvPr>
          <p:cNvPicPr>
            <a:picLocks noChangeAspect="1"/>
          </p:cNvPicPr>
          <p:nvPr/>
        </p:nvPicPr>
        <p:blipFill>
          <a:blip r:embed="rId3"/>
          <a:stretch>
            <a:fillRect/>
          </a:stretch>
        </p:blipFill>
        <p:spPr>
          <a:xfrm>
            <a:off x="1117769" y="842669"/>
            <a:ext cx="6509990" cy="468134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11"/>
          <p:cNvSpPr txBox="1"/>
          <p:nvPr/>
        </p:nvSpPr>
        <p:spPr>
          <a:xfrm>
            <a:off x="4975623" y="4691631"/>
            <a:ext cx="1615677" cy="56015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p:txBody>
      </p:sp>
      <p:sp>
        <p:nvSpPr>
          <p:cNvPr id="209" name="Google Shape;209;p11"/>
          <p:cNvSpPr txBox="1"/>
          <p:nvPr/>
        </p:nvSpPr>
        <p:spPr>
          <a:xfrm>
            <a:off x="304800" y="381001"/>
            <a:ext cx="2452048"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a:solidFill>
                  <a:schemeClr val="lt1"/>
                </a:solidFill>
                <a:latin typeface="Arial"/>
                <a:ea typeface="Arial"/>
                <a:cs typeface="Arial"/>
                <a:sym typeface="Arial"/>
              </a:rPr>
              <a:t>Ciclo de vida del VIH</a:t>
            </a:r>
          </a:p>
        </p:txBody>
      </p:sp>
      <p:pic>
        <p:nvPicPr>
          <p:cNvPr id="3" name="Imagen 2">
            <a:extLst>
              <a:ext uri="{FF2B5EF4-FFF2-40B4-BE49-F238E27FC236}">
                <a16:creationId xmlns:a16="http://schemas.microsoft.com/office/drawing/2014/main" id="{EFC85BF2-8032-4465-B272-C5D4EB6B69EB}"/>
              </a:ext>
            </a:extLst>
          </p:cNvPr>
          <p:cNvPicPr>
            <a:picLocks noChangeAspect="1"/>
          </p:cNvPicPr>
          <p:nvPr/>
        </p:nvPicPr>
        <p:blipFill>
          <a:blip r:embed="rId3"/>
          <a:stretch>
            <a:fillRect/>
          </a:stretch>
        </p:blipFill>
        <p:spPr>
          <a:xfrm>
            <a:off x="1618732" y="740169"/>
            <a:ext cx="5906536" cy="481544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6" name="Google Shape;216;p12"/>
          <p:cNvSpPr txBox="1"/>
          <p:nvPr/>
        </p:nvSpPr>
        <p:spPr>
          <a:xfrm>
            <a:off x="304799" y="381001"/>
            <a:ext cx="2725003"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Ciclo de vida del VIH</a:t>
            </a:r>
          </a:p>
        </p:txBody>
      </p:sp>
      <p:pic>
        <p:nvPicPr>
          <p:cNvPr id="3" name="Imagen 2">
            <a:extLst>
              <a:ext uri="{FF2B5EF4-FFF2-40B4-BE49-F238E27FC236}">
                <a16:creationId xmlns:a16="http://schemas.microsoft.com/office/drawing/2014/main" id="{B1817798-CBEF-42E0-8094-6A43196BB99D}"/>
              </a:ext>
            </a:extLst>
          </p:cNvPr>
          <p:cNvPicPr>
            <a:picLocks noChangeAspect="1"/>
          </p:cNvPicPr>
          <p:nvPr/>
        </p:nvPicPr>
        <p:blipFill>
          <a:blip r:embed="rId3"/>
          <a:stretch>
            <a:fillRect/>
          </a:stretch>
        </p:blipFill>
        <p:spPr>
          <a:xfrm>
            <a:off x="1372805" y="841079"/>
            <a:ext cx="6016254" cy="47118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13"/>
          <p:cNvSpPr txBox="1"/>
          <p:nvPr/>
        </p:nvSpPr>
        <p:spPr>
          <a:xfrm>
            <a:off x="4764883" y="4586290"/>
            <a:ext cx="1318022" cy="44319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p:txBody>
      </p:sp>
      <p:sp>
        <p:nvSpPr>
          <p:cNvPr id="224" name="Google Shape;224;p13"/>
          <p:cNvSpPr txBox="1"/>
          <p:nvPr/>
        </p:nvSpPr>
        <p:spPr>
          <a:xfrm>
            <a:off x="6159865" y="4948435"/>
            <a:ext cx="1552576" cy="56015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p:txBody>
      </p:sp>
      <p:sp>
        <p:nvSpPr>
          <p:cNvPr id="225" name="Google Shape;225;p13"/>
          <p:cNvSpPr txBox="1"/>
          <p:nvPr/>
        </p:nvSpPr>
        <p:spPr>
          <a:xfrm>
            <a:off x="304800" y="381000"/>
            <a:ext cx="2574878"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Ciclo de vida del VIH</a:t>
            </a:r>
          </a:p>
        </p:txBody>
      </p:sp>
      <p:pic>
        <p:nvPicPr>
          <p:cNvPr id="5" name="Imagen 4">
            <a:extLst>
              <a:ext uri="{FF2B5EF4-FFF2-40B4-BE49-F238E27FC236}">
                <a16:creationId xmlns:a16="http://schemas.microsoft.com/office/drawing/2014/main" id="{96A8D4D5-D7B2-455F-8D69-B726D88D267D}"/>
              </a:ext>
            </a:extLst>
          </p:cNvPr>
          <p:cNvPicPr>
            <a:picLocks noChangeAspect="1"/>
          </p:cNvPicPr>
          <p:nvPr/>
        </p:nvPicPr>
        <p:blipFill>
          <a:blip r:embed="rId3"/>
          <a:stretch>
            <a:fillRect/>
          </a:stretch>
        </p:blipFill>
        <p:spPr>
          <a:xfrm>
            <a:off x="1379221" y="717528"/>
            <a:ext cx="6333220" cy="47910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14"/>
          <p:cNvSpPr txBox="1"/>
          <p:nvPr/>
        </p:nvSpPr>
        <p:spPr>
          <a:xfrm>
            <a:off x="4886325" y="4376290"/>
            <a:ext cx="1714501" cy="44319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p:txBody>
      </p:sp>
      <p:sp>
        <p:nvSpPr>
          <p:cNvPr id="233" name="Google Shape;233;p14"/>
          <p:cNvSpPr txBox="1"/>
          <p:nvPr/>
        </p:nvSpPr>
        <p:spPr>
          <a:xfrm>
            <a:off x="304799" y="381000"/>
            <a:ext cx="2834185" cy="3150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Ciclo de vida del VIH</a:t>
            </a:r>
          </a:p>
        </p:txBody>
      </p:sp>
      <p:pic>
        <p:nvPicPr>
          <p:cNvPr id="3" name="Imagen 2">
            <a:extLst>
              <a:ext uri="{FF2B5EF4-FFF2-40B4-BE49-F238E27FC236}">
                <a16:creationId xmlns:a16="http://schemas.microsoft.com/office/drawing/2014/main" id="{1C9C7F09-A9EB-4651-B520-1842E81F2CAC}"/>
              </a:ext>
            </a:extLst>
          </p:cNvPr>
          <p:cNvPicPr>
            <a:picLocks noChangeAspect="1"/>
          </p:cNvPicPr>
          <p:nvPr/>
        </p:nvPicPr>
        <p:blipFill>
          <a:blip r:embed="rId3"/>
          <a:stretch>
            <a:fillRect/>
          </a:stretch>
        </p:blipFill>
        <p:spPr>
          <a:xfrm>
            <a:off x="1225573" y="836172"/>
            <a:ext cx="6692854" cy="48581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15"/>
          <p:cNvSpPr txBox="1"/>
          <p:nvPr/>
        </p:nvSpPr>
        <p:spPr>
          <a:xfrm>
            <a:off x="304799" y="381001"/>
            <a:ext cx="252028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Ciclo de vida del VIH</a:t>
            </a:r>
          </a:p>
        </p:txBody>
      </p:sp>
      <p:pic>
        <p:nvPicPr>
          <p:cNvPr id="5" name="Imagen 4">
            <a:extLst>
              <a:ext uri="{FF2B5EF4-FFF2-40B4-BE49-F238E27FC236}">
                <a16:creationId xmlns:a16="http://schemas.microsoft.com/office/drawing/2014/main" id="{143B1FFA-7732-45C6-9E49-F153C0B96B7D}"/>
              </a:ext>
            </a:extLst>
          </p:cNvPr>
          <p:cNvPicPr>
            <a:picLocks noChangeAspect="1"/>
          </p:cNvPicPr>
          <p:nvPr/>
        </p:nvPicPr>
        <p:blipFill>
          <a:blip r:embed="rId3"/>
          <a:stretch>
            <a:fillRect/>
          </a:stretch>
        </p:blipFill>
        <p:spPr>
          <a:xfrm>
            <a:off x="1430136" y="792545"/>
            <a:ext cx="5734939" cy="463060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6"/>
          <p:cNvSpPr txBox="1">
            <a:spLocks noGrp="1"/>
          </p:cNvSpPr>
          <p:nvPr>
            <p:ph type="title"/>
          </p:nvPr>
        </p:nvSpPr>
        <p:spPr>
          <a:xfrm>
            <a:off x="0" y="3124200"/>
            <a:ext cx="9144000" cy="1143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es-US" b="1">
                <a:latin typeface="Arial"/>
                <a:ea typeface="Arial"/>
                <a:cs typeface="Arial"/>
                <a:sym typeface="Arial"/>
              </a:rPr>
              <a:t>ACTIVIDAD: CICLO DE VIDA DEL VIH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7"/>
          <p:cNvSpPr txBox="1">
            <a:spLocks noGrp="1"/>
          </p:cNvSpPr>
          <p:nvPr>
            <p:ph type="ctrTitle"/>
          </p:nvPr>
        </p:nvSpPr>
        <p:spPr>
          <a:xfrm>
            <a:off x="685799" y="1600200"/>
            <a:ext cx="8063345"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US">
                <a:latin typeface="Arial"/>
                <a:ea typeface="Arial"/>
                <a:cs typeface="Arial"/>
                <a:sym typeface="Arial"/>
              </a:rPr>
              <a:t>Ciclo de vida del VIH: </a:t>
            </a:r>
            <a:br>
              <a:rPr lang="es-US">
                <a:latin typeface="Arial"/>
                <a:ea typeface="Arial"/>
                <a:cs typeface="Arial"/>
                <a:sym typeface="Arial"/>
              </a:rPr>
            </a:br>
            <a:r>
              <a:rPr lang="es-US">
                <a:latin typeface="Arial"/>
                <a:ea typeface="Arial"/>
                <a:cs typeface="Arial"/>
                <a:sym typeface="Arial"/>
              </a:rPr>
              <a:t>Medicamentos en funcionamiento</a:t>
            </a:r>
            <a:br>
              <a:rPr lang="es-US">
                <a:latin typeface="Arial"/>
                <a:ea typeface="Arial"/>
                <a:cs typeface="Arial"/>
                <a:sym typeface="Arial"/>
              </a:rPr>
            </a:br>
            <a:endParaRPr lang="es-US">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8"/>
          <p:cNvSpPr txBox="1">
            <a:spLocks noGrp="1"/>
          </p:cNvSpPr>
          <p:nvPr>
            <p:ph type="title"/>
          </p:nvPr>
        </p:nvSpPr>
        <p:spPr>
          <a:xfrm>
            <a:off x="506640" y="905094"/>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a:latin typeface="Arial"/>
                <a:ea typeface="Arial"/>
                <a:cs typeface="Arial"/>
                <a:sym typeface="Arial"/>
              </a:rPr>
              <a:t>Medicamentos contra el VIH: el comienzo</a:t>
            </a:r>
          </a:p>
        </p:txBody>
      </p:sp>
      <p:graphicFrame>
        <p:nvGraphicFramePr>
          <p:cNvPr id="259" name="Google Shape;259;p18"/>
          <p:cNvGraphicFramePr/>
          <p:nvPr>
            <p:extLst>
              <p:ext uri="{D42A27DB-BD31-4B8C-83A1-F6EECF244321}">
                <p14:modId xmlns:p14="http://schemas.microsoft.com/office/powerpoint/2010/main" val="2884238448"/>
              </p:ext>
            </p:extLst>
          </p:nvPr>
        </p:nvGraphicFramePr>
        <p:xfrm>
          <a:off x="736979" y="2123573"/>
          <a:ext cx="7219666" cy="2893240"/>
        </p:xfrm>
        <a:graphic>
          <a:graphicData uri="http://schemas.openxmlformats.org/drawingml/2006/table">
            <a:tbl>
              <a:tblPr>
                <a:noFill/>
                <a:tableStyleId>{654A606C-DC11-4818-88DB-349BBAF80D7D}</a:tableStyleId>
              </a:tblPr>
              <a:tblGrid>
                <a:gridCol w="1877918">
                  <a:extLst>
                    <a:ext uri="{9D8B030D-6E8A-4147-A177-3AD203B41FA5}">
                      <a16:colId xmlns:a16="http://schemas.microsoft.com/office/drawing/2014/main" val="20000"/>
                    </a:ext>
                  </a:extLst>
                </a:gridCol>
                <a:gridCol w="5341748">
                  <a:extLst>
                    <a:ext uri="{9D8B030D-6E8A-4147-A177-3AD203B41FA5}">
                      <a16:colId xmlns:a16="http://schemas.microsoft.com/office/drawing/2014/main" val="20001"/>
                    </a:ext>
                  </a:extLst>
                </a:gridCol>
              </a:tblGrid>
              <a:tr h="460575">
                <a:tc>
                  <a:txBody>
                    <a:bodyPr/>
                    <a:lstStyle/>
                    <a:p>
                      <a:pPr marL="0" marR="0" lvl="0" indent="0" algn="ctr" rtl="0">
                        <a:spcBef>
                          <a:spcPts val="0"/>
                        </a:spcBef>
                        <a:spcAft>
                          <a:spcPts val="0"/>
                        </a:spcAft>
                        <a:buNone/>
                      </a:pPr>
                      <a:r>
                        <a:rPr lang="es-US" sz="2100" u="none" strike="noStrike" cap="none">
                          <a:solidFill>
                            <a:schemeClr val="lt1"/>
                          </a:solidFill>
                        </a:rPr>
                        <a:t>FECHA</a:t>
                      </a: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s-US" sz="2100" u="none" strike="noStrike" cap="none">
                          <a:solidFill>
                            <a:schemeClr val="lt1"/>
                          </a:solidFill>
                        </a:rPr>
                        <a:t>HITO</a:t>
                      </a: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552625">
                <a:tc>
                  <a:txBody>
                    <a:bodyPr/>
                    <a:lstStyle/>
                    <a:p>
                      <a:pPr marL="0" marR="0" lvl="0" indent="0" algn="ctr" rtl="0">
                        <a:spcBef>
                          <a:spcPts val="0"/>
                        </a:spcBef>
                        <a:spcAft>
                          <a:spcPts val="0"/>
                        </a:spcAft>
                        <a:buNone/>
                      </a:pPr>
                      <a:r>
                        <a:rPr lang="es-US" sz="2100" u="none" strike="noStrike" cap="none"/>
                        <a:t>1987</a:t>
                      </a: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US" sz="1800" u="none" strike="noStrike" cap="none"/>
                        <a:t>1.º medicamento, AZT fue aprobado por la FDA</a:t>
                      </a: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52625">
                <a:tc>
                  <a:txBody>
                    <a:bodyPr/>
                    <a:lstStyle/>
                    <a:p>
                      <a:pPr marL="0" marR="0" lvl="0" indent="0" algn="ctr" rtl="0">
                        <a:spcBef>
                          <a:spcPts val="0"/>
                        </a:spcBef>
                        <a:spcAft>
                          <a:spcPts val="0"/>
                        </a:spcAft>
                        <a:buNone/>
                      </a:pPr>
                      <a:r>
                        <a:rPr lang="es-US" sz="2100"/>
                        <a:t>1995</a:t>
                      </a: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US" sz="1800" dirty="0"/>
                        <a:t>1.º aprobación de la FDA de la terapia combinada</a:t>
                      </a: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52625">
                <a:tc>
                  <a:txBody>
                    <a:bodyPr/>
                    <a:lstStyle/>
                    <a:p>
                      <a:pPr marL="0" marR="0" lvl="0" indent="0" algn="ctr" rtl="0">
                        <a:spcBef>
                          <a:spcPts val="0"/>
                        </a:spcBef>
                        <a:spcAft>
                          <a:spcPts val="0"/>
                        </a:spcAft>
                        <a:buNone/>
                      </a:pPr>
                      <a:r>
                        <a:rPr lang="es-US" sz="2100"/>
                        <a:t>1996</a:t>
                      </a: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US" sz="1800" dirty="0"/>
                        <a:t>1.º inhibidor de proteasa que recibe la aprobación </a:t>
                      </a:r>
                      <a:br>
                        <a:rPr lang="es-US" sz="1800" dirty="0"/>
                      </a:br>
                      <a:r>
                        <a:rPr lang="es-US" sz="1800" dirty="0"/>
                        <a:t>de la FDA</a:t>
                      </a: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10175">
                <a:tc>
                  <a:txBody>
                    <a:bodyPr/>
                    <a:lstStyle/>
                    <a:p>
                      <a:pPr marL="0" marR="0" lvl="0" indent="0" algn="ctr" rtl="0">
                        <a:spcBef>
                          <a:spcPts val="0"/>
                        </a:spcBef>
                        <a:spcAft>
                          <a:spcPts val="0"/>
                        </a:spcAft>
                        <a:buNone/>
                      </a:pPr>
                      <a:r>
                        <a:rPr lang="es-US" sz="2100">
                          <a:solidFill>
                            <a:schemeClr val="dk2"/>
                          </a:solidFill>
                        </a:rPr>
                        <a:t>Actualidad</a:t>
                      </a: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US" sz="1800" dirty="0">
                          <a:solidFill>
                            <a:schemeClr val="dk2"/>
                          </a:solidFill>
                        </a:rPr>
                        <a:t>Seis clases de medicamentos contra el VIH; varios regímenes de una sola tableta una vez al día</a:t>
                      </a: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60" name="Google Shape;260;p18"/>
          <p:cNvSpPr txBox="1"/>
          <p:nvPr/>
        </p:nvSpPr>
        <p:spPr>
          <a:xfrm>
            <a:off x="304800" y="381000"/>
            <a:ext cx="320267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Medicamentos en funcionamiento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9"/>
          <p:cNvSpPr txBox="1">
            <a:spLocks noGrp="1"/>
          </p:cNvSpPr>
          <p:nvPr>
            <p:ph type="body" idx="1"/>
          </p:nvPr>
        </p:nvSpPr>
        <p:spPr>
          <a:xfrm>
            <a:off x="1315187" y="1464428"/>
            <a:ext cx="6390450" cy="3026217"/>
          </a:xfrm>
          <a:prstGeom prst="rect">
            <a:avLst/>
          </a:prstGeom>
          <a:noFill/>
          <a:ln>
            <a:noFill/>
          </a:ln>
        </p:spPr>
        <p:txBody>
          <a:bodyPr spcFirstLastPara="1" wrap="square" lIns="91425" tIns="0" rIns="91425" bIns="0" anchor="t" anchorCtr="0">
            <a:noAutofit/>
          </a:bodyPr>
          <a:lstStyle/>
          <a:p>
            <a:pPr marL="0" lvl="0" indent="0" algn="ctr" rtl="0">
              <a:spcBef>
                <a:spcPts val="0"/>
              </a:spcBef>
              <a:spcAft>
                <a:spcPts val="0"/>
              </a:spcAft>
              <a:buSzPts val="2400"/>
              <a:buNone/>
            </a:pPr>
            <a:r>
              <a:rPr lang="es-US" dirty="0">
                <a:solidFill>
                  <a:schemeClr val="dk1"/>
                </a:solidFill>
                <a:latin typeface="Arial"/>
                <a:ea typeface="Arial"/>
                <a:cs typeface="Arial"/>
                <a:sym typeface="Arial"/>
              </a:rPr>
              <a:t>Los medicamentos contra el VIH se conocen con tres nombres</a:t>
            </a:r>
          </a:p>
          <a:p>
            <a:pPr marL="342900" lvl="0" indent="-190500" algn="l" rtl="0">
              <a:spcBef>
                <a:spcPts val="0"/>
              </a:spcBef>
              <a:spcAft>
                <a:spcPts val="0"/>
              </a:spcAft>
              <a:buSzPts val="2400"/>
              <a:buNone/>
            </a:pPr>
            <a:endParaRPr dirty="0">
              <a:solidFill>
                <a:schemeClr val="dk1"/>
              </a:solidFill>
              <a:latin typeface="Arial"/>
              <a:ea typeface="Arial"/>
              <a:cs typeface="Arial"/>
              <a:sym typeface="Arial"/>
            </a:endParaRPr>
          </a:p>
          <a:p>
            <a:pPr marL="342900" lvl="0" indent="-190500" algn="l" rtl="0">
              <a:spcBef>
                <a:spcPts val="0"/>
              </a:spcBef>
              <a:spcAft>
                <a:spcPts val="0"/>
              </a:spcAft>
              <a:buSzPts val="2400"/>
              <a:buNone/>
            </a:pPr>
            <a:endParaRPr dirty="0">
              <a:solidFill>
                <a:schemeClr val="dk1"/>
              </a:solidFill>
              <a:latin typeface="Arial"/>
              <a:ea typeface="Arial"/>
              <a:cs typeface="Arial"/>
              <a:sym typeface="Arial"/>
            </a:endParaRPr>
          </a:p>
          <a:p>
            <a:pPr marL="0" lvl="0" indent="0" algn="l" rtl="0">
              <a:spcBef>
                <a:spcPts val="0"/>
              </a:spcBef>
              <a:spcAft>
                <a:spcPts val="0"/>
              </a:spcAft>
              <a:buSzPts val="2400"/>
              <a:buNone/>
            </a:pPr>
            <a:r>
              <a:rPr lang="es-US" dirty="0">
                <a:solidFill>
                  <a:schemeClr val="lt1"/>
                </a:solidFill>
                <a:latin typeface="Arial"/>
                <a:ea typeface="Arial"/>
                <a:cs typeface="Arial"/>
                <a:sym typeface="Arial"/>
              </a:rPr>
              <a:t>Medicamentos contra el VIH: conceptos básicos</a:t>
            </a:r>
          </a:p>
        </p:txBody>
      </p:sp>
      <p:graphicFrame>
        <p:nvGraphicFramePr>
          <p:cNvPr id="267" name="Google Shape;267;p19"/>
          <p:cNvGraphicFramePr/>
          <p:nvPr/>
        </p:nvGraphicFramePr>
        <p:xfrm>
          <a:off x="1253612" y="2306038"/>
          <a:ext cx="6513600" cy="2969475"/>
        </p:xfrm>
        <a:graphic>
          <a:graphicData uri="http://schemas.openxmlformats.org/drawingml/2006/table">
            <a:tbl>
              <a:tblPr firstRow="1" bandRow="1">
                <a:noFill/>
                <a:tableStyleId>{654A606C-DC11-4818-88DB-349BBAF80D7D}</a:tableStyleId>
              </a:tblPr>
              <a:tblGrid>
                <a:gridCol w="2138400">
                  <a:extLst>
                    <a:ext uri="{9D8B030D-6E8A-4147-A177-3AD203B41FA5}">
                      <a16:colId xmlns:a16="http://schemas.microsoft.com/office/drawing/2014/main" val="20000"/>
                    </a:ext>
                  </a:extLst>
                </a:gridCol>
                <a:gridCol w="2187600">
                  <a:extLst>
                    <a:ext uri="{9D8B030D-6E8A-4147-A177-3AD203B41FA5}">
                      <a16:colId xmlns:a16="http://schemas.microsoft.com/office/drawing/2014/main" val="20001"/>
                    </a:ext>
                  </a:extLst>
                </a:gridCol>
                <a:gridCol w="2187600">
                  <a:extLst>
                    <a:ext uri="{9D8B030D-6E8A-4147-A177-3AD203B41FA5}">
                      <a16:colId xmlns:a16="http://schemas.microsoft.com/office/drawing/2014/main" val="20002"/>
                    </a:ext>
                  </a:extLst>
                </a:gridCol>
              </a:tblGrid>
              <a:tr h="746200">
                <a:tc>
                  <a:txBody>
                    <a:bodyPr/>
                    <a:lstStyle/>
                    <a:p>
                      <a:pPr marL="0" marR="0" lvl="0" indent="0" algn="l" rtl="0">
                        <a:spcBef>
                          <a:spcPts val="0"/>
                        </a:spcBef>
                        <a:spcAft>
                          <a:spcPts val="0"/>
                        </a:spcAft>
                        <a:buClr>
                          <a:schemeClr val="dk1"/>
                        </a:buClr>
                        <a:buSzPts val="1000"/>
                        <a:buFont typeface="Arial"/>
                        <a:buNone/>
                      </a:pPr>
                      <a:endParaRPr sz="1000"/>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Clr>
                          <a:schemeClr val="dk1"/>
                        </a:buClr>
                        <a:buSzPts val="1500"/>
                        <a:buFont typeface="Arial"/>
                        <a:buNone/>
                      </a:pPr>
                      <a:r>
                        <a:rPr lang="es-US" sz="1500" cap="small"/>
                        <a:t>Ejemplo 1</a:t>
                      </a: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Clr>
                          <a:schemeClr val="dk1"/>
                        </a:buClr>
                        <a:buSzPts val="1500"/>
                        <a:buFont typeface="Arial"/>
                        <a:buNone/>
                      </a:pPr>
                      <a:r>
                        <a:rPr lang="es-US" sz="1500" cap="small"/>
                        <a:t>Ejemplo 2</a:t>
                      </a: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746200">
                <a:tc>
                  <a:txBody>
                    <a:bodyPr/>
                    <a:lstStyle/>
                    <a:p>
                      <a:pPr marL="0" marR="0" lvl="0" indent="0" algn="l" rtl="0">
                        <a:spcBef>
                          <a:spcPts val="0"/>
                        </a:spcBef>
                        <a:spcAft>
                          <a:spcPts val="0"/>
                        </a:spcAft>
                        <a:buClr>
                          <a:schemeClr val="dk1"/>
                        </a:buClr>
                        <a:buSzPts val="1500"/>
                        <a:buFont typeface="Arial"/>
                        <a:buNone/>
                      </a:pPr>
                      <a:r>
                        <a:rPr lang="es-US" sz="1500" b="1"/>
                        <a:t>Marca comercial</a:t>
                      </a: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500"/>
                        <a:buFont typeface="Arial"/>
                        <a:buNone/>
                      </a:pPr>
                      <a:r>
                        <a:rPr lang="es-US" sz="1500"/>
                        <a:t>Prezista</a:t>
                      </a:r>
                      <a:r>
                        <a:rPr lang="es-US" sz="1500" baseline="30000"/>
                        <a:t>®</a:t>
                      </a: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500"/>
                        <a:buFont typeface="Arial"/>
                        <a:buNone/>
                      </a:pPr>
                      <a:r>
                        <a:rPr lang="es-US" sz="1500"/>
                        <a:t>Sustiva</a:t>
                      </a:r>
                      <a:r>
                        <a:rPr lang="es-US" sz="1500" baseline="30000"/>
                        <a:t>®</a:t>
                      </a: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46200">
                <a:tc>
                  <a:txBody>
                    <a:bodyPr/>
                    <a:lstStyle/>
                    <a:p>
                      <a:pPr marL="0" marR="0" lvl="0" indent="0" algn="l" rtl="0">
                        <a:spcBef>
                          <a:spcPts val="0"/>
                        </a:spcBef>
                        <a:spcAft>
                          <a:spcPts val="0"/>
                        </a:spcAft>
                        <a:buClr>
                          <a:schemeClr val="dk1"/>
                        </a:buClr>
                        <a:buSzPts val="1500"/>
                        <a:buFont typeface="Arial"/>
                        <a:buNone/>
                      </a:pPr>
                      <a:r>
                        <a:rPr lang="es-US" sz="1500" b="1"/>
                        <a:t>Nombre genérico</a:t>
                      </a: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500"/>
                        <a:buFont typeface="Arial"/>
                        <a:buNone/>
                      </a:pPr>
                      <a:r>
                        <a:rPr lang="es-US" sz="1500"/>
                        <a:t>darunavir</a:t>
                      </a: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500"/>
                        <a:buFont typeface="Arial"/>
                        <a:buNone/>
                      </a:pPr>
                      <a:r>
                        <a:rPr lang="es-US" sz="1500"/>
                        <a:t>efavirenz</a:t>
                      </a: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30875">
                <a:tc>
                  <a:txBody>
                    <a:bodyPr/>
                    <a:lstStyle/>
                    <a:p>
                      <a:pPr marL="0" marR="0" lvl="0" indent="0" algn="l" rtl="0">
                        <a:spcBef>
                          <a:spcPts val="0"/>
                        </a:spcBef>
                        <a:spcAft>
                          <a:spcPts val="0"/>
                        </a:spcAft>
                        <a:buClr>
                          <a:schemeClr val="dk1"/>
                        </a:buClr>
                        <a:buSzPts val="1500"/>
                        <a:buFont typeface="Arial"/>
                        <a:buNone/>
                      </a:pPr>
                      <a:r>
                        <a:rPr lang="es-US" sz="1500" b="1"/>
                        <a:t>Abreviatura</a:t>
                      </a: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500"/>
                        <a:buFont typeface="Arial"/>
                        <a:buNone/>
                      </a:pPr>
                      <a:r>
                        <a:rPr lang="es-US" sz="1500"/>
                        <a:t>DRV</a:t>
                      </a: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500"/>
                        <a:buFont typeface="Arial"/>
                        <a:buNone/>
                      </a:pPr>
                      <a:r>
                        <a:rPr lang="es-US" sz="1500"/>
                        <a:t>EFV</a:t>
                      </a:r>
                    </a:p>
                  </a:txBody>
                  <a:tcPr marL="68575" marR="68575"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68" name="Google Shape;268;p19"/>
          <p:cNvSpPr txBox="1"/>
          <p:nvPr/>
        </p:nvSpPr>
        <p:spPr>
          <a:xfrm>
            <a:off x="655511" y="5302343"/>
            <a:ext cx="55206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S" sz="1800" b="0" i="0" u="sng" strike="noStrike" cap="none">
                <a:solidFill>
                  <a:srgbClr val="000000"/>
                </a:solidFill>
                <a:latin typeface="Arial"/>
                <a:ea typeface="Arial"/>
                <a:cs typeface="Arial"/>
                <a:sym typeface="Arial"/>
                <a:hlinkClick r:id="rId3"/>
              </a:rPr>
              <a:t>“2017 HIV Drug Chart” - Positively Aware</a:t>
            </a:r>
          </a:p>
        </p:txBody>
      </p:sp>
      <p:sp>
        <p:nvSpPr>
          <p:cNvPr id="269" name="Google Shape;269;p19"/>
          <p:cNvSpPr txBox="1"/>
          <p:nvPr/>
        </p:nvSpPr>
        <p:spPr>
          <a:xfrm>
            <a:off x="304800" y="381001"/>
            <a:ext cx="313443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Medicamentos en funcionamiento</a:t>
            </a:r>
          </a:p>
        </p:txBody>
      </p:sp>
      <p:sp>
        <p:nvSpPr>
          <p:cNvPr id="270" name="Google Shape;270;p19"/>
          <p:cNvSpPr txBox="1"/>
          <p:nvPr/>
        </p:nvSpPr>
        <p:spPr>
          <a:xfrm>
            <a:off x="506640" y="905094"/>
            <a:ext cx="8337000" cy="943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s-US" sz="2800" b="1" i="0" u="none" strike="noStrike" cap="none">
                <a:solidFill>
                  <a:schemeClr val="dk1"/>
                </a:solidFill>
                <a:latin typeface="Arial"/>
                <a:ea typeface="Arial"/>
                <a:cs typeface="Arial"/>
                <a:sym typeface="Arial"/>
              </a:rPr>
              <a:t>Medicamentos contra el VIH: los tres nombres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title"/>
          </p:nvPr>
        </p:nvSpPr>
        <p:spPr>
          <a:xfrm>
            <a:off x="609600" y="9906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S" b="1">
                <a:latin typeface="Arial"/>
                <a:ea typeface="Arial"/>
                <a:cs typeface="Arial"/>
                <a:sym typeface="Arial"/>
              </a:rPr>
              <a:t>Objetivos	</a:t>
            </a:r>
          </a:p>
        </p:txBody>
      </p:sp>
      <p:sp>
        <p:nvSpPr>
          <p:cNvPr id="133" name="Google Shape;133;p2"/>
          <p:cNvSpPr txBox="1">
            <a:spLocks noGrp="1"/>
          </p:cNvSpPr>
          <p:nvPr>
            <p:ph type="body" idx="1"/>
          </p:nvPr>
        </p:nvSpPr>
        <p:spPr>
          <a:xfrm>
            <a:off x="609600" y="1669475"/>
            <a:ext cx="7924800" cy="388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Font typeface="Noto Sans Symbols"/>
              <a:buNone/>
            </a:pPr>
            <a:r>
              <a:rPr lang="es-US" dirty="0">
                <a:latin typeface="Arial"/>
                <a:ea typeface="Arial"/>
                <a:cs typeface="Arial"/>
                <a:sym typeface="Arial"/>
              </a:rPr>
              <a:t>Al final de esta unidad las participantes podrán hacer </a:t>
            </a:r>
            <a:br>
              <a:rPr lang="es-US" dirty="0">
                <a:latin typeface="Arial"/>
                <a:ea typeface="Arial"/>
                <a:cs typeface="Arial"/>
                <a:sym typeface="Arial"/>
              </a:rPr>
            </a:br>
            <a:r>
              <a:rPr lang="es-US" dirty="0">
                <a:latin typeface="Arial"/>
                <a:ea typeface="Arial"/>
                <a:cs typeface="Arial"/>
                <a:sym typeface="Arial"/>
              </a:rPr>
              <a:t>lo siguiente: </a:t>
            </a:r>
          </a:p>
          <a:p>
            <a:pPr marL="342900" lvl="0" indent="-342900" algn="l" rtl="0">
              <a:spcBef>
                <a:spcPts val="360"/>
              </a:spcBef>
              <a:spcAft>
                <a:spcPts val="0"/>
              </a:spcAft>
              <a:buClr>
                <a:srgbClr val="C00000"/>
              </a:buClr>
              <a:buSzPts val="1800"/>
              <a:buChar char="▪"/>
            </a:pPr>
            <a:r>
              <a:rPr lang="es-US" sz="1800" dirty="0">
                <a:latin typeface="Arial"/>
                <a:ea typeface="Arial"/>
                <a:cs typeface="Arial"/>
                <a:sym typeface="Arial"/>
              </a:rPr>
              <a:t>Describir las etapas de la replicación del VIH utilizando la nemotecnia AFRITAB.</a:t>
            </a:r>
          </a:p>
          <a:p>
            <a:pPr marL="342900" lvl="0" indent="-342900" algn="l" rtl="0">
              <a:spcBef>
                <a:spcPts val="360"/>
              </a:spcBef>
              <a:spcAft>
                <a:spcPts val="0"/>
              </a:spcAft>
              <a:buClr>
                <a:srgbClr val="C00000"/>
              </a:buClr>
              <a:buSzPts val="1800"/>
              <a:buChar char="▪"/>
            </a:pPr>
            <a:r>
              <a:rPr lang="es-US" sz="1800" dirty="0">
                <a:latin typeface="Arial"/>
                <a:ea typeface="Arial"/>
                <a:cs typeface="Arial"/>
                <a:sym typeface="Arial"/>
              </a:rPr>
              <a:t>Comunicar cómo funciona el ciclo de vida del VIH (VLC), cómo el VIH ingresa a las células CD4, se replica y daña el sistema inmunitario</a:t>
            </a:r>
          </a:p>
          <a:p>
            <a:pPr marL="342900" lvl="0" indent="-342900" algn="l" rtl="0">
              <a:spcBef>
                <a:spcPts val="360"/>
              </a:spcBef>
              <a:spcAft>
                <a:spcPts val="0"/>
              </a:spcAft>
              <a:buClr>
                <a:srgbClr val="C00000"/>
              </a:buClr>
              <a:buSzPts val="1800"/>
              <a:buChar char="▪"/>
            </a:pPr>
            <a:r>
              <a:rPr lang="es-US" sz="1800" dirty="0">
                <a:latin typeface="Arial"/>
                <a:ea typeface="Arial"/>
                <a:cs typeface="Arial"/>
                <a:sym typeface="Arial"/>
              </a:rPr>
              <a:t>Identificar las diferentes clases de medicamentos antirretrovirales utilizados para el tratamiento contra el VIH.</a:t>
            </a:r>
          </a:p>
          <a:p>
            <a:pPr marL="342900" lvl="0" indent="-342900" algn="l" rtl="0">
              <a:spcBef>
                <a:spcPts val="360"/>
              </a:spcBef>
              <a:spcAft>
                <a:spcPts val="0"/>
              </a:spcAft>
              <a:buClr>
                <a:srgbClr val="C00000"/>
              </a:buClr>
              <a:buSzPts val="1800"/>
              <a:buChar char="▪"/>
            </a:pPr>
            <a:r>
              <a:rPr lang="es-US" sz="1800" dirty="0">
                <a:latin typeface="Arial"/>
                <a:ea typeface="Arial"/>
                <a:cs typeface="Arial"/>
                <a:sym typeface="Arial"/>
              </a:rPr>
              <a:t>Practicar la identificación de medicamentos antirretrovirales por marca, nombre genérico y abreviatura.</a:t>
            </a:r>
          </a:p>
          <a:p>
            <a:pPr marL="342900" lvl="0" indent="-342900" algn="l" rtl="0">
              <a:spcBef>
                <a:spcPts val="360"/>
              </a:spcBef>
              <a:spcAft>
                <a:spcPts val="0"/>
              </a:spcAft>
              <a:buClr>
                <a:srgbClr val="C00000"/>
              </a:buClr>
              <a:buSzPts val="1800"/>
              <a:buChar char="▪"/>
            </a:pPr>
            <a:r>
              <a:rPr lang="es-US" sz="1800" dirty="0">
                <a:latin typeface="Arial"/>
                <a:ea typeface="Arial"/>
                <a:cs typeface="Arial"/>
                <a:sym typeface="Arial"/>
              </a:rPr>
              <a:t>Demostrar dónde funciona cada medicamento antirretroviral para interrumpir la replicación del VIH.</a:t>
            </a:r>
          </a:p>
        </p:txBody>
      </p:sp>
      <p:sp>
        <p:nvSpPr>
          <p:cNvPr id="134" name="Google Shape;134;p2"/>
          <p:cNvSpPr txBox="1"/>
          <p:nvPr/>
        </p:nvSpPr>
        <p:spPr>
          <a:xfrm>
            <a:off x="304799" y="381001"/>
            <a:ext cx="315329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Ciclo de vida del VIH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0"/>
          <p:cNvSpPr txBox="1">
            <a:spLocks noGrp="1"/>
          </p:cNvSpPr>
          <p:nvPr>
            <p:ph type="title"/>
          </p:nvPr>
        </p:nvSpPr>
        <p:spPr>
          <a:xfrm>
            <a:off x="495300" y="889000"/>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a:latin typeface="Arial"/>
                <a:ea typeface="Arial"/>
                <a:cs typeface="Arial"/>
                <a:sym typeface="Arial"/>
              </a:rPr>
              <a:t>Clases de medicamentos contra el VIH</a:t>
            </a:r>
          </a:p>
        </p:txBody>
      </p:sp>
      <p:sp>
        <p:nvSpPr>
          <p:cNvPr id="277" name="Google Shape;277;p20"/>
          <p:cNvSpPr txBox="1">
            <a:spLocks noGrp="1"/>
          </p:cNvSpPr>
          <p:nvPr>
            <p:ph type="body" idx="1"/>
          </p:nvPr>
        </p:nvSpPr>
        <p:spPr>
          <a:xfrm>
            <a:off x="495300" y="1637072"/>
            <a:ext cx="8337000" cy="4475696"/>
          </a:xfrm>
          <a:prstGeom prst="rect">
            <a:avLst/>
          </a:prstGeom>
          <a:noFill/>
          <a:ln>
            <a:noFill/>
          </a:ln>
        </p:spPr>
        <p:txBody>
          <a:bodyPr spcFirstLastPara="1" wrap="square" lIns="91425" tIns="0" rIns="91425" bIns="0" anchor="t" anchorCtr="0">
            <a:noAutofit/>
          </a:bodyPr>
          <a:lstStyle/>
          <a:p>
            <a:pPr marL="0" lvl="0" indent="0" algn="l" rtl="0">
              <a:spcBef>
                <a:spcPts val="0"/>
              </a:spcBef>
              <a:spcAft>
                <a:spcPts val="0"/>
              </a:spcAft>
              <a:buSzPts val="2400"/>
              <a:buNone/>
            </a:pPr>
            <a:r>
              <a:rPr lang="es-US" dirty="0">
                <a:solidFill>
                  <a:schemeClr val="dk1"/>
                </a:solidFill>
                <a:latin typeface="Arial"/>
                <a:ea typeface="Arial"/>
                <a:cs typeface="Arial"/>
                <a:sym typeface="Arial"/>
              </a:rPr>
              <a:t>Existen seis clases de medicamentos contra el VIH:</a:t>
            </a:r>
          </a:p>
          <a:p>
            <a:pPr marL="342900" lvl="0" indent="-190500" algn="l" rtl="0">
              <a:spcBef>
                <a:spcPts val="0"/>
              </a:spcBef>
              <a:spcAft>
                <a:spcPts val="0"/>
              </a:spcAft>
              <a:buSzPts val="2400"/>
              <a:buNone/>
            </a:pPr>
            <a:endParaRPr dirty="0">
              <a:solidFill>
                <a:schemeClr val="dk1"/>
              </a:solidFill>
              <a:latin typeface="Arial"/>
              <a:ea typeface="Arial"/>
              <a:cs typeface="Arial"/>
              <a:sym typeface="Arial"/>
            </a:endParaRPr>
          </a:p>
          <a:p>
            <a:pPr marL="171450" lvl="0" indent="-171450" algn="l" rtl="0">
              <a:spcBef>
                <a:spcPts val="0"/>
              </a:spcBef>
              <a:spcAft>
                <a:spcPts val="0"/>
              </a:spcAft>
              <a:buClr>
                <a:srgbClr val="C00000"/>
              </a:buClr>
              <a:buSzPts val="2400"/>
              <a:buFont typeface="Arial"/>
              <a:buAutoNum type="arabicPeriod"/>
            </a:pPr>
            <a:r>
              <a:rPr lang="es-US" dirty="0">
                <a:solidFill>
                  <a:schemeClr val="dk1"/>
                </a:solidFill>
                <a:latin typeface="Arial"/>
                <a:ea typeface="Arial"/>
                <a:cs typeface="Arial"/>
                <a:sym typeface="Arial"/>
              </a:rPr>
              <a:t>ITIN = inhibidores de la transcriptasa inversa análogos </a:t>
            </a:r>
            <a:br>
              <a:rPr lang="es-US" dirty="0">
                <a:solidFill>
                  <a:schemeClr val="dk1"/>
                </a:solidFill>
                <a:latin typeface="Arial"/>
                <a:ea typeface="Arial"/>
                <a:cs typeface="Arial"/>
                <a:sym typeface="Arial"/>
              </a:rPr>
            </a:br>
            <a:r>
              <a:rPr lang="es-US" dirty="0">
                <a:solidFill>
                  <a:schemeClr val="dk1"/>
                </a:solidFill>
                <a:latin typeface="Arial"/>
                <a:ea typeface="Arial"/>
                <a:cs typeface="Arial"/>
                <a:sym typeface="Arial"/>
              </a:rPr>
              <a:t> de los nucleósidos</a:t>
            </a:r>
          </a:p>
          <a:p>
            <a:pPr marL="171450" lvl="0" indent="-171450" algn="l" rtl="0">
              <a:spcBef>
                <a:spcPts val="0"/>
              </a:spcBef>
              <a:spcAft>
                <a:spcPts val="0"/>
              </a:spcAft>
              <a:buClr>
                <a:srgbClr val="C00000"/>
              </a:buClr>
              <a:buSzPts val="2400"/>
              <a:buFont typeface="Arial"/>
              <a:buAutoNum type="arabicPeriod"/>
            </a:pPr>
            <a:r>
              <a:rPr lang="es-US" dirty="0">
                <a:solidFill>
                  <a:schemeClr val="dk1"/>
                </a:solidFill>
                <a:latin typeface="Arial"/>
                <a:ea typeface="Arial"/>
                <a:cs typeface="Arial"/>
                <a:sym typeface="Arial"/>
              </a:rPr>
              <a:t>ITINN = inhibidores de la transcriptasa inversa </a:t>
            </a:r>
            <a:br>
              <a:rPr lang="es-US" dirty="0">
                <a:solidFill>
                  <a:schemeClr val="dk1"/>
                </a:solidFill>
                <a:latin typeface="Arial"/>
                <a:ea typeface="Arial"/>
                <a:cs typeface="Arial"/>
                <a:sym typeface="Arial"/>
              </a:rPr>
            </a:br>
            <a:r>
              <a:rPr lang="es-US" dirty="0">
                <a:solidFill>
                  <a:schemeClr val="dk1"/>
                </a:solidFill>
                <a:latin typeface="Arial"/>
                <a:ea typeface="Arial"/>
                <a:cs typeface="Arial"/>
                <a:sym typeface="Arial"/>
              </a:rPr>
              <a:t> no análogos de los nucleósidos</a:t>
            </a:r>
          </a:p>
          <a:p>
            <a:pPr marL="171450" lvl="0" indent="-171450" algn="l" rtl="0">
              <a:spcBef>
                <a:spcPts val="0"/>
              </a:spcBef>
              <a:spcAft>
                <a:spcPts val="0"/>
              </a:spcAft>
              <a:buClr>
                <a:srgbClr val="C00000"/>
              </a:buClr>
              <a:buSzPts val="2400"/>
              <a:buFont typeface="Arial"/>
              <a:buAutoNum type="arabicPeriod"/>
            </a:pPr>
            <a:r>
              <a:rPr lang="es-US" dirty="0">
                <a:solidFill>
                  <a:schemeClr val="dk1"/>
                </a:solidFill>
                <a:latin typeface="Arial"/>
                <a:ea typeface="Arial"/>
                <a:cs typeface="Arial"/>
                <a:sym typeface="Arial"/>
              </a:rPr>
              <a:t>IP = inhibidores de la proteasa</a:t>
            </a:r>
          </a:p>
          <a:p>
            <a:pPr marL="171450" lvl="0" indent="-171450" algn="l" rtl="0">
              <a:spcBef>
                <a:spcPts val="0"/>
              </a:spcBef>
              <a:spcAft>
                <a:spcPts val="0"/>
              </a:spcAft>
              <a:buClr>
                <a:srgbClr val="C00000"/>
              </a:buClr>
              <a:buSzPts val="2400"/>
              <a:buFont typeface="Arial"/>
              <a:buAutoNum type="arabicPeriod"/>
            </a:pPr>
            <a:r>
              <a:rPr lang="es-US" dirty="0">
                <a:solidFill>
                  <a:schemeClr val="dk1"/>
                </a:solidFill>
                <a:latin typeface="Arial"/>
                <a:ea typeface="Arial"/>
                <a:cs typeface="Arial"/>
                <a:sym typeface="Arial"/>
              </a:rPr>
              <a:t>II = inhibidores de la integrasa</a:t>
            </a:r>
          </a:p>
          <a:p>
            <a:pPr marL="171450" lvl="0" indent="-171450" algn="l" rtl="0">
              <a:spcBef>
                <a:spcPts val="0"/>
              </a:spcBef>
              <a:spcAft>
                <a:spcPts val="0"/>
              </a:spcAft>
              <a:buClr>
                <a:srgbClr val="C00000"/>
              </a:buClr>
              <a:buSzPts val="2400"/>
              <a:buFont typeface="Arial"/>
              <a:buAutoNum type="arabicPeriod"/>
            </a:pPr>
            <a:r>
              <a:rPr lang="es-US" dirty="0">
                <a:solidFill>
                  <a:schemeClr val="dk1"/>
                </a:solidFill>
                <a:latin typeface="Arial"/>
                <a:ea typeface="Arial"/>
                <a:cs typeface="Arial"/>
                <a:sym typeface="Arial"/>
              </a:rPr>
              <a:t>Inhibidores de la entrada</a:t>
            </a:r>
          </a:p>
          <a:p>
            <a:pPr marL="171450" lvl="0" indent="-171450" algn="l" rtl="0">
              <a:spcBef>
                <a:spcPts val="0"/>
              </a:spcBef>
              <a:spcAft>
                <a:spcPts val="0"/>
              </a:spcAft>
              <a:buClr>
                <a:srgbClr val="C00000"/>
              </a:buClr>
              <a:buSzPts val="2400"/>
              <a:buFont typeface="Arial"/>
              <a:buAutoNum type="arabicPeriod"/>
            </a:pPr>
            <a:r>
              <a:rPr lang="es-US" dirty="0">
                <a:solidFill>
                  <a:schemeClr val="dk1"/>
                </a:solidFill>
                <a:latin typeface="Arial"/>
                <a:ea typeface="Arial"/>
                <a:cs typeface="Arial"/>
                <a:sym typeface="Arial"/>
              </a:rPr>
              <a:t>Intensificadores = potenciadores farmacocinéticos</a:t>
            </a:r>
          </a:p>
          <a:p>
            <a:pPr marL="342900" lvl="0" indent="-190500" algn="l" rtl="0">
              <a:spcBef>
                <a:spcPts val="0"/>
              </a:spcBef>
              <a:spcAft>
                <a:spcPts val="0"/>
              </a:spcAft>
              <a:buSzPts val="2400"/>
              <a:buNone/>
            </a:pPr>
            <a:endParaRPr dirty="0">
              <a:latin typeface="Arial"/>
              <a:ea typeface="Arial"/>
              <a:cs typeface="Arial"/>
              <a:sym typeface="Arial"/>
            </a:endParaRPr>
          </a:p>
        </p:txBody>
      </p:sp>
      <p:sp>
        <p:nvSpPr>
          <p:cNvPr id="278" name="Google Shape;278;p20"/>
          <p:cNvSpPr txBox="1"/>
          <p:nvPr/>
        </p:nvSpPr>
        <p:spPr>
          <a:xfrm>
            <a:off x="304800" y="381000"/>
            <a:ext cx="313443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Medicamentos en funcionamiento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3" name="Imagen 2">
            <a:extLst>
              <a:ext uri="{FF2B5EF4-FFF2-40B4-BE49-F238E27FC236}">
                <a16:creationId xmlns:a16="http://schemas.microsoft.com/office/drawing/2014/main" id="{1703663E-42B3-4799-ADE0-EBEC6C460A53}"/>
              </a:ext>
            </a:extLst>
          </p:cNvPr>
          <p:cNvPicPr>
            <a:picLocks noChangeAspect="1"/>
          </p:cNvPicPr>
          <p:nvPr/>
        </p:nvPicPr>
        <p:blipFill>
          <a:blip r:embed="rId3"/>
          <a:stretch>
            <a:fillRect/>
          </a:stretch>
        </p:blipFill>
        <p:spPr>
          <a:xfrm>
            <a:off x="4964505" y="1870454"/>
            <a:ext cx="3865597" cy="3600527"/>
          </a:xfrm>
          <a:prstGeom prst="rect">
            <a:avLst/>
          </a:prstGeom>
        </p:spPr>
      </p:pic>
      <p:sp>
        <p:nvSpPr>
          <p:cNvPr id="284" name="Google Shape;284;p21"/>
          <p:cNvSpPr txBox="1">
            <a:spLocks noGrp="1"/>
          </p:cNvSpPr>
          <p:nvPr>
            <p:ph type="title"/>
          </p:nvPr>
        </p:nvSpPr>
        <p:spPr>
          <a:xfrm>
            <a:off x="609600" y="826745"/>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S" sz="2400" b="1" dirty="0">
                <a:latin typeface="Arial"/>
                <a:ea typeface="Arial"/>
                <a:cs typeface="Arial"/>
                <a:sym typeface="Arial"/>
              </a:rPr>
              <a:t>Inhibidores de la transcriptasa inversa análogos </a:t>
            </a:r>
            <a:br>
              <a:rPr lang="es-US" sz="2400" b="1" dirty="0">
                <a:latin typeface="Arial"/>
                <a:ea typeface="Arial"/>
                <a:cs typeface="Arial"/>
                <a:sym typeface="Arial"/>
              </a:rPr>
            </a:br>
            <a:r>
              <a:rPr lang="es-US" sz="2400" b="1" dirty="0">
                <a:latin typeface="Arial"/>
                <a:ea typeface="Arial"/>
                <a:cs typeface="Arial"/>
                <a:sym typeface="Arial"/>
              </a:rPr>
              <a:t>de los de nucleósidos (ITIN)</a:t>
            </a:r>
          </a:p>
        </p:txBody>
      </p:sp>
      <p:sp>
        <p:nvSpPr>
          <p:cNvPr id="285" name="Google Shape;285;p21"/>
          <p:cNvSpPr txBox="1">
            <a:spLocks noGrp="1"/>
          </p:cNvSpPr>
          <p:nvPr>
            <p:ph type="body" idx="1"/>
          </p:nvPr>
        </p:nvSpPr>
        <p:spPr>
          <a:xfrm>
            <a:off x="609600" y="1870454"/>
            <a:ext cx="4629150" cy="365751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2400"/>
              <a:buNone/>
            </a:pPr>
            <a:r>
              <a:rPr lang="es-US" dirty="0">
                <a:solidFill>
                  <a:srgbClr val="C00000"/>
                </a:solidFill>
                <a:latin typeface="Arial"/>
                <a:ea typeface="Arial"/>
                <a:cs typeface="Arial"/>
                <a:sym typeface="Arial"/>
              </a:rPr>
              <a:t>Los ITIN inhiben la transcripción inversa.</a:t>
            </a:r>
          </a:p>
          <a:p>
            <a:pPr marL="342900" lvl="0" indent="-271462" algn="l" rtl="0">
              <a:lnSpc>
                <a:spcPct val="70000"/>
              </a:lnSpc>
              <a:spcBef>
                <a:spcPts val="225"/>
              </a:spcBef>
              <a:spcAft>
                <a:spcPts val="0"/>
              </a:spcAft>
              <a:buClr>
                <a:srgbClr val="C00000"/>
              </a:buClr>
              <a:buSzPts val="1125"/>
              <a:buNone/>
            </a:pPr>
            <a:endParaRPr sz="1125" dirty="0">
              <a:latin typeface="Arial"/>
              <a:ea typeface="Arial"/>
              <a:cs typeface="Arial"/>
              <a:sym typeface="Arial"/>
            </a:endParaRPr>
          </a:p>
          <a:p>
            <a:pPr marL="742950" lvl="1" indent="-285750" algn="l" rtl="0">
              <a:lnSpc>
                <a:spcPct val="70000"/>
              </a:lnSpc>
              <a:spcBef>
                <a:spcPts val="520"/>
              </a:spcBef>
              <a:spcAft>
                <a:spcPts val="0"/>
              </a:spcAft>
              <a:buClr>
                <a:srgbClr val="C00000"/>
              </a:buClr>
              <a:buSzPts val="2600"/>
              <a:buFont typeface="Arial"/>
              <a:buChar char="•"/>
            </a:pPr>
            <a:r>
              <a:rPr lang="es-US" sz="2600" b="1" dirty="0" err="1">
                <a:solidFill>
                  <a:schemeClr val="dk2"/>
                </a:solidFill>
                <a:latin typeface="Arial"/>
                <a:ea typeface="Arial"/>
                <a:cs typeface="Arial"/>
                <a:sym typeface="Arial"/>
              </a:rPr>
              <a:t>Descovy</a:t>
            </a:r>
            <a:r>
              <a:rPr lang="es-US" sz="2600" b="1" dirty="0">
                <a:solidFill>
                  <a:schemeClr val="dk2"/>
                </a:solidFill>
                <a:latin typeface="Arial"/>
                <a:ea typeface="Arial"/>
                <a:cs typeface="Arial"/>
                <a:sym typeface="Arial"/>
              </a:rPr>
              <a:t>®</a:t>
            </a:r>
          </a:p>
          <a:p>
            <a:pPr marL="742950" lvl="1" indent="-285750" algn="l" rtl="0">
              <a:lnSpc>
                <a:spcPct val="70000"/>
              </a:lnSpc>
              <a:spcBef>
                <a:spcPts val="520"/>
              </a:spcBef>
              <a:spcAft>
                <a:spcPts val="0"/>
              </a:spcAft>
              <a:buClr>
                <a:srgbClr val="C00000"/>
              </a:buClr>
              <a:buSzPts val="2600"/>
              <a:buFont typeface="Arial"/>
              <a:buChar char="•"/>
            </a:pPr>
            <a:r>
              <a:rPr lang="es-US" sz="2600" b="1" dirty="0" err="1">
                <a:solidFill>
                  <a:schemeClr val="dk2"/>
                </a:solidFill>
                <a:latin typeface="Arial"/>
                <a:ea typeface="Arial"/>
                <a:cs typeface="Arial"/>
                <a:sym typeface="Arial"/>
              </a:rPr>
              <a:t>Emtriva</a:t>
            </a:r>
            <a:r>
              <a:rPr lang="es-US" sz="2600" b="1" dirty="0">
                <a:solidFill>
                  <a:schemeClr val="dk2"/>
                </a:solidFill>
                <a:latin typeface="Arial"/>
                <a:ea typeface="Arial"/>
                <a:cs typeface="Arial"/>
                <a:sym typeface="Arial"/>
              </a:rPr>
              <a:t>® </a:t>
            </a:r>
          </a:p>
          <a:p>
            <a:pPr marL="742950" lvl="1" indent="-285750" algn="l" rtl="0">
              <a:lnSpc>
                <a:spcPct val="70000"/>
              </a:lnSpc>
              <a:spcBef>
                <a:spcPts val="520"/>
              </a:spcBef>
              <a:spcAft>
                <a:spcPts val="0"/>
              </a:spcAft>
              <a:buClr>
                <a:srgbClr val="C00000"/>
              </a:buClr>
              <a:buSzPts val="2600"/>
              <a:buFont typeface="Arial"/>
              <a:buChar char="•"/>
            </a:pPr>
            <a:r>
              <a:rPr lang="es-US" sz="2600" b="1" dirty="0" err="1">
                <a:solidFill>
                  <a:schemeClr val="dk2"/>
                </a:solidFill>
                <a:latin typeface="Arial"/>
                <a:ea typeface="Arial"/>
                <a:cs typeface="Arial"/>
                <a:sym typeface="Arial"/>
              </a:rPr>
              <a:t>Epivir</a:t>
            </a:r>
            <a:r>
              <a:rPr lang="es-US" sz="2600" b="1" dirty="0">
                <a:solidFill>
                  <a:schemeClr val="dk2"/>
                </a:solidFill>
                <a:latin typeface="Arial"/>
                <a:ea typeface="Arial"/>
                <a:cs typeface="Arial"/>
                <a:sym typeface="Arial"/>
              </a:rPr>
              <a:t>® </a:t>
            </a:r>
          </a:p>
          <a:p>
            <a:pPr marL="742950" lvl="1" indent="-285750" algn="l" rtl="0">
              <a:lnSpc>
                <a:spcPct val="70000"/>
              </a:lnSpc>
              <a:spcBef>
                <a:spcPts val="520"/>
              </a:spcBef>
              <a:spcAft>
                <a:spcPts val="0"/>
              </a:spcAft>
              <a:buClr>
                <a:srgbClr val="C00000"/>
              </a:buClr>
              <a:buSzPts val="2600"/>
              <a:buFont typeface="Arial"/>
              <a:buChar char="•"/>
            </a:pPr>
            <a:r>
              <a:rPr lang="es-US" sz="2600" b="1" dirty="0" err="1">
                <a:solidFill>
                  <a:schemeClr val="dk2"/>
                </a:solidFill>
                <a:latin typeface="Arial"/>
                <a:ea typeface="Arial"/>
                <a:cs typeface="Arial"/>
                <a:sym typeface="Arial"/>
              </a:rPr>
              <a:t>Epzicom</a:t>
            </a:r>
            <a:r>
              <a:rPr lang="es-US" sz="2600" b="1" dirty="0">
                <a:solidFill>
                  <a:schemeClr val="dk2"/>
                </a:solidFill>
                <a:latin typeface="Arial"/>
                <a:ea typeface="Arial"/>
                <a:cs typeface="Arial"/>
                <a:sym typeface="Arial"/>
              </a:rPr>
              <a:t>®</a:t>
            </a:r>
          </a:p>
          <a:p>
            <a:pPr marL="742950" lvl="1" indent="-285750" algn="l" rtl="0">
              <a:lnSpc>
                <a:spcPct val="70000"/>
              </a:lnSpc>
              <a:spcBef>
                <a:spcPts val="520"/>
              </a:spcBef>
              <a:spcAft>
                <a:spcPts val="0"/>
              </a:spcAft>
              <a:buClr>
                <a:srgbClr val="C00000"/>
              </a:buClr>
              <a:buSzPts val="2600"/>
              <a:buFont typeface="Arial"/>
              <a:buChar char="•"/>
            </a:pPr>
            <a:r>
              <a:rPr lang="es-US" sz="2600" b="1" dirty="0" err="1">
                <a:solidFill>
                  <a:schemeClr val="dk2"/>
                </a:solidFill>
                <a:latin typeface="Arial"/>
                <a:ea typeface="Arial"/>
                <a:cs typeface="Arial"/>
                <a:sym typeface="Arial"/>
              </a:rPr>
              <a:t>Truvada</a:t>
            </a:r>
            <a:r>
              <a:rPr lang="es-US" sz="2600" b="1" dirty="0">
                <a:solidFill>
                  <a:schemeClr val="dk2"/>
                </a:solidFill>
                <a:latin typeface="Arial"/>
                <a:ea typeface="Arial"/>
                <a:cs typeface="Arial"/>
                <a:sym typeface="Arial"/>
              </a:rPr>
              <a:t>®</a:t>
            </a:r>
          </a:p>
          <a:p>
            <a:pPr marL="742950" lvl="1" indent="-285750" algn="l" rtl="0">
              <a:lnSpc>
                <a:spcPct val="70000"/>
              </a:lnSpc>
              <a:spcBef>
                <a:spcPts val="520"/>
              </a:spcBef>
              <a:spcAft>
                <a:spcPts val="0"/>
              </a:spcAft>
              <a:buClr>
                <a:srgbClr val="C00000"/>
              </a:buClr>
              <a:buSzPts val="2600"/>
              <a:buFont typeface="Arial"/>
              <a:buChar char="•"/>
            </a:pPr>
            <a:r>
              <a:rPr lang="es-US" sz="2600" b="1" dirty="0" err="1">
                <a:solidFill>
                  <a:schemeClr val="dk2"/>
                </a:solidFill>
                <a:latin typeface="Arial"/>
                <a:ea typeface="Arial"/>
                <a:cs typeface="Arial"/>
                <a:sym typeface="Arial"/>
              </a:rPr>
              <a:t>Viread</a:t>
            </a:r>
            <a:r>
              <a:rPr lang="es-US" sz="2600" b="1" dirty="0">
                <a:solidFill>
                  <a:schemeClr val="dk2"/>
                </a:solidFill>
                <a:latin typeface="Arial"/>
                <a:ea typeface="Arial"/>
                <a:cs typeface="Arial"/>
                <a:sym typeface="Arial"/>
              </a:rPr>
              <a:t>®</a:t>
            </a:r>
          </a:p>
          <a:p>
            <a:pPr marL="742950" lvl="1" indent="-285750" algn="l" rtl="0">
              <a:lnSpc>
                <a:spcPct val="70000"/>
              </a:lnSpc>
              <a:spcBef>
                <a:spcPts val="520"/>
              </a:spcBef>
              <a:spcAft>
                <a:spcPts val="0"/>
              </a:spcAft>
              <a:buClr>
                <a:srgbClr val="C00000"/>
              </a:buClr>
              <a:buSzPts val="2600"/>
              <a:buFont typeface="Arial"/>
              <a:buChar char="•"/>
            </a:pPr>
            <a:r>
              <a:rPr lang="es-US" sz="2600" b="1" dirty="0" err="1">
                <a:solidFill>
                  <a:schemeClr val="dk2"/>
                </a:solidFill>
                <a:latin typeface="Arial"/>
                <a:ea typeface="Arial"/>
                <a:cs typeface="Arial"/>
                <a:sym typeface="Arial"/>
              </a:rPr>
              <a:t>Ziagen</a:t>
            </a:r>
            <a:r>
              <a:rPr lang="es-US" sz="2600" b="1" dirty="0">
                <a:solidFill>
                  <a:schemeClr val="dk2"/>
                </a:solidFill>
                <a:latin typeface="Arial"/>
                <a:ea typeface="Arial"/>
                <a:cs typeface="Arial"/>
                <a:sym typeface="Arial"/>
              </a:rPr>
              <a:t>®</a:t>
            </a:r>
          </a:p>
          <a:p>
            <a:pPr marL="257175" lvl="1" indent="0" algn="l" rtl="0">
              <a:lnSpc>
                <a:spcPct val="70000"/>
              </a:lnSpc>
              <a:spcBef>
                <a:spcPts val="180"/>
              </a:spcBef>
              <a:spcAft>
                <a:spcPts val="0"/>
              </a:spcAft>
              <a:buSzPts val="900"/>
              <a:buNone/>
            </a:pPr>
            <a:endParaRPr sz="900" b="1" dirty="0">
              <a:solidFill>
                <a:schemeClr val="dk2"/>
              </a:solidFill>
              <a:latin typeface="Arial"/>
              <a:ea typeface="Arial"/>
              <a:cs typeface="Arial"/>
              <a:sym typeface="Arial"/>
            </a:endParaRPr>
          </a:p>
          <a:p>
            <a:pPr marL="342900" lvl="0" indent="-342900" algn="l" rtl="0">
              <a:lnSpc>
                <a:spcPct val="70000"/>
              </a:lnSpc>
              <a:spcBef>
                <a:spcPts val="135"/>
              </a:spcBef>
              <a:spcAft>
                <a:spcPts val="0"/>
              </a:spcAft>
              <a:buSzPts val="675"/>
              <a:buChar char="▪"/>
            </a:pPr>
            <a:r>
              <a:rPr lang="es-US" sz="675" b="1" dirty="0">
                <a:solidFill>
                  <a:schemeClr val="dk2"/>
                </a:solidFill>
                <a:latin typeface="Arial"/>
                <a:ea typeface="Arial"/>
                <a:cs typeface="Arial"/>
                <a:sym typeface="Arial"/>
              </a:rPr>
              <a:t>	</a:t>
            </a:r>
          </a:p>
          <a:p>
            <a:pPr marL="342900" lvl="0" indent="-278574" algn="l" rtl="0">
              <a:lnSpc>
                <a:spcPct val="70000"/>
              </a:lnSpc>
              <a:spcBef>
                <a:spcPts val="203"/>
              </a:spcBef>
              <a:spcAft>
                <a:spcPts val="0"/>
              </a:spcAft>
              <a:buSzPts val="1013"/>
              <a:buNone/>
            </a:pPr>
            <a:endParaRPr sz="1013" b="1" dirty="0">
              <a:solidFill>
                <a:schemeClr val="accent2"/>
              </a:solidFill>
              <a:latin typeface="Arial"/>
              <a:ea typeface="Arial"/>
              <a:cs typeface="Arial"/>
              <a:sym typeface="Arial"/>
            </a:endParaRPr>
          </a:p>
        </p:txBody>
      </p:sp>
      <p:sp>
        <p:nvSpPr>
          <p:cNvPr id="287" name="Google Shape;287;p21"/>
          <p:cNvSpPr txBox="1"/>
          <p:nvPr/>
        </p:nvSpPr>
        <p:spPr>
          <a:xfrm>
            <a:off x="304800" y="381001"/>
            <a:ext cx="294336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a:solidFill>
                  <a:schemeClr val="lt1"/>
                </a:solidFill>
                <a:latin typeface="Arial"/>
                <a:ea typeface="Arial"/>
                <a:cs typeface="Arial"/>
                <a:sym typeface="Arial"/>
              </a:rPr>
              <a:t>Medicamentos en funcionamiento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6" name="Imagen 5">
            <a:extLst>
              <a:ext uri="{FF2B5EF4-FFF2-40B4-BE49-F238E27FC236}">
                <a16:creationId xmlns:a16="http://schemas.microsoft.com/office/drawing/2014/main" id="{2FEAC42F-B7E3-46B9-B0E4-AB423CC91976}"/>
              </a:ext>
            </a:extLst>
          </p:cNvPr>
          <p:cNvPicPr>
            <a:picLocks noChangeAspect="1"/>
          </p:cNvPicPr>
          <p:nvPr/>
        </p:nvPicPr>
        <p:blipFill>
          <a:blip r:embed="rId3"/>
          <a:stretch>
            <a:fillRect/>
          </a:stretch>
        </p:blipFill>
        <p:spPr>
          <a:xfrm>
            <a:off x="5206115" y="2063827"/>
            <a:ext cx="3865597" cy="3600527"/>
          </a:xfrm>
          <a:prstGeom prst="rect">
            <a:avLst/>
          </a:prstGeom>
        </p:spPr>
      </p:pic>
      <p:sp>
        <p:nvSpPr>
          <p:cNvPr id="293" name="Google Shape;293;p22"/>
          <p:cNvSpPr/>
          <p:nvPr/>
        </p:nvSpPr>
        <p:spPr>
          <a:xfrm>
            <a:off x="652016" y="1870185"/>
            <a:ext cx="5104548" cy="31797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US" sz="2400" b="0" i="0" u="none" strike="noStrike" cap="none">
                <a:solidFill>
                  <a:srgbClr val="C00000"/>
                </a:solidFill>
                <a:latin typeface="Arial"/>
                <a:ea typeface="Arial"/>
                <a:cs typeface="Arial"/>
                <a:sym typeface="Arial"/>
              </a:rPr>
              <a:t>Los ITINN inhiben la transcripción inversa.</a:t>
            </a:r>
          </a:p>
          <a:p>
            <a:pPr marL="0" marR="0" lvl="0" indent="0" algn="l" rtl="0">
              <a:spcBef>
                <a:spcPts val="360"/>
              </a:spcBef>
              <a:spcAft>
                <a:spcPts val="0"/>
              </a:spcAft>
              <a:buNone/>
            </a:pPr>
            <a:endParaRPr sz="1800" b="1" i="0" u="none" strike="noStrike" cap="none">
              <a:solidFill>
                <a:srgbClr val="C00000"/>
              </a:solidFill>
              <a:latin typeface="Arial"/>
              <a:ea typeface="Arial"/>
              <a:cs typeface="Arial"/>
              <a:sym typeface="Arial"/>
            </a:endParaRPr>
          </a:p>
          <a:p>
            <a:pPr marL="450056" marR="0" lvl="1" indent="-192881" algn="l" rtl="0">
              <a:spcBef>
                <a:spcPts val="480"/>
              </a:spcBef>
              <a:spcAft>
                <a:spcPts val="0"/>
              </a:spcAft>
              <a:buClr>
                <a:srgbClr val="C00000"/>
              </a:buClr>
              <a:buSzPts val="2400"/>
              <a:buFont typeface="Arial"/>
              <a:buChar char="•"/>
            </a:pPr>
            <a:r>
              <a:rPr lang="es-US" sz="2400" b="1" i="0" u="none" strike="noStrike" cap="none">
                <a:solidFill>
                  <a:schemeClr val="dk1"/>
                </a:solidFill>
                <a:latin typeface="Arial"/>
                <a:ea typeface="Arial"/>
                <a:cs typeface="Arial"/>
                <a:sym typeface="Arial"/>
              </a:rPr>
              <a:t>Edurant®</a:t>
            </a:r>
          </a:p>
          <a:p>
            <a:pPr marL="450056" marR="0" lvl="1" indent="-192881" algn="l" rtl="0">
              <a:spcBef>
                <a:spcPts val="480"/>
              </a:spcBef>
              <a:spcAft>
                <a:spcPts val="0"/>
              </a:spcAft>
              <a:buClr>
                <a:srgbClr val="C00000"/>
              </a:buClr>
              <a:buSzPts val="2400"/>
              <a:buFont typeface="Arial"/>
              <a:buChar char="•"/>
            </a:pPr>
            <a:r>
              <a:rPr lang="es-US" sz="2400" b="1" i="0" u="none" strike="noStrike" cap="none">
                <a:solidFill>
                  <a:schemeClr val="dk1"/>
                </a:solidFill>
                <a:latin typeface="Arial"/>
                <a:ea typeface="Arial"/>
                <a:cs typeface="Arial"/>
                <a:sym typeface="Arial"/>
              </a:rPr>
              <a:t>Intelence®</a:t>
            </a:r>
          </a:p>
          <a:p>
            <a:pPr marL="450056" marR="0" lvl="1" indent="-192881" algn="l" rtl="0">
              <a:spcBef>
                <a:spcPts val="480"/>
              </a:spcBef>
              <a:spcAft>
                <a:spcPts val="0"/>
              </a:spcAft>
              <a:buClr>
                <a:srgbClr val="C00000"/>
              </a:buClr>
              <a:buSzPts val="2400"/>
              <a:buFont typeface="Arial"/>
              <a:buChar char="•"/>
            </a:pPr>
            <a:r>
              <a:rPr lang="es-US" sz="2400" b="1" i="0" u="none" strike="noStrike" cap="none">
                <a:solidFill>
                  <a:schemeClr val="dk1"/>
                </a:solidFill>
                <a:latin typeface="Arial"/>
                <a:ea typeface="Arial"/>
                <a:cs typeface="Arial"/>
                <a:sym typeface="Arial"/>
              </a:rPr>
              <a:t>Sustiva®</a:t>
            </a:r>
          </a:p>
          <a:p>
            <a:pPr marL="450056" marR="0" lvl="1" indent="-164306" algn="l" rtl="0">
              <a:spcBef>
                <a:spcPts val="90"/>
              </a:spcBef>
              <a:spcAft>
                <a:spcPts val="0"/>
              </a:spcAft>
              <a:buClr>
                <a:schemeClr val="dk1"/>
              </a:buClr>
              <a:buSzPts val="450"/>
              <a:buFont typeface="Arial"/>
              <a:buNone/>
            </a:pPr>
            <a:endParaRPr sz="450" b="1" i="0" u="none" strike="noStrike" cap="none">
              <a:solidFill>
                <a:srgbClr val="1F497D"/>
              </a:solidFill>
              <a:latin typeface="Arial"/>
              <a:ea typeface="Arial"/>
              <a:cs typeface="Arial"/>
              <a:sym typeface="Arial"/>
            </a:endParaRPr>
          </a:p>
          <a:p>
            <a:pPr marL="342900" marR="0" lvl="1" indent="0" algn="l" rtl="0">
              <a:spcBef>
                <a:spcPts val="135"/>
              </a:spcBef>
              <a:spcAft>
                <a:spcPts val="0"/>
              </a:spcAft>
              <a:buNone/>
            </a:pPr>
            <a:r>
              <a:rPr lang="es-US" sz="675" b="1" i="0" u="none" strike="noStrike" cap="none">
                <a:solidFill>
                  <a:srgbClr val="1F497D"/>
                </a:solidFill>
                <a:latin typeface="Arial"/>
                <a:ea typeface="Arial"/>
                <a:cs typeface="Arial"/>
                <a:sym typeface="Arial"/>
              </a:rPr>
              <a:t>	</a:t>
            </a:r>
          </a:p>
          <a:p>
            <a:pPr marL="192881" marR="0" lvl="0" indent="-92868" algn="l" rtl="0">
              <a:spcBef>
                <a:spcPts val="315"/>
              </a:spcBef>
              <a:spcAft>
                <a:spcPts val="0"/>
              </a:spcAft>
              <a:buClr>
                <a:schemeClr val="dk1"/>
              </a:buClr>
              <a:buSzPts val="1575"/>
              <a:buFont typeface="Arial"/>
              <a:buNone/>
            </a:pPr>
            <a:endParaRPr sz="1575" b="0" i="0" u="none" strike="noStrike" cap="none">
              <a:solidFill>
                <a:srgbClr val="000000"/>
              </a:solidFill>
              <a:latin typeface="Arial"/>
              <a:ea typeface="Arial"/>
              <a:cs typeface="Arial"/>
              <a:sym typeface="Arial"/>
            </a:endParaRPr>
          </a:p>
          <a:p>
            <a:pPr marL="192881" marR="0" lvl="0" indent="-78580" algn="l" rtl="0">
              <a:spcBef>
                <a:spcPts val="360"/>
              </a:spcBef>
              <a:spcAft>
                <a:spcPts val="0"/>
              </a:spcAft>
              <a:buClr>
                <a:schemeClr val="dk1"/>
              </a:buClr>
              <a:buSzPts val="1800"/>
              <a:buFont typeface="Arial"/>
              <a:buNone/>
            </a:pPr>
            <a:endParaRPr sz="1800" b="0" i="0" u="none" strike="noStrike" cap="none">
              <a:solidFill>
                <a:srgbClr val="0000FF"/>
              </a:solidFill>
              <a:latin typeface="Arial"/>
              <a:ea typeface="Arial"/>
              <a:cs typeface="Arial"/>
              <a:sym typeface="Arial"/>
            </a:endParaRPr>
          </a:p>
        </p:txBody>
      </p:sp>
      <p:sp>
        <p:nvSpPr>
          <p:cNvPr id="295" name="Google Shape;295;p22"/>
          <p:cNvSpPr txBox="1">
            <a:spLocks noGrp="1"/>
          </p:cNvSpPr>
          <p:nvPr>
            <p:ph type="title"/>
          </p:nvPr>
        </p:nvSpPr>
        <p:spPr>
          <a:xfrm>
            <a:off x="652016" y="1043480"/>
            <a:ext cx="8034783" cy="5941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S" sz="2400" b="1">
                <a:latin typeface="Arial"/>
                <a:ea typeface="Arial"/>
                <a:cs typeface="Arial"/>
                <a:sym typeface="Arial"/>
              </a:rPr>
              <a:t>Inhibidores de la transcriptasa inversa no análogos de los nucleósidos (ITINN)</a:t>
            </a:r>
          </a:p>
        </p:txBody>
      </p:sp>
      <p:sp>
        <p:nvSpPr>
          <p:cNvPr id="296" name="Google Shape;296;p22"/>
          <p:cNvSpPr txBox="1"/>
          <p:nvPr/>
        </p:nvSpPr>
        <p:spPr>
          <a:xfrm>
            <a:off x="304800" y="381000"/>
            <a:ext cx="295701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Medicamentos en funcionamiento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3"/>
          <p:cNvSpPr txBox="1">
            <a:spLocks noGrp="1"/>
          </p:cNvSpPr>
          <p:nvPr>
            <p:ph type="title"/>
          </p:nvPr>
        </p:nvSpPr>
        <p:spPr>
          <a:xfrm>
            <a:off x="609600" y="934727"/>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S" sz="2400" b="1">
                <a:latin typeface="Arial"/>
                <a:ea typeface="Arial"/>
                <a:cs typeface="Arial"/>
                <a:sym typeface="Arial"/>
              </a:rPr>
              <a:t>Inhibidores de la proteasa (IP)</a:t>
            </a:r>
          </a:p>
        </p:txBody>
      </p:sp>
      <p:sp>
        <p:nvSpPr>
          <p:cNvPr id="303" name="Google Shape;303;p23"/>
          <p:cNvSpPr txBox="1">
            <a:spLocks noGrp="1"/>
          </p:cNvSpPr>
          <p:nvPr>
            <p:ph type="body" idx="1"/>
          </p:nvPr>
        </p:nvSpPr>
        <p:spPr>
          <a:xfrm>
            <a:off x="705357" y="1763777"/>
            <a:ext cx="4800600" cy="333044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400"/>
              <a:buNone/>
            </a:pPr>
            <a:r>
              <a:rPr lang="es-US">
                <a:solidFill>
                  <a:srgbClr val="C00000"/>
                </a:solidFill>
                <a:latin typeface="Arial"/>
                <a:ea typeface="Arial"/>
                <a:cs typeface="Arial"/>
                <a:sym typeface="Arial"/>
              </a:rPr>
              <a:t>Los inhibidores de la proteasa ayudan a prevenir que el ADN del VIH forme “paquetes” pequeños.</a:t>
            </a:r>
          </a:p>
          <a:p>
            <a:pPr marL="342900" lvl="0" indent="-289306" algn="l" rtl="0">
              <a:lnSpc>
                <a:spcPct val="80000"/>
              </a:lnSpc>
              <a:spcBef>
                <a:spcPts val="169"/>
              </a:spcBef>
              <a:spcAft>
                <a:spcPts val="0"/>
              </a:spcAft>
              <a:buSzPts val="844"/>
              <a:buNone/>
            </a:pPr>
            <a:endParaRPr sz="843">
              <a:latin typeface="Arial"/>
              <a:ea typeface="Arial"/>
              <a:cs typeface="Arial"/>
              <a:sym typeface="Arial"/>
            </a:endParaRPr>
          </a:p>
          <a:p>
            <a:pPr marL="342900" lvl="0" indent="-190500" algn="l" rtl="0">
              <a:lnSpc>
                <a:spcPct val="80000"/>
              </a:lnSpc>
              <a:spcBef>
                <a:spcPts val="480"/>
              </a:spcBef>
              <a:spcAft>
                <a:spcPts val="0"/>
              </a:spcAft>
              <a:buSzPts val="2400"/>
              <a:buNone/>
            </a:pPr>
            <a:endParaRPr b="1">
              <a:latin typeface="Arial"/>
              <a:ea typeface="Arial"/>
              <a:cs typeface="Arial"/>
              <a:sym typeface="Arial"/>
            </a:endParaRPr>
          </a:p>
          <a:p>
            <a:pPr marL="257175" lvl="0" indent="-257175" algn="l" rtl="0">
              <a:lnSpc>
                <a:spcPct val="80000"/>
              </a:lnSpc>
              <a:spcBef>
                <a:spcPts val="480"/>
              </a:spcBef>
              <a:spcAft>
                <a:spcPts val="0"/>
              </a:spcAft>
              <a:buClr>
                <a:srgbClr val="C00000"/>
              </a:buClr>
              <a:buSzPts val="2400"/>
              <a:buFont typeface="Arial"/>
              <a:buChar char="•"/>
            </a:pPr>
            <a:r>
              <a:rPr lang="es-US" b="1">
                <a:solidFill>
                  <a:schemeClr val="dk2"/>
                </a:solidFill>
                <a:latin typeface="Arial"/>
                <a:ea typeface="Arial"/>
                <a:cs typeface="Arial"/>
                <a:sym typeface="Arial"/>
              </a:rPr>
              <a:t>Evotaz®</a:t>
            </a:r>
          </a:p>
          <a:p>
            <a:pPr marL="257175" lvl="0" indent="-257175" algn="l" rtl="0">
              <a:lnSpc>
                <a:spcPct val="80000"/>
              </a:lnSpc>
              <a:spcBef>
                <a:spcPts val="480"/>
              </a:spcBef>
              <a:spcAft>
                <a:spcPts val="0"/>
              </a:spcAft>
              <a:buClr>
                <a:srgbClr val="C00000"/>
              </a:buClr>
              <a:buSzPts val="2400"/>
              <a:buFont typeface="Arial"/>
              <a:buChar char="•"/>
            </a:pPr>
            <a:r>
              <a:rPr lang="es-US" b="1">
                <a:solidFill>
                  <a:schemeClr val="dk2"/>
                </a:solidFill>
                <a:latin typeface="Arial"/>
                <a:ea typeface="Arial"/>
                <a:cs typeface="Arial"/>
                <a:sym typeface="Arial"/>
              </a:rPr>
              <a:t>Prezcobix®</a:t>
            </a:r>
          </a:p>
          <a:p>
            <a:pPr marL="257175" lvl="0" indent="-257175" algn="l" rtl="0">
              <a:lnSpc>
                <a:spcPct val="80000"/>
              </a:lnSpc>
              <a:spcBef>
                <a:spcPts val="480"/>
              </a:spcBef>
              <a:spcAft>
                <a:spcPts val="0"/>
              </a:spcAft>
              <a:buClr>
                <a:srgbClr val="C00000"/>
              </a:buClr>
              <a:buSzPts val="2400"/>
              <a:buFont typeface="Arial"/>
              <a:buChar char="•"/>
            </a:pPr>
            <a:r>
              <a:rPr lang="es-US" b="1">
                <a:solidFill>
                  <a:schemeClr val="dk2"/>
                </a:solidFill>
                <a:latin typeface="Arial"/>
                <a:ea typeface="Arial"/>
                <a:cs typeface="Arial"/>
                <a:sym typeface="Arial"/>
              </a:rPr>
              <a:t>Prezista®</a:t>
            </a:r>
          </a:p>
          <a:p>
            <a:pPr marL="257175" lvl="0" indent="-257175" algn="l" rtl="0">
              <a:lnSpc>
                <a:spcPct val="80000"/>
              </a:lnSpc>
              <a:spcBef>
                <a:spcPts val="480"/>
              </a:spcBef>
              <a:spcAft>
                <a:spcPts val="0"/>
              </a:spcAft>
              <a:buClr>
                <a:srgbClr val="C00000"/>
              </a:buClr>
              <a:buSzPts val="2400"/>
              <a:buFont typeface="Arial"/>
              <a:buChar char="•"/>
            </a:pPr>
            <a:r>
              <a:rPr lang="es-US" b="1">
                <a:solidFill>
                  <a:schemeClr val="dk2"/>
                </a:solidFill>
                <a:latin typeface="Arial"/>
                <a:ea typeface="Arial"/>
                <a:cs typeface="Arial"/>
                <a:sym typeface="Arial"/>
              </a:rPr>
              <a:t>Reyataz®</a:t>
            </a:r>
          </a:p>
          <a:p>
            <a:pPr marL="342900" lvl="0" indent="-314325" algn="l" rtl="0">
              <a:lnSpc>
                <a:spcPct val="80000"/>
              </a:lnSpc>
              <a:spcBef>
                <a:spcPts val="90"/>
              </a:spcBef>
              <a:spcAft>
                <a:spcPts val="0"/>
              </a:spcAft>
              <a:buSzPts val="450"/>
              <a:buNone/>
            </a:pPr>
            <a:endParaRPr sz="450" b="1">
              <a:solidFill>
                <a:schemeClr val="dk2"/>
              </a:solidFill>
              <a:latin typeface="Arial"/>
              <a:ea typeface="Arial"/>
              <a:cs typeface="Arial"/>
              <a:sym typeface="Arial"/>
            </a:endParaRPr>
          </a:p>
          <a:p>
            <a:pPr marL="342900" lvl="0" indent="-278574" algn="l" rtl="0">
              <a:lnSpc>
                <a:spcPct val="80000"/>
              </a:lnSpc>
              <a:spcBef>
                <a:spcPts val="203"/>
              </a:spcBef>
              <a:spcAft>
                <a:spcPts val="0"/>
              </a:spcAft>
              <a:buSzPts val="1013"/>
              <a:buNone/>
            </a:pPr>
            <a:endParaRPr sz="1013">
              <a:solidFill>
                <a:schemeClr val="accent2"/>
              </a:solidFill>
              <a:latin typeface="Arial"/>
              <a:ea typeface="Arial"/>
              <a:cs typeface="Arial"/>
              <a:sym typeface="Arial"/>
            </a:endParaRPr>
          </a:p>
          <a:p>
            <a:pPr marL="342900" lvl="0" indent="-278574" algn="l" rtl="0">
              <a:lnSpc>
                <a:spcPct val="80000"/>
              </a:lnSpc>
              <a:spcBef>
                <a:spcPts val="203"/>
              </a:spcBef>
              <a:spcAft>
                <a:spcPts val="0"/>
              </a:spcAft>
              <a:buSzPts val="1013"/>
              <a:buNone/>
            </a:pPr>
            <a:endParaRPr sz="1013">
              <a:solidFill>
                <a:schemeClr val="hlink"/>
              </a:solidFill>
              <a:latin typeface="Arial"/>
              <a:ea typeface="Arial"/>
              <a:cs typeface="Arial"/>
              <a:sym typeface="Arial"/>
            </a:endParaRPr>
          </a:p>
        </p:txBody>
      </p:sp>
      <p:pic>
        <p:nvPicPr>
          <p:cNvPr id="304" name="Google Shape;304;p23" descr="Fig_29"/>
          <p:cNvPicPr preferRelativeResize="0"/>
          <p:nvPr/>
        </p:nvPicPr>
        <p:blipFill rotWithShape="1">
          <a:blip r:embed="rId3">
            <a:alphaModFix/>
          </a:blip>
          <a:srcRect/>
          <a:stretch/>
        </p:blipFill>
        <p:spPr>
          <a:xfrm>
            <a:off x="6038344" y="1763777"/>
            <a:ext cx="2568702" cy="3330444"/>
          </a:xfrm>
          <a:prstGeom prst="rect">
            <a:avLst/>
          </a:prstGeom>
          <a:noFill/>
          <a:ln>
            <a:noFill/>
          </a:ln>
        </p:spPr>
      </p:pic>
      <p:sp>
        <p:nvSpPr>
          <p:cNvPr id="305" name="Google Shape;305;p23"/>
          <p:cNvSpPr txBox="1"/>
          <p:nvPr/>
        </p:nvSpPr>
        <p:spPr>
          <a:xfrm>
            <a:off x="304800" y="381000"/>
            <a:ext cx="338009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Medicamentos en funcionamiento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4"/>
          <p:cNvSpPr txBox="1">
            <a:spLocks noGrp="1"/>
          </p:cNvSpPr>
          <p:nvPr>
            <p:ph type="title"/>
          </p:nvPr>
        </p:nvSpPr>
        <p:spPr>
          <a:xfrm>
            <a:off x="588581" y="961159"/>
            <a:ext cx="5238750" cy="9715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S" sz="2400" b="1">
                <a:latin typeface="Arial"/>
                <a:ea typeface="Arial"/>
                <a:cs typeface="Arial"/>
                <a:sym typeface="Arial"/>
              </a:rPr>
              <a:t>Inhibidores de la integrasa (II)</a:t>
            </a:r>
          </a:p>
        </p:txBody>
      </p:sp>
      <p:sp>
        <p:nvSpPr>
          <p:cNvPr id="312" name="Google Shape;312;p24"/>
          <p:cNvSpPr txBox="1">
            <a:spLocks noGrp="1"/>
          </p:cNvSpPr>
          <p:nvPr>
            <p:ph type="body" idx="1"/>
          </p:nvPr>
        </p:nvSpPr>
        <p:spPr>
          <a:xfrm>
            <a:off x="588581" y="1764843"/>
            <a:ext cx="4629150" cy="32851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s-US">
                <a:solidFill>
                  <a:srgbClr val="C00000"/>
                </a:solidFill>
                <a:latin typeface="Arial"/>
                <a:ea typeface="Arial"/>
                <a:cs typeface="Arial"/>
                <a:sym typeface="Arial"/>
              </a:rPr>
              <a:t>Los inhibidores de la integrasa ayudan a bloquear la unión del ADN del VIH al ADN de la célula huésped.</a:t>
            </a:r>
          </a:p>
          <a:p>
            <a:pPr marL="342900" lvl="0" indent="-285750" algn="l" rtl="0">
              <a:spcBef>
                <a:spcPts val="180"/>
              </a:spcBef>
              <a:spcAft>
                <a:spcPts val="0"/>
              </a:spcAft>
              <a:buSzPts val="900"/>
              <a:buNone/>
            </a:pPr>
            <a:endParaRPr sz="900">
              <a:latin typeface="Arial"/>
              <a:ea typeface="Arial"/>
              <a:cs typeface="Arial"/>
              <a:sym typeface="Arial"/>
            </a:endParaRPr>
          </a:p>
          <a:p>
            <a:pPr marL="257175" lvl="0" indent="-257175" algn="l" rtl="0">
              <a:spcBef>
                <a:spcPts val="480"/>
              </a:spcBef>
              <a:spcAft>
                <a:spcPts val="0"/>
              </a:spcAft>
              <a:buClr>
                <a:srgbClr val="C00000"/>
              </a:buClr>
              <a:buSzPts val="2400"/>
              <a:buFont typeface="Arial"/>
              <a:buChar char="•"/>
            </a:pPr>
            <a:r>
              <a:rPr lang="es-US" b="1">
                <a:solidFill>
                  <a:schemeClr val="dk2"/>
                </a:solidFill>
                <a:latin typeface="Arial"/>
                <a:ea typeface="Arial"/>
                <a:cs typeface="Arial"/>
                <a:sym typeface="Arial"/>
              </a:rPr>
              <a:t>Isentress®</a:t>
            </a:r>
          </a:p>
          <a:p>
            <a:pPr marL="257175" lvl="0" indent="-257175" algn="l" rtl="0">
              <a:spcBef>
                <a:spcPts val="480"/>
              </a:spcBef>
              <a:spcAft>
                <a:spcPts val="0"/>
              </a:spcAft>
              <a:buClr>
                <a:srgbClr val="C00000"/>
              </a:buClr>
              <a:buSzPts val="2400"/>
              <a:buFont typeface="Arial"/>
              <a:buChar char="•"/>
            </a:pPr>
            <a:r>
              <a:rPr lang="es-US" b="1">
                <a:solidFill>
                  <a:schemeClr val="dk2"/>
                </a:solidFill>
                <a:latin typeface="Arial"/>
                <a:ea typeface="Arial"/>
                <a:cs typeface="Arial"/>
                <a:sym typeface="Arial"/>
              </a:rPr>
              <a:t>Tivicay®</a:t>
            </a:r>
          </a:p>
          <a:p>
            <a:pPr marL="0" lvl="0" indent="0" algn="l" rtl="0">
              <a:spcBef>
                <a:spcPts val="203"/>
              </a:spcBef>
              <a:spcAft>
                <a:spcPts val="0"/>
              </a:spcAft>
              <a:buSzPts val="1013"/>
              <a:buNone/>
            </a:pPr>
            <a:endParaRPr sz="1013" b="1">
              <a:latin typeface="Arial"/>
              <a:ea typeface="Arial"/>
              <a:cs typeface="Arial"/>
              <a:sym typeface="Arial"/>
            </a:endParaRPr>
          </a:p>
          <a:p>
            <a:pPr marL="342900" lvl="0" indent="-278574" algn="l" rtl="0">
              <a:spcBef>
                <a:spcPts val="203"/>
              </a:spcBef>
              <a:spcAft>
                <a:spcPts val="0"/>
              </a:spcAft>
              <a:buSzPts val="1013"/>
              <a:buNone/>
            </a:pPr>
            <a:endParaRPr sz="1013" b="1">
              <a:latin typeface="Arial"/>
              <a:ea typeface="Arial"/>
              <a:cs typeface="Arial"/>
              <a:sym typeface="Arial"/>
            </a:endParaRPr>
          </a:p>
        </p:txBody>
      </p:sp>
      <p:pic>
        <p:nvPicPr>
          <p:cNvPr id="313" name="Google Shape;313;p24" descr="Fig_25"/>
          <p:cNvPicPr preferRelativeResize="0"/>
          <p:nvPr/>
        </p:nvPicPr>
        <p:blipFill rotWithShape="1">
          <a:blip r:embed="rId3">
            <a:alphaModFix/>
          </a:blip>
          <a:srcRect/>
          <a:stretch/>
        </p:blipFill>
        <p:spPr>
          <a:xfrm>
            <a:off x="5598731" y="1932708"/>
            <a:ext cx="2956688" cy="3329013"/>
          </a:xfrm>
          <a:prstGeom prst="rect">
            <a:avLst/>
          </a:prstGeom>
          <a:noFill/>
          <a:ln>
            <a:noFill/>
          </a:ln>
        </p:spPr>
      </p:pic>
      <p:sp>
        <p:nvSpPr>
          <p:cNvPr id="314" name="Google Shape;314;p24"/>
          <p:cNvSpPr txBox="1"/>
          <p:nvPr/>
        </p:nvSpPr>
        <p:spPr>
          <a:xfrm>
            <a:off x="304800" y="381000"/>
            <a:ext cx="347563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Medicamentos en funcionamiento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5"/>
          <p:cNvSpPr txBox="1">
            <a:spLocks noGrp="1"/>
          </p:cNvSpPr>
          <p:nvPr>
            <p:ph type="title"/>
          </p:nvPr>
        </p:nvSpPr>
        <p:spPr>
          <a:xfrm>
            <a:off x="509154" y="1042447"/>
            <a:ext cx="7762010" cy="80713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s-US" sz="2400" b="1">
                <a:latin typeface="Arial"/>
                <a:ea typeface="Arial"/>
                <a:cs typeface="Arial"/>
                <a:sym typeface="Arial"/>
              </a:rPr>
              <a:t>Inhibidores de la entrada (inhibidores de fusión)</a:t>
            </a:r>
          </a:p>
        </p:txBody>
      </p:sp>
      <p:sp>
        <p:nvSpPr>
          <p:cNvPr id="321" name="Google Shape;321;p25"/>
          <p:cNvSpPr txBox="1">
            <a:spLocks noGrp="1"/>
          </p:cNvSpPr>
          <p:nvPr>
            <p:ph type="body" idx="1"/>
          </p:nvPr>
        </p:nvSpPr>
        <p:spPr>
          <a:xfrm>
            <a:off x="654627" y="1921559"/>
            <a:ext cx="4707082" cy="281669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s-US" dirty="0">
                <a:solidFill>
                  <a:srgbClr val="C00000"/>
                </a:solidFill>
                <a:latin typeface="Arial"/>
                <a:ea typeface="Arial"/>
                <a:cs typeface="Arial"/>
                <a:sym typeface="Arial"/>
              </a:rPr>
              <a:t>Los inhibidores de fusión ayudan a bloquear la entrada del VIH </a:t>
            </a:r>
            <a:br>
              <a:rPr lang="es-US" dirty="0">
                <a:solidFill>
                  <a:srgbClr val="C00000"/>
                </a:solidFill>
                <a:latin typeface="Arial"/>
                <a:ea typeface="Arial"/>
                <a:cs typeface="Arial"/>
                <a:sym typeface="Arial"/>
              </a:rPr>
            </a:br>
            <a:r>
              <a:rPr lang="es-US" dirty="0">
                <a:solidFill>
                  <a:srgbClr val="C00000"/>
                </a:solidFill>
                <a:latin typeface="Arial"/>
                <a:ea typeface="Arial"/>
                <a:cs typeface="Arial"/>
                <a:sym typeface="Arial"/>
              </a:rPr>
              <a:t>en la célula CD4.</a:t>
            </a:r>
          </a:p>
          <a:p>
            <a:pPr marL="342900" lvl="0" indent="-190500" algn="l" rtl="0">
              <a:spcBef>
                <a:spcPts val="480"/>
              </a:spcBef>
              <a:spcAft>
                <a:spcPts val="0"/>
              </a:spcAft>
              <a:buSzPts val="2400"/>
              <a:buNone/>
            </a:pPr>
            <a:endParaRPr dirty="0">
              <a:latin typeface="Arial"/>
              <a:ea typeface="Arial"/>
              <a:cs typeface="Arial"/>
              <a:sym typeface="Arial"/>
            </a:endParaRPr>
          </a:p>
          <a:p>
            <a:pPr marL="257175" lvl="0" indent="-257175" algn="l" rtl="0">
              <a:spcBef>
                <a:spcPts val="480"/>
              </a:spcBef>
              <a:spcAft>
                <a:spcPts val="0"/>
              </a:spcAft>
              <a:buClr>
                <a:srgbClr val="C00000"/>
              </a:buClr>
              <a:buSzPts val="2400"/>
              <a:buFont typeface="Arial"/>
              <a:buChar char="•"/>
            </a:pPr>
            <a:r>
              <a:rPr lang="es-US" b="1" dirty="0" err="1">
                <a:solidFill>
                  <a:schemeClr val="dk2"/>
                </a:solidFill>
                <a:latin typeface="Arial"/>
                <a:ea typeface="Arial"/>
                <a:cs typeface="Arial"/>
                <a:sym typeface="Arial"/>
              </a:rPr>
              <a:t>Selzentry</a:t>
            </a:r>
            <a:r>
              <a:rPr lang="es-US" b="1" dirty="0">
                <a:solidFill>
                  <a:schemeClr val="dk2"/>
                </a:solidFill>
                <a:latin typeface="Arial"/>
                <a:ea typeface="Arial"/>
                <a:cs typeface="Arial"/>
                <a:sym typeface="Arial"/>
              </a:rPr>
              <a:t>® </a:t>
            </a:r>
          </a:p>
        </p:txBody>
      </p:sp>
      <p:sp>
        <p:nvSpPr>
          <p:cNvPr id="323" name="Google Shape;323;p25"/>
          <p:cNvSpPr txBox="1"/>
          <p:nvPr/>
        </p:nvSpPr>
        <p:spPr>
          <a:xfrm>
            <a:off x="304800" y="381000"/>
            <a:ext cx="3366448"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Medicamentos en funcionamiento</a:t>
            </a:r>
          </a:p>
        </p:txBody>
      </p:sp>
      <p:pic>
        <p:nvPicPr>
          <p:cNvPr id="3" name="Imagen 2">
            <a:extLst>
              <a:ext uri="{FF2B5EF4-FFF2-40B4-BE49-F238E27FC236}">
                <a16:creationId xmlns:a16="http://schemas.microsoft.com/office/drawing/2014/main" id="{D140398F-8EA9-4A4F-B412-EFCFEF807DFD}"/>
              </a:ext>
            </a:extLst>
          </p:cNvPr>
          <p:cNvPicPr>
            <a:picLocks noChangeAspect="1"/>
          </p:cNvPicPr>
          <p:nvPr/>
        </p:nvPicPr>
        <p:blipFill>
          <a:blip r:embed="rId3"/>
          <a:stretch>
            <a:fillRect/>
          </a:stretch>
        </p:blipFill>
        <p:spPr>
          <a:xfrm>
            <a:off x="5394090" y="1646067"/>
            <a:ext cx="3240756" cy="401661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6"/>
          <p:cNvSpPr txBox="1">
            <a:spLocks noGrp="1"/>
          </p:cNvSpPr>
          <p:nvPr>
            <p:ph type="title"/>
          </p:nvPr>
        </p:nvSpPr>
        <p:spPr>
          <a:xfrm>
            <a:off x="609599" y="932119"/>
            <a:ext cx="8388927" cy="77585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s-US" sz="2400" b="1"/>
              <a:t>Potenciadores farmacocinéticos </a:t>
            </a:r>
            <a:r>
              <a:rPr lang="es-US" sz="2400" b="1">
                <a:latin typeface="Arial"/>
                <a:ea typeface="Arial"/>
                <a:cs typeface="Arial"/>
                <a:sym typeface="Arial"/>
              </a:rPr>
              <a:t>(Intensificadores)</a:t>
            </a:r>
          </a:p>
        </p:txBody>
      </p:sp>
      <p:sp>
        <p:nvSpPr>
          <p:cNvPr id="330" name="Google Shape;330;p26"/>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s-US" dirty="0">
                <a:solidFill>
                  <a:srgbClr val="C00000"/>
                </a:solidFill>
                <a:latin typeface="Arial"/>
                <a:ea typeface="Arial"/>
                <a:cs typeface="Arial"/>
                <a:sym typeface="Arial"/>
              </a:rPr>
              <a:t>Los potenciadores se usan para aumentar la efectividad de otro medicamento.</a:t>
            </a:r>
          </a:p>
          <a:p>
            <a:pPr marL="342900" lvl="0" indent="-190500" algn="l" rtl="0">
              <a:spcBef>
                <a:spcPts val="480"/>
              </a:spcBef>
              <a:spcAft>
                <a:spcPts val="0"/>
              </a:spcAft>
              <a:buSzPts val="2400"/>
              <a:buNone/>
            </a:pPr>
            <a:endParaRPr dirty="0">
              <a:solidFill>
                <a:srgbClr val="C00000"/>
              </a:solidFill>
              <a:latin typeface="Arial"/>
              <a:ea typeface="Arial"/>
              <a:cs typeface="Arial"/>
              <a:sym typeface="Arial"/>
            </a:endParaRPr>
          </a:p>
          <a:p>
            <a:pPr marL="257175" lvl="0" indent="-257175" algn="l" rtl="0">
              <a:spcBef>
                <a:spcPts val="480"/>
              </a:spcBef>
              <a:spcAft>
                <a:spcPts val="0"/>
              </a:spcAft>
              <a:buClr>
                <a:srgbClr val="C00000"/>
              </a:buClr>
              <a:buSzPts val="2400"/>
              <a:buFont typeface="Arial"/>
              <a:buChar char="•"/>
            </a:pPr>
            <a:r>
              <a:rPr lang="es-US" b="1" dirty="0" err="1">
                <a:solidFill>
                  <a:srgbClr val="002060"/>
                </a:solidFill>
                <a:latin typeface="Arial"/>
                <a:ea typeface="Arial"/>
                <a:cs typeface="Arial"/>
                <a:sym typeface="Arial"/>
              </a:rPr>
              <a:t>Norvir</a:t>
            </a:r>
            <a:r>
              <a:rPr lang="es-US" b="1" dirty="0">
                <a:solidFill>
                  <a:srgbClr val="002060"/>
                </a:solidFill>
                <a:latin typeface="Arial"/>
                <a:ea typeface="Arial"/>
                <a:cs typeface="Arial"/>
                <a:sym typeface="Arial"/>
              </a:rPr>
              <a:t>®</a:t>
            </a:r>
          </a:p>
          <a:p>
            <a:pPr marL="257175" lvl="0" indent="-257175" algn="l" rtl="0">
              <a:spcBef>
                <a:spcPts val="480"/>
              </a:spcBef>
              <a:spcAft>
                <a:spcPts val="0"/>
              </a:spcAft>
              <a:buClr>
                <a:srgbClr val="C00000"/>
              </a:buClr>
              <a:buSzPts val="2400"/>
              <a:buFont typeface="Arial"/>
              <a:buChar char="•"/>
            </a:pPr>
            <a:r>
              <a:rPr lang="es-US" b="1" dirty="0" err="1">
                <a:solidFill>
                  <a:srgbClr val="002060"/>
                </a:solidFill>
                <a:latin typeface="Arial"/>
                <a:ea typeface="Arial"/>
                <a:cs typeface="Arial"/>
                <a:sym typeface="Arial"/>
              </a:rPr>
              <a:t>Tybost</a:t>
            </a:r>
            <a:r>
              <a:rPr lang="es-US" b="1" dirty="0">
                <a:solidFill>
                  <a:srgbClr val="002060"/>
                </a:solidFill>
                <a:latin typeface="Arial"/>
                <a:ea typeface="Arial"/>
                <a:cs typeface="Arial"/>
                <a:sym typeface="Arial"/>
              </a:rPr>
              <a:t>®</a:t>
            </a:r>
          </a:p>
        </p:txBody>
      </p:sp>
      <p:pic>
        <p:nvPicPr>
          <p:cNvPr id="331" name="Google Shape;331;p26"/>
          <p:cNvPicPr preferRelativeResize="0"/>
          <p:nvPr/>
        </p:nvPicPr>
        <p:blipFill rotWithShape="1">
          <a:blip r:embed="rId3">
            <a:alphaModFix/>
          </a:blip>
          <a:srcRect/>
          <a:stretch/>
        </p:blipFill>
        <p:spPr>
          <a:xfrm>
            <a:off x="4572001" y="2726291"/>
            <a:ext cx="3962400" cy="2483104"/>
          </a:xfrm>
          <a:prstGeom prst="rect">
            <a:avLst/>
          </a:prstGeom>
          <a:noFill/>
          <a:ln>
            <a:noFill/>
          </a:ln>
        </p:spPr>
      </p:pic>
      <p:sp>
        <p:nvSpPr>
          <p:cNvPr id="332" name="Google Shape;332;p26"/>
          <p:cNvSpPr txBox="1"/>
          <p:nvPr/>
        </p:nvSpPr>
        <p:spPr>
          <a:xfrm>
            <a:off x="304799" y="381000"/>
            <a:ext cx="331185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Medicamentos en funcionamiento</a:t>
            </a:r>
          </a:p>
        </p:txBody>
      </p:sp>
      <p:sp>
        <p:nvSpPr>
          <p:cNvPr id="4" name="Rectángulo 3">
            <a:extLst>
              <a:ext uri="{FF2B5EF4-FFF2-40B4-BE49-F238E27FC236}">
                <a16:creationId xmlns:a16="http://schemas.microsoft.com/office/drawing/2014/main" id="{B7F17120-B8BB-465A-B082-B898FCA39578}"/>
              </a:ext>
            </a:extLst>
          </p:cNvPr>
          <p:cNvSpPr/>
          <p:nvPr/>
        </p:nvSpPr>
        <p:spPr>
          <a:xfrm>
            <a:off x="5281684" y="2681665"/>
            <a:ext cx="2442949" cy="29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a 2">
            <a:extLst>
              <a:ext uri="{FF2B5EF4-FFF2-40B4-BE49-F238E27FC236}">
                <a16:creationId xmlns:a16="http://schemas.microsoft.com/office/drawing/2014/main" id="{CD4B3D5B-C2CB-4E2D-B9E7-21E7AAC0EDC9}"/>
              </a:ext>
            </a:extLst>
          </p:cNvPr>
          <p:cNvGraphicFramePr>
            <a:graphicFrameLocks noGrp="1"/>
          </p:cNvGraphicFramePr>
          <p:nvPr>
            <p:extLst>
              <p:ext uri="{D42A27DB-BD31-4B8C-83A1-F6EECF244321}">
                <p14:modId xmlns:p14="http://schemas.microsoft.com/office/powerpoint/2010/main" val="3786402097"/>
              </p:ext>
            </p:extLst>
          </p:nvPr>
        </p:nvGraphicFramePr>
        <p:xfrm>
          <a:off x="4871977" y="2643060"/>
          <a:ext cx="3362448" cy="557844"/>
        </p:xfrm>
        <a:graphic>
          <a:graphicData uri="http://schemas.openxmlformats.org/drawingml/2006/table">
            <a:tbl>
              <a:tblPr firstRow="1" firstCol="1" bandRow="1">
                <a:tableStyleId>{ECA0C050-4CDB-4001-876F-1A4F2A32854D}</a:tableStyleId>
              </a:tblPr>
              <a:tblGrid>
                <a:gridCol w="3362448">
                  <a:extLst>
                    <a:ext uri="{9D8B030D-6E8A-4147-A177-3AD203B41FA5}">
                      <a16:colId xmlns:a16="http://schemas.microsoft.com/office/drawing/2014/main" val="361468467"/>
                    </a:ext>
                  </a:extLst>
                </a:gridCol>
              </a:tblGrid>
              <a:tr h="557844">
                <a:tc>
                  <a:txBody>
                    <a:bodyPr/>
                    <a:lstStyle/>
                    <a:p>
                      <a:pPr>
                        <a:lnSpc>
                          <a:spcPct val="107000"/>
                        </a:lnSpc>
                        <a:spcAft>
                          <a:spcPts val="0"/>
                        </a:spcAft>
                      </a:pPr>
                      <a:r>
                        <a:rPr lang="es-419" sz="1600" b="1" dirty="0">
                          <a:effectLst/>
                          <a:latin typeface="Calibri" panose="020F0502020204030204" pitchFamily="34" charset="0"/>
                          <a:cs typeface="Calibri" panose="020F0502020204030204" pitchFamily="34" charset="0"/>
                        </a:rPr>
                        <a:t>Potenciadores farmacocinéticos</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alpha val="0"/>
                      </a:schemeClr>
                    </a:solidFill>
                  </a:tcPr>
                </a:tc>
                <a:extLst>
                  <a:ext uri="{0D108BD9-81ED-4DB2-BD59-A6C34878D82A}">
                    <a16:rowId xmlns:a16="http://schemas.microsoft.com/office/drawing/2014/main" val="1511222315"/>
                  </a:ext>
                </a:extLst>
              </a:tr>
            </a:tbl>
          </a:graphicData>
        </a:graphic>
      </p:graphicFrame>
      <p:sp>
        <p:nvSpPr>
          <p:cNvPr id="5" name="Rectángulo 4">
            <a:extLst>
              <a:ext uri="{FF2B5EF4-FFF2-40B4-BE49-F238E27FC236}">
                <a16:creationId xmlns:a16="http://schemas.microsoft.com/office/drawing/2014/main" id="{30E26FC7-D49F-4FB3-B10E-5D2500A2F190}"/>
              </a:ext>
            </a:extLst>
          </p:cNvPr>
          <p:cNvSpPr/>
          <p:nvPr/>
        </p:nvSpPr>
        <p:spPr>
          <a:xfrm>
            <a:off x="4831033" y="5049674"/>
            <a:ext cx="3221145" cy="245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a 8">
            <a:extLst>
              <a:ext uri="{FF2B5EF4-FFF2-40B4-BE49-F238E27FC236}">
                <a16:creationId xmlns:a16="http://schemas.microsoft.com/office/drawing/2014/main" id="{A66FBDF0-A3D9-420E-A15D-BC18B0CEE59C}"/>
              </a:ext>
            </a:extLst>
          </p:cNvPr>
          <p:cNvGraphicFramePr>
            <a:graphicFrameLocks noGrp="1"/>
          </p:cNvGraphicFramePr>
          <p:nvPr>
            <p:extLst>
              <p:ext uri="{D42A27DB-BD31-4B8C-83A1-F6EECF244321}">
                <p14:modId xmlns:p14="http://schemas.microsoft.com/office/powerpoint/2010/main" val="3132270086"/>
              </p:ext>
            </p:extLst>
          </p:nvPr>
        </p:nvGraphicFramePr>
        <p:xfrm>
          <a:off x="4474938" y="4948600"/>
          <a:ext cx="4649716" cy="436372"/>
        </p:xfrm>
        <a:graphic>
          <a:graphicData uri="http://schemas.openxmlformats.org/drawingml/2006/table">
            <a:tbl>
              <a:tblPr firstRow="1" firstCol="1" bandRow="1">
                <a:tableStyleId>{ECA0C050-4CDB-4001-876F-1A4F2A32854D}</a:tableStyleId>
              </a:tblPr>
              <a:tblGrid>
                <a:gridCol w="4649716">
                  <a:extLst>
                    <a:ext uri="{9D8B030D-6E8A-4147-A177-3AD203B41FA5}">
                      <a16:colId xmlns:a16="http://schemas.microsoft.com/office/drawing/2014/main" val="361468467"/>
                    </a:ext>
                  </a:extLst>
                </a:gridCol>
              </a:tblGrid>
              <a:tr h="0">
                <a:tc>
                  <a:txBody>
                    <a:bodyPr/>
                    <a:lstStyle/>
                    <a:p>
                      <a:pPr>
                        <a:lnSpc>
                          <a:spcPct val="107000"/>
                        </a:lnSpc>
                        <a:spcAft>
                          <a:spcPts val="0"/>
                        </a:spcAft>
                      </a:pPr>
                      <a:r>
                        <a:rPr lang="es-419" sz="1200" b="1" dirty="0">
                          <a:effectLst/>
                          <a:latin typeface="Calibri" panose="020F0502020204030204" pitchFamily="34" charset="0"/>
                          <a:cs typeface="Calibri" panose="020F0502020204030204" pitchFamily="34" charset="0"/>
                        </a:rPr>
                        <a:t>Medicamento          Medicamento + mejora farmacocinética</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alpha val="0"/>
                      </a:schemeClr>
                    </a:solidFill>
                  </a:tcPr>
                </a:tc>
                <a:extLst>
                  <a:ext uri="{0D108BD9-81ED-4DB2-BD59-A6C34878D82A}">
                    <a16:rowId xmlns:a16="http://schemas.microsoft.com/office/drawing/2014/main" val="1511222315"/>
                  </a:ext>
                </a:extLst>
              </a:tr>
              <a:tr h="107491">
                <a:tc>
                  <a:txBody>
                    <a:bodyPr/>
                    <a:lstStyle/>
                    <a:p>
                      <a:pPr>
                        <a:lnSpc>
                          <a:spcPct val="107000"/>
                        </a:lnSpc>
                        <a:spcAft>
                          <a:spcPts val="0"/>
                        </a:spcAft>
                      </a:pP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alpha val="0"/>
                      </a:schemeClr>
                    </a:solidFill>
                  </a:tcPr>
                </a:tc>
                <a:extLst>
                  <a:ext uri="{0D108BD9-81ED-4DB2-BD59-A6C34878D82A}">
                    <a16:rowId xmlns:a16="http://schemas.microsoft.com/office/drawing/2014/main" val="3839020896"/>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S" b="1">
                <a:latin typeface="Arial"/>
                <a:ea typeface="Arial"/>
                <a:cs typeface="Arial"/>
                <a:sym typeface="Arial"/>
              </a:rPr>
              <a:t>Medicamentos contra el VIH de una vez al día</a:t>
            </a:r>
          </a:p>
        </p:txBody>
      </p:sp>
      <p:sp>
        <p:nvSpPr>
          <p:cNvPr id="339" name="Google Shape;339;p27"/>
          <p:cNvSpPr txBox="1">
            <a:spLocks noGrp="1"/>
          </p:cNvSpPr>
          <p:nvPr>
            <p:ph type="body" idx="1"/>
          </p:nvPr>
        </p:nvSpPr>
        <p:spPr>
          <a:xfrm>
            <a:off x="304800" y="1336518"/>
            <a:ext cx="8130209" cy="392181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00000"/>
              </a:buClr>
              <a:buSzPts val="1800"/>
              <a:buChar char="▪"/>
            </a:pPr>
            <a:r>
              <a:rPr lang="es-US" sz="1800" dirty="0" err="1">
                <a:solidFill>
                  <a:srgbClr val="C00000"/>
                </a:solidFill>
                <a:latin typeface="Arial"/>
                <a:ea typeface="Arial"/>
                <a:cs typeface="Arial"/>
                <a:sym typeface="Arial"/>
              </a:rPr>
              <a:t>Atripla</a:t>
            </a:r>
            <a:r>
              <a:rPr lang="es-US" sz="1800" dirty="0">
                <a:solidFill>
                  <a:srgbClr val="C00000"/>
                </a:solidFill>
                <a:latin typeface="Arial"/>
                <a:ea typeface="Arial"/>
                <a:cs typeface="Arial"/>
                <a:sym typeface="Arial"/>
              </a:rPr>
              <a:t>®</a:t>
            </a:r>
            <a:r>
              <a:rPr lang="es-US" sz="1800" dirty="0">
                <a:solidFill>
                  <a:schemeClr val="dk2"/>
                </a:solidFill>
                <a:latin typeface="Arial"/>
                <a:ea typeface="Arial"/>
                <a:cs typeface="Arial"/>
                <a:sym typeface="Arial"/>
              </a:rPr>
              <a:t> </a:t>
            </a:r>
            <a:r>
              <a:rPr lang="es-US" sz="1800" b="0" dirty="0">
                <a:solidFill>
                  <a:schemeClr val="dk2"/>
                </a:solidFill>
                <a:latin typeface="Arial"/>
                <a:ea typeface="Arial"/>
                <a:cs typeface="Arial"/>
                <a:sym typeface="Arial"/>
              </a:rPr>
              <a:t>(</a:t>
            </a:r>
            <a:r>
              <a:rPr lang="es-US" sz="1800" b="0" dirty="0" err="1">
                <a:solidFill>
                  <a:schemeClr val="dk2"/>
                </a:solidFill>
                <a:latin typeface="Arial"/>
                <a:ea typeface="Arial"/>
                <a:cs typeface="Arial"/>
                <a:sym typeface="Arial"/>
              </a:rPr>
              <a:t>efavirenz</a:t>
            </a:r>
            <a:r>
              <a:rPr lang="es-US" sz="1800" b="0" dirty="0">
                <a:solidFill>
                  <a:schemeClr val="dk2"/>
                </a:solidFill>
                <a:latin typeface="Arial"/>
                <a:ea typeface="Arial"/>
                <a:cs typeface="Arial"/>
                <a:sym typeface="Arial"/>
              </a:rPr>
              <a:t>, </a:t>
            </a:r>
            <a:r>
              <a:rPr lang="es-US" sz="1800" b="0" dirty="0" err="1">
                <a:solidFill>
                  <a:schemeClr val="dk2"/>
                </a:solidFill>
                <a:latin typeface="Arial"/>
                <a:ea typeface="Arial"/>
                <a:cs typeface="Arial"/>
                <a:sym typeface="Arial"/>
              </a:rPr>
              <a:t>emtricitabina</a:t>
            </a:r>
            <a:r>
              <a:rPr lang="es-US" sz="1800" b="0" dirty="0">
                <a:solidFill>
                  <a:schemeClr val="dk2"/>
                </a:solidFill>
                <a:latin typeface="Arial"/>
                <a:ea typeface="Arial"/>
                <a:cs typeface="Arial"/>
                <a:sym typeface="Arial"/>
              </a:rPr>
              <a:t>, fumarato de </a:t>
            </a:r>
            <a:r>
              <a:rPr lang="es-US" sz="1800" b="0" dirty="0" err="1">
                <a:solidFill>
                  <a:schemeClr val="dk2"/>
                </a:solidFill>
                <a:latin typeface="Arial"/>
                <a:ea typeface="Arial"/>
                <a:cs typeface="Arial"/>
                <a:sym typeface="Arial"/>
              </a:rPr>
              <a:t>disoproxilo</a:t>
            </a:r>
            <a:r>
              <a:rPr lang="es-US" sz="1800" b="0" dirty="0">
                <a:solidFill>
                  <a:schemeClr val="dk2"/>
                </a:solidFill>
                <a:latin typeface="Arial"/>
                <a:ea typeface="Arial"/>
                <a:cs typeface="Arial"/>
                <a:sym typeface="Arial"/>
              </a:rPr>
              <a:t> de </a:t>
            </a:r>
            <a:r>
              <a:rPr lang="es-US" sz="1800" b="0" dirty="0" err="1">
                <a:solidFill>
                  <a:schemeClr val="dk2"/>
                </a:solidFill>
                <a:latin typeface="Arial"/>
                <a:ea typeface="Arial"/>
                <a:cs typeface="Arial"/>
                <a:sym typeface="Arial"/>
              </a:rPr>
              <a:t>tenofovir</a:t>
            </a:r>
            <a:r>
              <a:rPr lang="es-US" sz="1800" b="0" dirty="0">
                <a:solidFill>
                  <a:schemeClr val="dk2"/>
                </a:solidFill>
                <a:latin typeface="Arial"/>
                <a:ea typeface="Arial"/>
                <a:cs typeface="Arial"/>
                <a:sym typeface="Arial"/>
              </a:rPr>
              <a:t>) </a:t>
            </a:r>
          </a:p>
          <a:p>
            <a:pPr marL="342900" lvl="0" indent="-342900" algn="l" rtl="0">
              <a:spcBef>
                <a:spcPts val="675"/>
              </a:spcBef>
              <a:spcAft>
                <a:spcPts val="0"/>
              </a:spcAft>
              <a:buClr>
                <a:srgbClr val="C00000"/>
              </a:buClr>
              <a:buSzPts val="1800"/>
              <a:buChar char="▪"/>
            </a:pPr>
            <a:r>
              <a:rPr lang="es-US" sz="1800" dirty="0" err="1">
                <a:solidFill>
                  <a:srgbClr val="C00000"/>
                </a:solidFill>
                <a:latin typeface="Arial"/>
                <a:ea typeface="Arial"/>
                <a:cs typeface="Arial"/>
                <a:sym typeface="Arial"/>
              </a:rPr>
              <a:t>Biktarvy</a:t>
            </a:r>
            <a:r>
              <a:rPr lang="es-US" sz="1800" dirty="0">
                <a:solidFill>
                  <a:srgbClr val="C00000"/>
                </a:solidFill>
                <a:latin typeface="Arial"/>
                <a:ea typeface="Arial"/>
                <a:cs typeface="Arial"/>
                <a:sym typeface="Arial"/>
              </a:rPr>
              <a:t>® </a:t>
            </a:r>
            <a:r>
              <a:rPr lang="es-US" sz="1800" dirty="0">
                <a:solidFill>
                  <a:schemeClr val="dk2"/>
                </a:solidFill>
                <a:latin typeface="Arial"/>
                <a:ea typeface="Arial"/>
                <a:cs typeface="Arial"/>
                <a:sym typeface="Arial"/>
              </a:rPr>
              <a:t>(</a:t>
            </a:r>
            <a:r>
              <a:rPr lang="es-US" sz="1800" dirty="0" err="1">
                <a:solidFill>
                  <a:schemeClr val="dk2"/>
                </a:solidFill>
                <a:latin typeface="Arial"/>
                <a:ea typeface="Arial"/>
                <a:cs typeface="Arial"/>
                <a:sym typeface="Arial"/>
              </a:rPr>
              <a:t>bictegravir</a:t>
            </a:r>
            <a:r>
              <a:rPr lang="es-US" sz="1800" dirty="0">
                <a:solidFill>
                  <a:schemeClr val="dk2"/>
                </a:solidFill>
                <a:latin typeface="Arial"/>
                <a:ea typeface="Arial"/>
                <a:cs typeface="Arial"/>
                <a:sym typeface="Arial"/>
              </a:rPr>
              <a:t>, </a:t>
            </a:r>
            <a:r>
              <a:rPr lang="es-US" sz="1800" dirty="0" err="1">
                <a:solidFill>
                  <a:schemeClr val="dk2"/>
                </a:solidFill>
                <a:latin typeface="Arial"/>
                <a:ea typeface="Arial"/>
                <a:cs typeface="Arial"/>
                <a:sym typeface="Arial"/>
              </a:rPr>
              <a:t>tenofovir</a:t>
            </a:r>
            <a:r>
              <a:rPr lang="es-US" sz="1800" dirty="0">
                <a:solidFill>
                  <a:schemeClr val="dk2"/>
                </a:solidFill>
                <a:latin typeface="Arial"/>
                <a:ea typeface="Arial"/>
                <a:cs typeface="Arial"/>
                <a:sym typeface="Arial"/>
              </a:rPr>
              <a:t> </a:t>
            </a:r>
            <a:r>
              <a:rPr lang="es-US" sz="1800" dirty="0" err="1">
                <a:solidFill>
                  <a:schemeClr val="dk2"/>
                </a:solidFill>
                <a:latin typeface="Arial"/>
                <a:ea typeface="Arial"/>
                <a:cs typeface="Arial"/>
                <a:sym typeface="Arial"/>
              </a:rPr>
              <a:t>alafenamida</a:t>
            </a:r>
            <a:r>
              <a:rPr lang="es-US" sz="1800" dirty="0">
                <a:solidFill>
                  <a:schemeClr val="dk2"/>
                </a:solidFill>
                <a:latin typeface="Arial"/>
                <a:ea typeface="Arial"/>
                <a:cs typeface="Arial"/>
                <a:sym typeface="Arial"/>
              </a:rPr>
              <a:t>, </a:t>
            </a:r>
            <a:r>
              <a:rPr lang="es-US" sz="1800" dirty="0" err="1">
                <a:solidFill>
                  <a:schemeClr val="dk2"/>
                </a:solidFill>
                <a:latin typeface="Arial"/>
                <a:ea typeface="Arial"/>
                <a:cs typeface="Arial"/>
                <a:sym typeface="Arial"/>
              </a:rPr>
              <a:t>emtricitabina</a:t>
            </a:r>
            <a:r>
              <a:rPr lang="es-US" sz="1800" dirty="0">
                <a:solidFill>
                  <a:schemeClr val="dk2"/>
                </a:solidFill>
                <a:latin typeface="Arial"/>
                <a:ea typeface="Arial"/>
                <a:cs typeface="Arial"/>
                <a:sym typeface="Arial"/>
              </a:rPr>
              <a:t>)</a:t>
            </a:r>
          </a:p>
          <a:p>
            <a:pPr marL="342900" lvl="0" indent="-342900" algn="l" rtl="0">
              <a:spcBef>
                <a:spcPts val="675"/>
              </a:spcBef>
              <a:spcAft>
                <a:spcPts val="0"/>
              </a:spcAft>
              <a:buClr>
                <a:srgbClr val="C00000"/>
              </a:buClr>
              <a:buSzPts val="1800"/>
              <a:buChar char="▪"/>
            </a:pPr>
            <a:r>
              <a:rPr lang="es-US" sz="1800" dirty="0" err="1">
                <a:solidFill>
                  <a:srgbClr val="C00000"/>
                </a:solidFill>
                <a:latin typeface="Arial"/>
                <a:ea typeface="Arial"/>
                <a:cs typeface="Arial"/>
                <a:sym typeface="Arial"/>
              </a:rPr>
              <a:t>Complera</a:t>
            </a:r>
            <a:r>
              <a:rPr lang="es-US" sz="1800" dirty="0">
                <a:solidFill>
                  <a:srgbClr val="C00000"/>
                </a:solidFill>
                <a:latin typeface="Arial"/>
                <a:ea typeface="Arial"/>
                <a:cs typeface="Arial"/>
                <a:sym typeface="Arial"/>
              </a:rPr>
              <a:t>®</a:t>
            </a:r>
            <a:r>
              <a:rPr lang="es-US" sz="1800" dirty="0">
                <a:solidFill>
                  <a:schemeClr val="dk2"/>
                </a:solidFill>
                <a:latin typeface="Arial"/>
                <a:ea typeface="Arial"/>
                <a:cs typeface="Arial"/>
                <a:sym typeface="Arial"/>
              </a:rPr>
              <a:t> </a:t>
            </a:r>
            <a:r>
              <a:rPr lang="es-US" sz="1800" b="0" dirty="0">
                <a:solidFill>
                  <a:schemeClr val="dk2"/>
                </a:solidFill>
                <a:latin typeface="Arial"/>
                <a:ea typeface="Arial"/>
                <a:cs typeface="Arial"/>
                <a:sym typeface="Arial"/>
              </a:rPr>
              <a:t>(</a:t>
            </a:r>
            <a:r>
              <a:rPr lang="es-US" sz="1800" b="0" dirty="0" err="1">
                <a:solidFill>
                  <a:schemeClr val="dk2"/>
                </a:solidFill>
                <a:latin typeface="Arial"/>
                <a:ea typeface="Arial"/>
                <a:cs typeface="Arial"/>
                <a:sym typeface="Arial"/>
              </a:rPr>
              <a:t>rilpivirina</a:t>
            </a:r>
            <a:r>
              <a:rPr lang="es-US" sz="1800" b="0" dirty="0">
                <a:solidFill>
                  <a:schemeClr val="dk2"/>
                </a:solidFill>
                <a:latin typeface="Arial"/>
                <a:ea typeface="Arial"/>
                <a:cs typeface="Arial"/>
                <a:sym typeface="Arial"/>
              </a:rPr>
              <a:t>, </a:t>
            </a:r>
            <a:r>
              <a:rPr lang="es-US" sz="1800" b="0" dirty="0" err="1">
                <a:solidFill>
                  <a:schemeClr val="dk2"/>
                </a:solidFill>
                <a:latin typeface="Arial"/>
                <a:ea typeface="Arial"/>
                <a:cs typeface="Arial"/>
                <a:sym typeface="Arial"/>
              </a:rPr>
              <a:t>tenofovir</a:t>
            </a:r>
            <a:r>
              <a:rPr lang="es-US" sz="1800" b="0" dirty="0">
                <a:solidFill>
                  <a:schemeClr val="dk2"/>
                </a:solidFill>
                <a:latin typeface="Arial"/>
                <a:ea typeface="Arial"/>
                <a:cs typeface="Arial"/>
                <a:sym typeface="Arial"/>
              </a:rPr>
              <a:t>, </a:t>
            </a:r>
            <a:r>
              <a:rPr lang="es-US" sz="1800" b="0" dirty="0" err="1">
                <a:solidFill>
                  <a:schemeClr val="dk2"/>
                </a:solidFill>
                <a:latin typeface="Arial"/>
                <a:ea typeface="Arial"/>
                <a:cs typeface="Arial"/>
                <a:sym typeface="Arial"/>
              </a:rPr>
              <a:t>emtricitabina</a:t>
            </a:r>
            <a:r>
              <a:rPr lang="es-US" sz="1800" b="0" dirty="0">
                <a:solidFill>
                  <a:schemeClr val="dk2"/>
                </a:solidFill>
                <a:latin typeface="Arial"/>
                <a:ea typeface="Arial"/>
                <a:cs typeface="Arial"/>
                <a:sym typeface="Arial"/>
              </a:rPr>
              <a:t>)</a:t>
            </a:r>
          </a:p>
          <a:p>
            <a:pPr marL="342900" lvl="0" indent="-342900" algn="l" rtl="0">
              <a:spcBef>
                <a:spcPts val="675"/>
              </a:spcBef>
              <a:spcAft>
                <a:spcPts val="0"/>
              </a:spcAft>
              <a:buClr>
                <a:srgbClr val="C00000"/>
              </a:buClr>
              <a:buSzPts val="1800"/>
              <a:buChar char="▪"/>
            </a:pPr>
            <a:r>
              <a:rPr lang="es-US" sz="1800" b="0" dirty="0" err="1">
                <a:solidFill>
                  <a:srgbClr val="C00000"/>
                </a:solidFill>
                <a:latin typeface="Arial"/>
                <a:ea typeface="Arial"/>
                <a:cs typeface="Arial"/>
                <a:sym typeface="Arial"/>
              </a:rPr>
              <a:t>Delstrigo</a:t>
            </a:r>
            <a:r>
              <a:rPr lang="es-US" sz="1800" b="0" dirty="0">
                <a:solidFill>
                  <a:srgbClr val="C00000"/>
                </a:solidFill>
                <a:latin typeface="Arial"/>
                <a:ea typeface="Arial"/>
                <a:cs typeface="Arial"/>
                <a:sym typeface="Arial"/>
              </a:rPr>
              <a:t>®</a:t>
            </a:r>
            <a:r>
              <a:rPr lang="es-US" sz="1800" b="0" dirty="0">
                <a:solidFill>
                  <a:schemeClr val="dk2"/>
                </a:solidFill>
                <a:latin typeface="Arial"/>
                <a:ea typeface="Arial"/>
                <a:cs typeface="Arial"/>
                <a:sym typeface="Arial"/>
              </a:rPr>
              <a:t> (</a:t>
            </a:r>
            <a:r>
              <a:rPr lang="es-US" sz="1800" b="0" dirty="0" err="1">
                <a:solidFill>
                  <a:schemeClr val="dk2"/>
                </a:solidFill>
                <a:latin typeface="Arial"/>
                <a:ea typeface="Arial"/>
                <a:cs typeface="Arial"/>
                <a:sym typeface="Arial"/>
              </a:rPr>
              <a:t>doravirina</a:t>
            </a:r>
            <a:r>
              <a:rPr lang="es-US" sz="1800" b="0" dirty="0">
                <a:solidFill>
                  <a:schemeClr val="dk2"/>
                </a:solidFill>
                <a:latin typeface="Arial"/>
                <a:ea typeface="Arial"/>
                <a:cs typeface="Arial"/>
                <a:sym typeface="Arial"/>
              </a:rPr>
              <a:t> fumarato de </a:t>
            </a:r>
            <a:r>
              <a:rPr lang="es-US" sz="1800" b="0" dirty="0" err="1">
                <a:solidFill>
                  <a:schemeClr val="dk2"/>
                </a:solidFill>
                <a:latin typeface="Arial"/>
                <a:ea typeface="Arial"/>
                <a:cs typeface="Arial"/>
                <a:sym typeface="Arial"/>
              </a:rPr>
              <a:t>disoproxilo</a:t>
            </a:r>
            <a:r>
              <a:rPr lang="es-US" sz="1800" b="0" dirty="0">
                <a:solidFill>
                  <a:schemeClr val="dk2"/>
                </a:solidFill>
                <a:latin typeface="Arial"/>
                <a:ea typeface="Arial"/>
                <a:cs typeface="Arial"/>
                <a:sym typeface="Arial"/>
              </a:rPr>
              <a:t> de </a:t>
            </a:r>
            <a:r>
              <a:rPr lang="es-US" sz="1800" b="0" dirty="0" err="1">
                <a:solidFill>
                  <a:schemeClr val="dk2"/>
                </a:solidFill>
                <a:latin typeface="Arial"/>
                <a:ea typeface="Arial"/>
                <a:cs typeface="Arial"/>
                <a:sym typeface="Arial"/>
              </a:rPr>
              <a:t>tenofovir</a:t>
            </a:r>
            <a:r>
              <a:rPr lang="es-US" sz="1800" b="0" dirty="0">
                <a:solidFill>
                  <a:schemeClr val="dk2"/>
                </a:solidFill>
                <a:latin typeface="Arial"/>
                <a:ea typeface="Arial"/>
                <a:cs typeface="Arial"/>
                <a:sym typeface="Arial"/>
              </a:rPr>
              <a:t>, </a:t>
            </a:r>
            <a:r>
              <a:rPr lang="es-US" sz="1800" b="0" dirty="0" err="1">
                <a:solidFill>
                  <a:schemeClr val="dk2"/>
                </a:solidFill>
                <a:latin typeface="Arial"/>
                <a:ea typeface="Arial"/>
                <a:cs typeface="Arial"/>
                <a:sym typeface="Arial"/>
              </a:rPr>
              <a:t>lamivudina</a:t>
            </a:r>
            <a:r>
              <a:rPr lang="es-US" sz="1800" b="0" dirty="0">
                <a:solidFill>
                  <a:schemeClr val="dk2"/>
                </a:solidFill>
                <a:latin typeface="Arial"/>
                <a:ea typeface="Arial"/>
                <a:cs typeface="Arial"/>
                <a:sym typeface="Arial"/>
              </a:rPr>
              <a:t>)</a:t>
            </a:r>
          </a:p>
          <a:p>
            <a:pPr marL="342900" lvl="0" indent="-342900" algn="l" rtl="0">
              <a:spcBef>
                <a:spcPts val="675"/>
              </a:spcBef>
              <a:spcAft>
                <a:spcPts val="0"/>
              </a:spcAft>
              <a:buClr>
                <a:srgbClr val="C00000"/>
              </a:buClr>
              <a:buSzPts val="1800"/>
              <a:buChar char="▪"/>
            </a:pPr>
            <a:r>
              <a:rPr lang="es-US" sz="1800" dirty="0" err="1">
                <a:solidFill>
                  <a:srgbClr val="C00000"/>
                </a:solidFill>
                <a:latin typeface="Arial"/>
                <a:ea typeface="Arial"/>
                <a:cs typeface="Arial"/>
                <a:sym typeface="Arial"/>
              </a:rPr>
              <a:t>Genvoya</a:t>
            </a:r>
            <a:r>
              <a:rPr lang="es-US" sz="1800" dirty="0">
                <a:solidFill>
                  <a:srgbClr val="C00000"/>
                </a:solidFill>
                <a:latin typeface="Arial"/>
                <a:ea typeface="Arial"/>
                <a:cs typeface="Arial"/>
                <a:sym typeface="Arial"/>
              </a:rPr>
              <a:t>® </a:t>
            </a:r>
            <a:r>
              <a:rPr lang="es-US" sz="1800" b="0" dirty="0">
                <a:solidFill>
                  <a:schemeClr val="dk2"/>
                </a:solidFill>
                <a:latin typeface="Arial"/>
                <a:ea typeface="Arial"/>
                <a:cs typeface="Arial"/>
                <a:sym typeface="Arial"/>
              </a:rPr>
              <a:t>(</a:t>
            </a:r>
            <a:r>
              <a:rPr lang="es-US" sz="1800" b="0" dirty="0" err="1">
                <a:solidFill>
                  <a:schemeClr val="dk2"/>
                </a:solidFill>
                <a:latin typeface="Arial"/>
                <a:ea typeface="Arial"/>
                <a:cs typeface="Arial"/>
                <a:sym typeface="Arial"/>
              </a:rPr>
              <a:t>elvitegravir</a:t>
            </a:r>
            <a:r>
              <a:rPr lang="es-US" sz="1800" b="0" dirty="0">
                <a:solidFill>
                  <a:schemeClr val="dk2"/>
                </a:solidFill>
                <a:latin typeface="Arial"/>
                <a:ea typeface="Arial"/>
                <a:cs typeface="Arial"/>
                <a:sym typeface="Arial"/>
              </a:rPr>
              <a:t>, </a:t>
            </a:r>
            <a:r>
              <a:rPr lang="es-US" sz="1800" b="0" dirty="0" err="1">
                <a:solidFill>
                  <a:schemeClr val="dk2"/>
                </a:solidFill>
                <a:latin typeface="Arial"/>
                <a:ea typeface="Arial"/>
                <a:cs typeface="Arial"/>
                <a:sym typeface="Arial"/>
              </a:rPr>
              <a:t>cobicistat</a:t>
            </a:r>
            <a:r>
              <a:rPr lang="es-US" sz="1800" b="0" dirty="0">
                <a:solidFill>
                  <a:schemeClr val="dk2"/>
                </a:solidFill>
                <a:latin typeface="Arial"/>
                <a:ea typeface="Arial"/>
                <a:cs typeface="Arial"/>
                <a:sym typeface="Arial"/>
              </a:rPr>
              <a:t>, </a:t>
            </a:r>
            <a:r>
              <a:rPr lang="es-US" sz="1800" b="0" dirty="0" err="1">
                <a:solidFill>
                  <a:schemeClr val="dk2"/>
                </a:solidFill>
                <a:latin typeface="Arial"/>
                <a:ea typeface="Arial"/>
                <a:cs typeface="Arial"/>
                <a:sym typeface="Arial"/>
              </a:rPr>
              <a:t>emtricitabina</a:t>
            </a:r>
            <a:r>
              <a:rPr lang="es-US" sz="1800" b="0" dirty="0">
                <a:solidFill>
                  <a:schemeClr val="dk2"/>
                </a:solidFill>
                <a:latin typeface="Arial"/>
                <a:ea typeface="Arial"/>
                <a:cs typeface="Arial"/>
                <a:sym typeface="Arial"/>
              </a:rPr>
              <a:t>, </a:t>
            </a:r>
            <a:r>
              <a:rPr lang="es-US" sz="1800" b="0" dirty="0" err="1">
                <a:solidFill>
                  <a:schemeClr val="dk2"/>
                </a:solidFill>
                <a:latin typeface="Arial"/>
                <a:ea typeface="Arial"/>
                <a:cs typeface="Arial"/>
                <a:sym typeface="Arial"/>
              </a:rPr>
              <a:t>tenofovir</a:t>
            </a:r>
            <a:r>
              <a:rPr lang="es-US" sz="1800" b="0" dirty="0">
                <a:solidFill>
                  <a:schemeClr val="dk2"/>
                </a:solidFill>
                <a:latin typeface="Arial"/>
                <a:ea typeface="Arial"/>
                <a:cs typeface="Arial"/>
                <a:sym typeface="Arial"/>
              </a:rPr>
              <a:t> </a:t>
            </a:r>
            <a:r>
              <a:rPr lang="es-US" sz="1800" b="0" dirty="0" err="1">
                <a:solidFill>
                  <a:schemeClr val="dk2"/>
                </a:solidFill>
                <a:latin typeface="Arial"/>
                <a:ea typeface="Arial"/>
                <a:cs typeface="Arial"/>
                <a:sym typeface="Arial"/>
              </a:rPr>
              <a:t>alafenamida</a:t>
            </a:r>
            <a:r>
              <a:rPr lang="es-US" sz="1800" b="0" dirty="0">
                <a:solidFill>
                  <a:schemeClr val="dk2"/>
                </a:solidFill>
                <a:latin typeface="Arial"/>
                <a:ea typeface="Arial"/>
                <a:cs typeface="Arial"/>
                <a:sym typeface="Arial"/>
              </a:rPr>
              <a:t>)</a:t>
            </a:r>
          </a:p>
          <a:p>
            <a:pPr marL="342900" lvl="0" indent="-342900" algn="l" rtl="0">
              <a:spcBef>
                <a:spcPts val="675"/>
              </a:spcBef>
              <a:spcAft>
                <a:spcPts val="0"/>
              </a:spcAft>
              <a:buClr>
                <a:srgbClr val="C00000"/>
              </a:buClr>
              <a:buSzPts val="1800"/>
              <a:buChar char="▪"/>
            </a:pPr>
            <a:r>
              <a:rPr lang="es-US" sz="1800" dirty="0" err="1">
                <a:solidFill>
                  <a:srgbClr val="C00000"/>
                </a:solidFill>
                <a:latin typeface="Arial"/>
                <a:ea typeface="Arial"/>
                <a:cs typeface="Arial"/>
                <a:sym typeface="Arial"/>
              </a:rPr>
              <a:t>Juluca</a:t>
            </a:r>
            <a:r>
              <a:rPr lang="es-US" sz="1800" dirty="0">
                <a:solidFill>
                  <a:srgbClr val="C00000"/>
                </a:solidFill>
                <a:latin typeface="Arial"/>
                <a:ea typeface="Arial"/>
                <a:cs typeface="Arial"/>
                <a:sym typeface="Arial"/>
              </a:rPr>
              <a:t>® </a:t>
            </a:r>
            <a:r>
              <a:rPr lang="es-US" sz="1800" dirty="0">
                <a:solidFill>
                  <a:schemeClr val="dk2"/>
                </a:solidFill>
                <a:latin typeface="Arial"/>
                <a:ea typeface="Arial"/>
                <a:cs typeface="Arial"/>
                <a:sym typeface="Arial"/>
              </a:rPr>
              <a:t>(</a:t>
            </a:r>
            <a:r>
              <a:rPr lang="es-US" sz="1800" dirty="0" err="1">
                <a:solidFill>
                  <a:schemeClr val="dk2"/>
                </a:solidFill>
                <a:latin typeface="Arial"/>
                <a:ea typeface="Arial"/>
                <a:cs typeface="Arial"/>
                <a:sym typeface="Arial"/>
              </a:rPr>
              <a:t>dolutegravir</a:t>
            </a:r>
            <a:r>
              <a:rPr lang="es-US" sz="1800" dirty="0">
                <a:solidFill>
                  <a:schemeClr val="dk2"/>
                </a:solidFill>
                <a:latin typeface="Arial"/>
                <a:ea typeface="Arial"/>
                <a:cs typeface="Arial"/>
                <a:sym typeface="Arial"/>
              </a:rPr>
              <a:t>, </a:t>
            </a:r>
            <a:r>
              <a:rPr lang="es-US" sz="1800" dirty="0" err="1">
                <a:solidFill>
                  <a:schemeClr val="dk2"/>
                </a:solidFill>
                <a:latin typeface="Arial"/>
                <a:ea typeface="Arial"/>
                <a:cs typeface="Arial"/>
                <a:sym typeface="Arial"/>
              </a:rPr>
              <a:t>rilpivirina</a:t>
            </a:r>
            <a:r>
              <a:rPr lang="es-US" sz="1800" dirty="0">
                <a:solidFill>
                  <a:schemeClr val="dk2"/>
                </a:solidFill>
                <a:latin typeface="Arial"/>
                <a:ea typeface="Arial"/>
                <a:cs typeface="Arial"/>
                <a:sym typeface="Arial"/>
              </a:rPr>
              <a:t>)</a:t>
            </a:r>
          </a:p>
          <a:p>
            <a:pPr marL="285750" lvl="2" indent="-285750" algn="l" rtl="0">
              <a:spcBef>
                <a:spcPts val="675"/>
              </a:spcBef>
              <a:spcAft>
                <a:spcPts val="0"/>
              </a:spcAft>
              <a:buClr>
                <a:srgbClr val="C00000"/>
              </a:buClr>
              <a:buSzPts val="1800"/>
              <a:buChar char="▪"/>
            </a:pPr>
            <a:r>
              <a:rPr lang="es-US" dirty="0">
                <a:solidFill>
                  <a:srgbClr val="C00000"/>
                </a:solidFill>
                <a:latin typeface="Arial"/>
                <a:ea typeface="Arial"/>
                <a:cs typeface="Arial"/>
                <a:sym typeface="Arial"/>
              </a:rPr>
              <a:t> </a:t>
            </a:r>
            <a:r>
              <a:rPr lang="es-US" dirty="0" err="1">
                <a:solidFill>
                  <a:srgbClr val="C00000"/>
                </a:solidFill>
                <a:latin typeface="Arial"/>
                <a:ea typeface="Arial"/>
                <a:cs typeface="Arial"/>
                <a:sym typeface="Arial"/>
              </a:rPr>
              <a:t>Odefsey</a:t>
            </a:r>
            <a:r>
              <a:rPr lang="es-US" dirty="0">
                <a:solidFill>
                  <a:srgbClr val="C00000"/>
                </a:solidFill>
                <a:latin typeface="Arial"/>
                <a:ea typeface="Arial"/>
                <a:cs typeface="Arial"/>
                <a:sym typeface="Arial"/>
              </a:rPr>
              <a:t>®</a:t>
            </a:r>
            <a:r>
              <a:rPr lang="es-US" dirty="0">
                <a:solidFill>
                  <a:schemeClr val="dk2"/>
                </a:solidFill>
                <a:latin typeface="Arial"/>
                <a:ea typeface="Arial"/>
                <a:cs typeface="Arial"/>
                <a:sym typeface="Arial"/>
              </a:rPr>
              <a:t> (</a:t>
            </a:r>
            <a:r>
              <a:rPr lang="es-US" dirty="0" err="1">
                <a:solidFill>
                  <a:schemeClr val="dk2"/>
                </a:solidFill>
                <a:latin typeface="Arial"/>
                <a:ea typeface="Arial"/>
                <a:cs typeface="Arial"/>
                <a:sym typeface="Arial"/>
              </a:rPr>
              <a:t>rilpivirina</a:t>
            </a:r>
            <a:r>
              <a:rPr lang="es-US" dirty="0">
                <a:solidFill>
                  <a:schemeClr val="dk2"/>
                </a:solidFill>
                <a:latin typeface="Arial"/>
                <a:ea typeface="Arial"/>
                <a:cs typeface="Arial"/>
                <a:sym typeface="Arial"/>
              </a:rPr>
              <a:t>, </a:t>
            </a:r>
            <a:r>
              <a:rPr lang="es-US" dirty="0" err="1">
                <a:solidFill>
                  <a:schemeClr val="dk2"/>
                </a:solidFill>
                <a:latin typeface="Arial"/>
                <a:ea typeface="Arial"/>
                <a:cs typeface="Arial"/>
                <a:sym typeface="Arial"/>
              </a:rPr>
              <a:t>tenofovir</a:t>
            </a:r>
            <a:r>
              <a:rPr lang="es-US" dirty="0">
                <a:solidFill>
                  <a:schemeClr val="dk2"/>
                </a:solidFill>
                <a:latin typeface="Arial"/>
                <a:ea typeface="Arial"/>
                <a:cs typeface="Arial"/>
                <a:sym typeface="Arial"/>
              </a:rPr>
              <a:t> </a:t>
            </a:r>
            <a:r>
              <a:rPr lang="es-US" dirty="0" err="1">
                <a:solidFill>
                  <a:schemeClr val="dk2"/>
                </a:solidFill>
                <a:latin typeface="Arial"/>
                <a:ea typeface="Arial"/>
                <a:cs typeface="Arial"/>
                <a:sym typeface="Arial"/>
              </a:rPr>
              <a:t>alafenamida</a:t>
            </a:r>
            <a:r>
              <a:rPr lang="es-US" dirty="0">
                <a:solidFill>
                  <a:schemeClr val="dk2"/>
                </a:solidFill>
                <a:latin typeface="Arial"/>
                <a:ea typeface="Arial"/>
                <a:cs typeface="Arial"/>
                <a:sym typeface="Arial"/>
              </a:rPr>
              <a:t>, </a:t>
            </a:r>
            <a:r>
              <a:rPr lang="es-US" dirty="0" err="1">
                <a:solidFill>
                  <a:schemeClr val="dk2"/>
                </a:solidFill>
                <a:latin typeface="Arial"/>
                <a:ea typeface="Arial"/>
                <a:cs typeface="Arial"/>
                <a:sym typeface="Arial"/>
              </a:rPr>
              <a:t>emtricitabina</a:t>
            </a:r>
            <a:r>
              <a:rPr lang="es-US" dirty="0">
                <a:solidFill>
                  <a:schemeClr val="dk2"/>
                </a:solidFill>
                <a:latin typeface="Arial"/>
                <a:ea typeface="Arial"/>
                <a:cs typeface="Arial"/>
                <a:sym typeface="Arial"/>
              </a:rPr>
              <a:t>)</a:t>
            </a:r>
          </a:p>
          <a:p>
            <a:pPr marL="285750" lvl="2" indent="-285750" algn="l" rtl="0">
              <a:spcBef>
                <a:spcPts val="675"/>
              </a:spcBef>
              <a:spcAft>
                <a:spcPts val="0"/>
              </a:spcAft>
              <a:buClr>
                <a:srgbClr val="C00000"/>
              </a:buClr>
              <a:buSzPts val="1800"/>
              <a:buChar char="▪"/>
            </a:pPr>
            <a:r>
              <a:rPr lang="es-US" dirty="0">
                <a:solidFill>
                  <a:srgbClr val="C00000"/>
                </a:solidFill>
                <a:latin typeface="Arial"/>
                <a:ea typeface="Arial"/>
                <a:cs typeface="Arial"/>
                <a:sym typeface="Arial"/>
              </a:rPr>
              <a:t> </a:t>
            </a:r>
            <a:r>
              <a:rPr lang="es-US" dirty="0" err="1">
                <a:solidFill>
                  <a:srgbClr val="C00000"/>
                </a:solidFill>
                <a:latin typeface="Arial"/>
                <a:ea typeface="Arial"/>
                <a:cs typeface="Arial"/>
                <a:sym typeface="Arial"/>
              </a:rPr>
              <a:t>Stribild</a:t>
            </a:r>
            <a:r>
              <a:rPr lang="es-US" dirty="0">
                <a:solidFill>
                  <a:srgbClr val="C00000"/>
                </a:solidFill>
                <a:latin typeface="Arial"/>
                <a:ea typeface="Arial"/>
                <a:cs typeface="Arial"/>
                <a:sym typeface="Arial"/>
              </a:rPr>
              <a:t>®</a:t>
            </a:r>
            <a:r>
              <a:rPr lang="es-US" dirty="0">
                <a:solidFill>
                  <a:schemeClr val="dk2"/>
                </a:solidFill>
                <a:latin typeface="Arial"/>
                <a:ea typeface="Arial"/>
                <a:cs typeface="Arial"/>
                <a:sym typeface="Arial"/>
              </a:rPr>
              <a:t> (</a:t>
            </a:r>
            <a:r>
              <a:rPr lang="es-US" dirty="0" err="1">
                <a:solidFill>
                  <a:schemeClr val="dk2"/>
                </a:solidFill>
                <a:latin typeface="Arial"/>
                <a:ea typeface="Arial"/>
                <a:cs typeface="Arial"/>
                <a:sym typeface="Arial"/>
              </a:rPr>
              <a:t>elvitegravir</a:t>
            </a:r>
            <a:r>
              <a:rPr lang="es-US" dirty="0">
                <a:solidFill>
                  <a:schemeClr val="dk2"/>
                </a:solidFill>
                <a:latin typeface="Arial"/>
                <a:ea typeface="Arial"/>
                <a:cs typeface="Arial"/>
                <a:sym typeface="Arial"/>
              </a:rPr>
              <a:t>, </a:t>
            </a:r>
            <a:r>
              <a:rPr lang="es-US" dirty="0" err="1">
                <a:solidFill>
                  <a:schemeClr val="dk2"/>
                </a:solidFill>
                <a:latin typeface="Arial"/>
                <a:ea typeface="Arial"/>
                <a:cs typeface="Arial"/>
                <a:sym typeface="Arial"/>
              </a:rPr>
              <a:t>cobicistat</a:t>
            </a:r>
            <a:r>
              <a:rPr lang="es-US" dirty="0">
                <a:solidFill>
                  <a:schemeClr val="dk2"/>
                </a:solidFill>
                <a:latin typeface="Arial"/>
                <a:ea typeface="Arial"/>
                <a:cs typeface="Arial"/>
                <a:sym typeface="Arial"/>
              </a:rPr>
              <a:t>, </a:t>
            </a:r>
            <a:r>
              <a:rPr lang="es-US" dirty="0" err="1">
                <a:solidFill>
                  <a:schemeClr val="dk2"/>
                </a:solidFill>
                <a:latin typeface="Arial"/>
                <a:ea typeface="Arial"/>
                <a:cs typeface="Arial"/>
                <a:sym typeface="Arial"/>
              </a:rPr>
              <a:t>tenofovir</a:t>
            </a:r>
            <a:r>
              <a:rPr lang="es-US" dirty="0">
                <a:solidFill>
                  <a:schemeClr val="dk2"/>
                </a:solidFill>
                <a:latin typeface="Arial"/>
                <a:ea typeface="Arial"/>
                <a:cs typeface="Arial"/>
                <a:sym typeface="Arial"/>
              </a:rPr>
              <a:t>, </a:t>
            </a:r>
            <a:r>
              <a:rPr lang="es-US" dirty="0" err="1">
                <a:solidFill>
                  <a:schemeClr val="dk2"/>
                </a:solidFill>
                <a:latin typeface="Arial"/>
                <a:ea typeface="Arial"/>
                <a:cs typeface="Arial"/>
                <a:sym typeface="Arial"/>
              </a:rPr>
              <a:t>emtricitabina</a:t>
            </a:r>
            <a:r>
              <a:rPr lang="es-US" dirty="0">
                <a:solidFill>
                  <a:schemeClr val="dk2"/>
                </a:solidFill>
                <a:latin typeface="Arial"/>
                <a:ea typeface="Arial"/>
                <a:cs typeface="Arial"/>
                <a:sym typeface="Arial"/>
              </a:rPr>
              <a:t>)</a:t>
            </a:r>
          </a:p>
          <a:p>
            <a:pPr marL="342900" lvl="0" indent="-342900" algn="l" rtl="0">
              <a:spcBef>
                <a:spcPts val="675"/>
              </a:spcBef>
              <a:spcAft>
                <a:spcPts val="0"/>
              </a:spcAft>
              <a:buClr>
                <a:srgbClr val="C00000"/>
              </a:buClr>
              <a:buSzPts val="1800"/>
              <a:buChar char="▪"/>
            </a:pPr>
            <a:r>
              <a:rPr lang="es-US" sz="1800" dirty="0" err="1">
                <a:solidFill>
                  <a:srgbClr val="C00000"/>
                </a:solidFill>
                <a:latin typeface="Arial"/>
                <a:ea typeface="Arial"/>
                <a:cs typeface="Arial"/>
                <a:sym typeface="Arial"/>
              </a:rPr>
              <a:t>Triumeq</a:t>
            </a:r>
            <a:r>
              <a:rPr lang="es-US" sz="1800" dirty="0">
                <a:solidFill>
                  <a:srgbClr val="C00000"/>
                </a:solidFill>
                <a:latin typeface="Arial"/>
                <a:ea typeface="Arial"/>
                <a:cs typeface="Arial"/>
                <a:sym typeface="Arial"/>
              </a:rPr>
              <a:t>® </a:t>
            </a:r>
            <a:r>
              <a:rPr lang="es-US" sz="1800" b="0" dirty="0">
                <a:solidFill>
                  <a:schemeClr val="dk2"/>
                </a:solidFill>
                <a:latin typeface="Arial"/>
                <a:ea typeface="Arial"/>
                <a:cs typeface="Arial"/>
                <a:sym typeface="Arial"/>
              </a:rPr>
              <a:t>(abacavir, </a:t>
            </a:r>
            <a:r>
              <a:rPr lang="es-US" sz="1800" b="0" dirty="0" err="1">
                <a:solidFill>
                  <a:schemeClr val="dk2"/>
                </a:solidFill>
                <a:latin typeface="Arial"/>
                <a:ea typeface="Arial"/>
                <a:cs typeface="Arial"/>
                <a:sym typeface="Arial"/>
              </a:rPr>
              <a:t>dolutegravir</a:t>
            </a:r>
            <a:r>
              <a:rPr lang="es-US" sz="1800" b="0" dirty="0">
                <a:solidFill>
                  <a:schemeClr val="dk2"/>
                </a:solidFill>
                <a:latin typeface="Arial"/>
                <a:ea typeface="Arial"/>
                <a:cs typeface="Arial"/>
                <a:sym typeface="Arial"/>
              </a:rPr>
              <a:t>, </a:t>
            </a:r>
            <a:r>
              <a:rPr lang="es-US" sz="1800" b="0" dirty="0" err="1">
                <a:solidFill>
                  <a:schemeClr val="dk2"/>
                </a:solidFill>
                <a:latin typeface="Arial"/>
                <a:ea typeface="Arial"/>
                <a:cs typeface="Arial"/>
                <a:sym typeface="Arial"/>
              </a:rPr>
              <a:t>lamivudina</a:t>
            </a:r>
            <a:r>
              <a:rPr lang="es-US" sz="1800" b="0" dirty="0">
                <a:solidFill>
                  <a:schemeClr val="dk2"/>
                </a:solidFill>
                <a:latin typeface="Arial"/>
                <a:ea typeface="Arial"/>
                <a:cs typeface="Arial"/>
                <a:sym typeface="Arial"/>
              </a:rPr>
              <a:t>) </a:t>
            </a:r>
          </a:p>
          <a:p>
            <a:pPr marL="342900" lvl="0" indent="-342900" algn="l" rtl="0">
              <a:spcBef>
                <a:spcPts val="675"/>
              </a:spcBef>
              <a:spcAft>
                <a:spcPts val="0"/>
              </a:spcAft>
              <a:buClr>
                <a:srgbClr val="C00000"/>
              </a:buClr>
              <a:buSzPts val="1800"/>
              <a:buChar char="▪"/>
            </a:pPr>
            <a:r>
              <a:rPr lang="es-US" sz="1800" dirty="0" err="1">
                <a:solidFill>
                  <a:srgbClr val="C00000"/>
                </a:solidFill>
                <a:latin typeface="Arial"/>
                <a:ea typeface="Arial"/>
                <a:cs typeface="Arial"/>
                <a:sym typeface="Arial"/>
              </a:rPr>
              <a:t>Symfi</a:t>
            </a:r>
            <a:r>
              <a:rPr lang="es-US" sz="1800" dirty="0">
                <a:solidFill>
                  <a:srgbClr val="C00000"/>
                </a:solidFill>
                <a:latin typeface="Arial"/>
                <a:ea typeface="Arial"/>
                <a:cs typeface="Arial"/>
                <a:sym typeface="Arial"/>
              </a:rPr>
              <a:t>® y </a:t>
            </a:r>
            <a:r>
              <a:rPr lang="es-US" sz="1800" dirty="0" err="1">
                <a:solidFill>
                  <a:srgbClr val="C00000"/>
                </a:solidFill>
                <a:latin typeface="Arial"/>
                <a:ea typeface="Arial"/>
                <a:cs typeface="Arial"/>
                <a:sym typeface="Arial"/>
              </a:rPr>
              <a:t>Symfi</a:t>
            </a:r>
            <a:r>
              <a:rPr lang="es-US" sz="1800" dirty="0">
                <a:solidFill>
                  <a:srgbClr val="C00000"/>
                </a:solidFill>
                <a:latin typeface="Arial"/>
                <a:ea typeface="Arial"/>
                <a:cs typeface="Arial"/>
                <a:sym typeface="Arial"/>
              </a:rPr>
              <a:t> Lo® </a:t>
            </a:r>
            <a:r>
              <a:rPr lang="es-US" sz="1800" dirty="0">
                <a:solidFill>
                  <a:schemeClr val="dk2"/>
                </a:solidFill>
                <a:latin typeface="Arial"/>
                <a:ea typeface="Arial"/>
                <a:cs typeface="Arial"/>
                <a:sym typeface="Arial"/>
              </a:rPr>
              <a:t>(</a:t>
            </a:r>
            <a:r>
              <a:rPr lang="es-US" sz="1800" dirty="0" err="1">
                <a:solidFill>
                  <a:schemeClr val="dk2"/>
                </a:solidFill>
                <a:latin typeface="Arial"/>
                <a:ea typeface="Arial"/>
                <a:cs typeface="Arial"/>
                <a:sym typeface="Arial"/>
              </a:rPr>
              <a:t>efavirenz</a:t>
            </a:r>
            <a:r>
              <a:rPr lang="es-US" sz="1800" dirty="0">
                <a:solidFill>
                  <a:schemeClr val="dk2"/>
                </a:solidFill>
                <a:latin typeface="Arial"/>
                <a:ea typeface="Arial"/>
                <a:cs typeface="Arial"/>
                <a:sym typeface="Arial"/>
              </a:rPr>
              <a:t>, </a:t>
            </a:r>
            <a:r>
              <a:rPr lang="es-US" sz="1800" dirty="0" err="1">
                <a:solidFill>
                  <a:schemeClr val="dk2"/>
                </a:solidFill>
                <a:latin typeface="Arial"/>
                <a:ea typeface="Arial"/>
                <a:cs typeface="Arial"/>
                <a:sym typeface="Arial"/>
              </a:rPr>
              <a:t>lamivudina</a:t>
            </a:r>
            <a:r>
              <a:rPr lang="es-US" sz="1800" dirty="0">
                <a:solidFill>
                  <a:schemeClr val="dk2"/>
                </a:solidFill>
                <a:latin typeface="Arial"/>
                <a:ea typeface="Arial"/>
                <a:cs typeface="Arial"/>
                <a:sym typeface="Arial"/>
              </a:rPr>
              <a:t>, fumarato de </a:t>
            </a:r>
            <a:r>
              <a:rPr lang="es-US" sz="1800" dirty="0" err="1">
                <a:solidFill>
                  <a:schemeClr val="dk2"/>
                </a:solidFill>
                <a:latin typeface="Arial"/>
                <a:ea typeface="Arial"/>
                <a:cs typeface="Arial"/>
                <a:sym typeface="Arial"/>
              </a:rPr>
              <a:t>disoproxilo</a:t>
            </a:r>
            <a:r>
              <a:rPr lang="es-US" sz="1800" dirty="0">
                <a:solidFill>
                  <a:schemeClr val="dk2"/>
                </a:solidFill>
                <a:latin typeface="Arial"/>
                <a:ea typeface="Arial"/>
                <a:cs typeface="Arial"/>
                <a:sym typeface="Arial"/>
              </a:rPr>
              <a:t> de </a:t>
            </a:r>
            <a:r>
              <a:rPr lang="es-US" sz="1800" dirty="0" err="1">
                <a:solidFill>
                  <a:schemeClr val="dk2"/>
                </a:solidFill>
                <a:latin typeface="Arial"/>
                <a:ea typeface="Arial"/>
                <a:cs typeface="Arial"/>
                <a:sym typeface="Arial"/>
              </a:rPr>
              <a:t>tenofovir</a:t>
            </a:r>
            <a:r>
              <a:rPr lang="es-US" sz="1800" dirty="0">
                <a:solidFill>
                  <a:schemeClr val="dk2"/>
                </a:solidFill>
                <a:latin typeface="Arial"/>
                <a:ea typeface="Arial"/>
                <a:cs typeface="Arial"/>
                <a:sym typeface="Arial"/>
              </a:rPr>
              <a:t>)</a:t>
            </a:r>
          </a:p>
          <a:p>
            <a:pPr marL="342900" lvl="0" indent="-342900" algn="l" rtl="0">
              <a:spcBef>
                <a:spcPts val="675"/>
              </a:spcBef>
              <a:spcAft>
                <a:spcPts val="0"/>
              </a:spcAft>
              <a:buClr>
                <a:srgbClr val="C00000"/>
              </a:buClr>
              <a:buSzPts val="1800"/>
              <a:buChar char="▪"/>
            </a:pPr>
            <a:r>
              <a:rPr lang="es-US" sz="1800" b="0" dirty="0" err="1">
                <a:solidFill>
                  <a:srgbClr val="C00000"/>
                </a:solidFill>
                <a:latin typeface="Arial"/>
                <a:ea typeface="Arial"/>
                <a:cs typeface="Arial"/>
                <a:sym typeface="Arial"/>
              </a:rPr>
              <a:t>Symtuza</a:t>
            </a:r>
            <a:r>
              <a:rPr lang="es-US" sz="1800" b="0" dirty="0">
                <a:solidFill>
                  <a:srgbClr val="C00000"/>
                </a:solidFill>
                <a:latin typeface="Arial"/>
                <a:ea typeface="Arial"/>
                <a:cs typeface="Arial"/>
                <a:sym typeface="Arial"/>
              </a:rPr>
              <a:t>® </a:t>
            </a:r>
            <a:r>
              <a:rPr lang="es-US" sz="1800" b="0" dirty="0">
                <a:solidFill>
                  <a:schemeClr val="dk2"/>
                </a:solidFill>
                <a:latin typeface="Arial"/>
                <a:ea typeface="Arial"/>
                <a:cs typeface="Arial"/>
                <a:sym typeface="Arial"/>
              </a:rPr>
              <a:t>(</a:t>
            </a:r>
            <a:r>
              <a:rPr lang="es-US" sz="1800" b="0" dirty="0" err="1">
                <a:solidFill>
                  <a:schemeClr val="dk2"/>
                </a:solidFill>
                <a:latin typeface="Arial"/>
                <a:ea typeface="Arial"/>
                <a:cs typeface="Arial"/>
                <a:sym typeface="Arial"/>
              </a:rPr>
              <a:t>darunavir</a:t>
            </a:r>
            <a:r>
              <a:rPr lang="es-US" sz="1800" b="0" dirty="0">
                <a:solidFill>
                  <a:schemeClr val="dk2"/>
                </a:solidFill>
                <a:latin typeface="Arial"/>
                <a:ea typeface="Arial"/>
                <a:cs typeface="Arial"/>
                <a:sym typeface="Arial"/>
              </a:rPr>
              <a:t>, </a:t>
            </a:r>
            <a:r>
              <a:rPr lang="es-US" sz="1800" b="0" dirty="0" err="1">
                <a:solidFill>
                  <a:schemeClr val="dk2"/>
                </a:solidFill>
                <a:latin typeface="Arial"/>
                <a:ea typeface="Arial"/>
                <a:cs typeface="Arial"/>
                <a:sym typeface="Arial"/>
              </a:rPr>
              <a:t>cobicistat</a:t>
            </a:r>
            <a:r>
              <a:rPr lang="es-US" sz="1800" b="0" dirty="0">
                <a:solidFill>
                  <a:schemeClr val="dk2"/>
                </a:solidFill>
                <a:latin typeface="Arial"/>
                <a:ea typeface="Arial"/>
                <a:cs typeface="Arial"/>
                <a:sym typeface="Arial"/>
              </a:rPr>
              <a:t>, </a:t>
            </a:r>
            <a:r>
              <a:rPr lang="es-US" sz="1800" b="0" dirty="0" err="1">
                <a:solidFill>
                  <a:schemeClr val="dk2"/>
                </a:solidFill>
                <a:latin typeface="Arial"/>
                <a:ea typeface="Arial"/>
                <a:cs typeface="Arial"/>
                <a:sym typeface="Arial"/>
              </a:rPr>
              <a:t>emtricitabina</a:t>
            </a:r>
            <a:r>
              <a:rPr lang="es-US" sz="1800" b="0" dirty="0">
                <a:solidFill>
                  <a:schemeClr val="dk2"/>
                </a:solidFill>
                <a:latin typeface="Arial"/>
                <a:ea typeface="Arial"/>
                <a:cs typeface="Arial"/>
                <a:sym typeface="Arial"/>
              </a:rPr>
              <a:t>, </a:t>
            </a:r>
            <a:r>
              <a:rPr lang="es-US" sz="1800" b="0" dirty="0" err="1">
                <a:solidFill>
                  <a:schemeClr val="dk2"/>
                </a:solidFill>
                <a:latin typeface="Arial"/>
                <a:ea typeface="Arial"/>
                <a:cs typeface="Arial"/>
                <a:sym typeface="Arial"/>
              </a:rPr>
              <a:t>tenofovir</a:t>
            </a:r>
            <a:r>
              <a:rPr lang="es-US" sz="1800" b="0" dirty="0">
                <a:solidFill>
                  <a:schemeClr val="dk2"/>
                </a:solidFill>
                <a:latin typeface="Arial"/>
                <a:ea typeface="Arial"/>
                <a:cs typeface="Arial"/>
                <a:sym typeface="Arial"/>
              </a:rPr>
              <a:t> </a:t>
            </a:r>
            <a:r>
              <a:rPr lang="es-US" sz="1800" b="0" dirty="0" err="1">
                <a:solidFill>
                  <a:schemeClr val="dk2"/>
                </a:solidFill>
                <a:latin typeface="Arial"/>
                <a:ea typeface="Arial"/>
                <a:cs typeface="Arial"/>
                <a:sym typeface="Arial"/>
              </a:rPr>
              <a:t>alafenamida</a:t>
            </a:r>
            <a:r>
              <a:rPr lang="es-US" sz="1800" b="0" dirty="0">
                <a:solidFill>
                  <a:schemeClr val="dk2"/>
                </a:solidFill>
                <a:latin typeface="Arial"/>
                <a:ea typeface="Arial"/>
                <a:cs typeface="Arial"/>
                <a:sym typeface="Arial"/>
              </a:rPr>
              <a:t>)</a:t>
            </a:r>
          </a:p>
        </p:txBody>
      </p:sp>
      <p:sp>
        <p:nvSpPr>
          <p:cNvPr id="340" name="Google Shape;340;p27"/>
          <p:cNvSpPr txBox="1"/>
          <p:nvPr/>
        </p:nvSpPr>
        <p:spPr>
          <a:xfrm>
            <a:off x="304800" y="381000"/>
            <a:ext cx="301160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Medicamentos en funcionamiento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None/>
            </a:pPr>
            <a:r>
              <a:rPr lang="es-US" b="1" dirty="0">
                <a:latin typeface="Arial"/>
                <a:ea typeface="Arial"/>
                <a:cs typeface="Arial"/>
                <a:sym typeface="Arial"/>
              </a:rPr>
              <a:t>Actividad: Medicamentos contra el VIH </a:t>
            </a:r>
            <a:br>
              <a:rPr lang="es-US" b="1" dirty="0">
                <a:latin typeface="Arial"/>
                <a:ea typeface="Arial"/>
                <a:cs typeface="Arial"/>
                <a:sym typeface="Arial"/>
              </a:rPr>
            </a:br>
            <a:r>
              <a:rPr lang="es-US" b="1" dirty="0">
                <a:latin typeface="Arial"/>
                <a:ea typeface="Arial"/>
                <a:cs typeface="Arial"/>
                <a:sym typeface="Arial"/>
              </a:rPr>
              <a:t>en funcionamiento</a:t>
            </a:r>
          </a:p>
        </p:txBody>
      </p:sp>
      <p:sp>
        <p:nvSpPr>
          <p:cNvPr id="347" name="Google Shape;347;p28"/>
          <p:cNvSpPr txBox="1">
            <a:spLocks noGrp="1"/>
          </p:cNvSpPr>
          <p:nvPr>
            <p:ph type="body" idx="1"/>
          </p:nvPr>
        </p:nvSpPr>
        <p:spPr>
          <a:xfrm>
            <a:off x="457200" y="1670338"/>
            <a:ext cx="8229600" cy="3691371"/>
          </a:xfrm>
          <a:prstGeom prst="rect">
            <a:avLst/>
          </a:prstGeom>
          <a:noFill/>
          <a:ln>
            <a:noFill/>
          </a:ln>
        </p:spPr>
        <p:txBody>
          <a:bodyPr spcFirstLastPara="1" wrap="square" lIns="91425" tIns="45700" rIns="91425" bIns="45700" anchor="t" anchorCtr="0">
            <a:noAutofit/>
          </a:bodyPr>
          <a:lstStyle/>
          <a:p>
            <a:pPr marL="342900" lvl="1" indent="0" algn="l" rtl="0">
              <a:spcBef>
                <a:spcPts val="0"/>
              </a:spcBef>
              <a:spcAft>
                <a:spcPts val="0"/>
              </a:spcAft>
              <a:buClr>
                <a:srgbClr val="C00000"/>
              </a:buClr>
              <a:buSzPts val="1800"/>
              <a:buNone/>
            </a:pPr>
            <a:r>
              <a:rPr lang="es-US" dirty="0">
                <a:latin typeface="Arial"/>
                <a:ea typeface="Arial"/>
                <a:cs typeface="Arial"/>
                <a:sym typeface="Arial"/>
              </a:rPr>
              <a:t>Compartan lo siguiente:</a:t>
            </a:r>
          </a:p>
          <a:p>
            <a:pPr marL="928687" lvl="2" indent="-285750" algn="l" rtl="0">
              <a:spcBef>
                <a:spcPts val="360"/>
              </a:spcBef>
              <a:spcAft>
                <a:spcPts val="0"/>
              </a:spcAft>
              <a:buClr>
                <a:srgbClr val="C00000"/>
              </a:buClr>
              <a:buSzPts val="1800"/>
              <a:buChar char="▪"/>
            </a:pPr>
            <a:r>
              <a:rPr lang="es-US" dirty="0">
                <a:latin typeface="Arial"/>
                <a:ea typeface="Arial"/>
                <a:cs typeface="Arial"/>
                <a:sym typeface="Arial"/>
              </a:rPr>
              <a:t>El nombre del medicamento</a:t>
            </a:r>
          </a:p>
          <a:p>
            <a:pPr marL="928687" lvl="2" indent="-285750" algn="l" rtl="0">
              <a:spcBef>
                <a:spcPts val="360"/>
              </a:spcBef>
              <a:spcAft>
                <a:spcPts val="0"/>
              </a:spcAft>
              <a:buClr>
                <a:srgbClr val="C00000"/>
              </a:buClr>
              <a:buSzPts val="1800"/>
              <a:buChar char="▪"/>
            </a:pPr>
            <a:r>
              <a:rPr lang="es-US" dirty="0">
                <a:latin typeface="Arial"/>
                <a:ea typeface="Arial"/>
                <a:cs typeface="Arial"/>
                <a:sym typeface="Arial"/>
              </a:rPr>
              <a:t>La clase de fármaco a la que pertenece</a:t>
            </a:r>
          </a:p>
          <a:p>
            <a:pPr marL="928687" lvl="2" indent="-285750" algn="l" rtl="0">
              <a:spcBef>
                <a:spcPts val="360"/>
              </a:spcBef>
              <a:spcAft>
                <a:spcPts val="0"/>
              </a:spcAft>
              <a:buClr>
                <a:srgbClr val="C00000"/>
              </a:buClr>
              <a:buSzPts val="1800"/>
              <a:buChar char="▪"/>
            </a:pPr>
            <a:r>
              <a:rPr lang="es-US" dirty="0">
                <a:latin typeface="Arial"/>
                <a:ea typeface="Arial"/>
                <a:cs typeface="Arial"/>
                <a:sym typeface="Arial"/>
              </a:rPr>
              <a:t>Ubiquen la etapa de replicación donde el medicamento </a:t>
            </a:r>
            <a:r>
              <a:rPr lang="es-US">
                <a:latin typeface="Arial"/>
                <a:ea typeface="Arial"/>
                <a:cs typeface="Arial"/>
                <a:sym typeface="Arial"/>
              </a:rPr>
              <a:t>interrumpe </a:t>
            </a:r>
            <a:br>
              <a:rPr lang="es-US">
                <a:latin typeface="Arial"/>
                <a:ea typeface="Arial"/>
                <a:cs typeface="Arial"/>
                <a:sym typeface="Arial"/>
              </a:rPr>
            </a:br>
            <a:r>
              <a:rPr lang="es-US">
                <a:latin typeface="Arial"/>
                <a:ea typeface="Arial"/>
                <a:cs typeface="Arial"/>
                <a:sym typeface="Arial"/>
              </a:rPr>
              <a:t>la </a:t>
            </a:r>
            <a:r>
              <a:rPr lang="es-US" dirty="0">
                <a:latin typeface="Arial"/>
                <a:ea typeface="Arial"/>
                <a:cs typeface="Arial"/>
                <a:sym typeface="Arial"/>
              </a:rPr>
              <a:t>replicación del VIH.</a:t>
            </a:r>
          </a:p>
          <a:p>
            <a:pPr marL="742950" lvl="1" indent="-171450" algn="l" rtl="0">
              <a:spcBef>
                <a:spcPts val="360"/>
              </a:spcBef>
              <a:spcAft>
                <a:spcPts val="0"/>
              </a:spcAft>
              <a:buClr>
                <a:srgbClr val="C00000"/>
              </a:buClr>
              <a:buSzPts val="1800"/>
              <a:buNone/>
            </a:pPr>
            <a:endParaRPr dirty="0">
              <a:latin typeface="Arial"/>
              <a:ea typeface="Arial"/>
              <a:cs typeface="Arial"/>
              <a:sym typeface="Arial"/>
            </a:endParaRPr>
          </a:p>
          <a:p>
            <a:pPr marL="742950" lvl="1" indent="-285750" algn="l" rtl="0">
              <a:spcBef>
                <a:spcPts val="360"/>
              </a:spcBef>
              <a:spcAft>
                <a:spcPts val="0"/>
              </a:spcAft>
              <a:buClr>
                <a:srgbClr val="C00000"/>
              </a:buClr>
              <a:buSzPts val="1800"/>
              <a:buChar char="▪"/>
            </a:pPr>
            <a:r>
              <a:rPr lang="es-US" dirty="0">
                <a:latin typeface="Arial"/>
                <a:ea typeface="Arial"/>
                <a:cs typeface="Arial"/>
                <a:sym typeface="Arial"/>
              </a:rPr>
              <a:t>Ejemplo</a:t>
            </a:r>
          </a:p>
          <a:p>
            <a:pPr marL="1143000" lvl="2" indent="-228600" algn="l" rtl="0">
              <a:spcBef>
                <a:spcPts val="360"/>
              </a:spcBef>
              <a:spcAft>
                <a:spcPts val="0"/>
              </a:spcAft>
              <a:buClr>
                <a:srgbClr val="C00000"/>
              </a:buClr>
              <a:buSzPts val="1800"/>
              <a:buChar char="▪"/>
            </a:pPr>
            <a:r>
              <a:rPr lang="es-US" dirty="0" err="1">
                <a:latin typeface="Arial"/>
                <a:ea typeface="Arial"/>
                <a:cs typeface="Arial"/>
                <a:sym typeface="Arial"/>
              </a:rPr>
              <a:t>Selzentry</a:t>
            </a:r>
            <a:r>
              <a:rPr lang="es-US" dirty="0">
                <a:latin typeface="Arial"/>
                <a:ea typeface="Arial"/>
                <a:cs typeface="Arial"/>
                <a:sym typeface="Arial"/>
              </a:rPr>
              <a:t>®</a:t>
            </a:r>
          </a:p>
          <a:p>
            <a:pPr marL="1143000" lvl="2" indent="-228600" algn="l" rtl="0">
              <a:spcBef>
                <a:spcPts val="360"/>
              </a:spcBef>
              <a:spcAft>
                <a:spcPts val="0"/>
              </a:spcAft>
              <a:buClr>
                <a:srgbClr val="C00000"/>
              </a:buClr>
              <a:buSzPts val="1800"/>
              <a:buChar char="▪"/>
            </a:pPr>
            <a:r>
              <a:rPr lang="es-US" dirty="0">
                <a:latin typeface="Arial"/>
                <a:ea typeface="Arial"/>
                <a:cs typeface="Arial"/>
                <a:sym typeface="Arial"/>
              </a:rPr>
              <a:t>Inhibidor de la entrada</a:t>
            </a:r>
          </a:p>
          <a:p>
            <a:pPr marL="1143000" lvl="2" indent="-228600" algn="l" rtl="0">
              <a:spcBef>
                <a:spcPts val="360"/>
              </a:spcBef>
              <a:spcAft>
                <a:spcPts val="0"/>
              </a:spcAft>
              <a:buClr>
                <a:srgbClr val="C00000"/>
              </a:buClr>
              <a:buSzPts val="1800"/>
              <a:buChar char="▪"/>
            </a:pPr>
            <a:r>
              <a:rPr lang="es-US" dirty="0" err="1">
                <a:latin typeface="Arial"/>
                <a:ea typeface="Arial"/>
                <a:cs typeface="Arial"/>
                <a:sym typeface="Arial"/>
              </a:rPr>
              <a:t>Selzentry</a:t>
            </a:r>
            <a:r>
              <a:rPr lang="es-US" dirty="0">
                <a:latin typeface="Arial"/>
                <a:ea typeface="Arial"/>
                <a:cs typeface="Arial"/>
                <a:sym typeface="Arial"/>
              </a:rPr>
              <a:t>® evita que el VIH ingrese a la célula CD4. </a:t>
            </a:r>
          </a:p>
          <a:p>
            <a:pPr marL="742950" lvl="1" indent="-171450" algn="l" rtl="0">
              <a:spcBef>
                <a:spcPts val="360"/>
              </a:spcBef>
              <a:spcAft>
                <a:spcPts val="0"/>
              </a:spcAft>
              <a:buSzPts val="1800"/>
              <a:buNone/>
            </a:pPr>
            <a:endParaRPr dirty="0">
              <a:latin typeface="Arial"/>
              <a:ea typeface="Arial"/>
              <a:cs typeface="Arial"/>
              <a:sym typeface="Arial"/>
            </a:endParaRPr>
          </a:p>
        </p:txBody>
      </p:sp>
      <p:sp>
        <p:nvSpPr>
          <p:cNvPr id="348" name="Google Shape;348;p28"/>
          <p:cNvSpPr txBox="1"/>
          <p:nvPr/>
        </p:nvSpPr>
        <p:spPr>
          <a:xfrm>
            <a:off x="304800" y="381001"/>
            <a:ext cx="3489278"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Medicamentos en funcionamiento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6600"/>
              <a:buNone/>
            </a:pPr>
            <a:r>
              <a:rPr lang="es-US" sz="6600" b="1">
                <a:latin typeface="Arial"/>
                <a:ea typeface="Arial"/>
                <a:cs typeface="Arial"/>
                <a:sym typeface="Arial"/>
              </a:rPr>
              <a:t>?</a:t>
            </a:r>
          </a:p>
          <a:p>
            <a:pPr marL="0" lvl="0" indent="0" algn="ctr" rtl="0">
              <a:spcBef>
                <a:spcPts val="560"/>
              </a:spcBef>
              <a:spcAft>
                <a:spcPts val="0"/>
              </a:spcAft>
              <a:buSzPts val="2800"/>
              <a:buNone/>
            </a:pPr>
            <a:r>
              <a:rPr lang="es-US" sz="2800">
                <a:latin typeface="Arial"/>
                <a:ea typeface="Arial"/>
                <a:cs typeface="Arial"/>
                <a:sym typeface="Arial"/>
              </a:rPr>
              <a:t>¿Qué saben acerca de cómo el VIH se replica dentro del cuerpo?</a:t>
            </a:r>
          </a:p>
        </p:txBody>
      </p:sp>
      <p:sp>
        <p:nvSpPr>
          <p:cNvPr id="142" name="Google Shape;142;p3"/>
          <p:cNvSpPr txBox="1"/>
          <p:nvPr/>
        </p:nvSpPr>
        <p:spPr>
          <a:xfrm>
            <a:off x="304799" y="381000"/>
            <a:ext cx="216544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Ciclo de vida del VIH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4"/>
          <p:cNvPicPr preferRelativeResize="0">
            <a:picLocks noGrp="1"/>
          </p:cNvPicPr>
          <p:nvPr>
            <p:ph type="body" idx="2"/>
          </p:nvPr>
        </p:nvPicPr>
        <p:blipFill rotWithShape="1">
          <a:blip r:embed="rId3">
            <a:alphaModFix/>
          </a:blip>
          <a:srcRect/>
          <a:stretch/>
        </p:blipFill>
        <p:spPr>
          <a:xfrm>
            <a:off x="5217537" y="1532860"/>
            <a:ext cx="3600450" cy="3886200"/>
          </a:xfrm>
          <a:prstGeom prst="rect">
            <a:avLst/>
          </a:prstGeom>
          <a:noFill/>
          <a:ln>
            <a:noFill/>
          </a:ln>
        </p:spPr>
      </p:pic>
      <p:sp>
        <p:nvSpPr>
          <p:cNvPr id="149" name="Google Shape;149;p4"/>
          <p:cNvSpPr txBox="1">
            <a:spLocks noGrp="1"/>
          </p:cNvSpPr>
          <p:nvPr>
            <p:ph type="title"/>
          </p:nvPr>
        </p:nvSpPr>
        <p:spPr>
          <a:xfrm>
            <a:off x="609600" y="84706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S" b="1">
                <a:latin typeface="Arial"/>
                <a:ea typeface="Arial"/>
                <a:cs typeface="Arial"/>
                <a:sym typeface="Arial"/>
              </a:rPr>
              <a:t>Piensen en un huevo frito</a:t>
            </a:r>
          </a:p>
        </p:txBody>
      </p:sp>
      <p:sp>
        <p:nvSpPr>
          <p:cNvPr id="150" name="Google Shape;150;p4"/>
          <p:cNvSpPr txBox="1">
            <a:spLocks noGrp="1"/>
          </p:cNvSpPr>
          <p:nvPr>
            <p:ph type="body" idx="1"/>
          </p:nvPr>
        </p:nvSpPr>
        <p:spPr>
          <a:xfrm>
            <a:off x="883227" y="1915629"/>
            <a:ext cx="4334310" cy="304419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00000"/>
              </a:buClr>
              <a:buSzPts val="2400"/>
              <a:buChar char="▪"/>
            </a:pPr>
            <a:r>
              <a:rPr lang="es-US">
                <a:solidFill>
                  <a:srgbClr val="C00000"/>
                </a:solidFill>
                <a:latin typeface="Arial"/>
                <a:ea typeface="Arial"/>
                <a:cs typeface="Arial"/>
                <a:sym typeface="Arial"/>
              </a:rPr>
              <a:t>CÉLULA HUÉSPED </a:t>
            </a:r>
            <a:r>
              <a:rPr lang="es-US">
                <a:latin typeface="Arial"/>
                <a:ea typeface="Arial"/>
                <a:cs typeface="Arial"/>
                <a:sym typeface="Arial"/>
              </a:rPr>
              <a:t>= CD4 o célula T</a:t>
            </a:r>
          </a:p>
          <a:p>
            <a:pPr marL="342900" lvl="0" indent="-342900" algn="l" rtl="0">
              <a:spcBef>
                <a:spcPts val="480"/>
              </a:spcBef>
              <a:spcAft>
                <a:spcPts val="0"/>
              </a:spcAft>
              <a:buClr>
                <a:srgbClr val="C00000"/>
              </a:buClr>
              <a:buSzPts val="2400"/>
              <a:buChar char="▪"/>
            </a:pPr>
            <a:r>
              <a:rPr lang="es-US">
                <a:latin typeface="Arial"/>
                <a:ea typeface="Arial"/>
                <a:cs typeface="Arial"/>
                <a:sym typeface="Arial"/>
              </a:rPr>
              <a:t>La célula CD4 es la célula huésped del VIH.</a:t>
            </a:r>
          </a:p>
          <a:p>
            <a:pPr marL="342900" lvl="0" indent="-190500" algn="l" rtl="0">
              <a:spcBef>
                <a:spcPts val="480"/>
              </a:spcBef>
              <a:spcAft>
                <a:spcPts val="0"/>
              </a:spcAft>
              <a:buClr>
                <a:srgbClr val="C00000"/>
              </a:buClr>
              <a:buSzPts val="2400"/>
              <a:buNone/>
            </a:pPr>
            <a:endParaRPr>
              <a:latin typeface="Arial"/>
              <a:ea typeface="Arial"/>
              <a:cs typeface="Arial"/>
              <a:sym typeface="Arial"/>
            </a:endParaRPr>
          </a:p>
          <a:p>
            <a:pPr marL="342900" lvl="0" indent="-342900" algn="l" rtl="0">
              <a:spcBef>
                <a:spcPts val="480"/>
              </a:spcBef>
              <a:spcAft>
                <a:spcPts val="0"/>
              </a:spcAft>
              <a:buClr>
                <a:srgbClr val="C00000"/>
              </a:buClr>
              <a:buSzPts val="2400"/>
              <a:buChar char="▪"/>
            </a:pPr>
            <a:r>
              <a:rPr lang="es-US">
                <a:solidFill>
                  <a:srgbClr val="C00000"/>
                </a:solidFill>
                <a:latin typeface="Arial"/>
                <a:ea typeface="Arial"/>
                <a:cs typeface="Arial"/>
                <a:sym typeface="Arial"/>
              </a:rPr>
              <a:t>NÚCLEO </a:t>
            </a:r>
            <a:r>
              <a:rPr lang="es-US">
                <a:latin typeface="Arial"/>
                <a:ea typeface="Arial"/>
                <a:cs typeface="Arial"/>
                <a:sym typeface="Arial"/>
              </a:rPr>
              <a:t>= el centro del núcleo de la célula CD4. Contiene ADN. </a:t>
            </a:r>
          </a:p>
        </p:txBody>
      </p:sp>
      <p:sp>
        <p:nvSpPr>
          <p:cNvPr id="151" name="Google Shape;151;p4"/>
          <p:cNvSpPr txBox="1"/>
          <p:nvPr/>
        </p:nvSpPr>
        <p:spPr>
          <a:xfrm>
            <a:off x="304800" y="381000"/>
            <a:ext cx="231557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Ciclo de vida del VIH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S" b="1">
                <a:latin typeface="Arial"/>
                <a:ea typeface="Arial"/>
                <a:cs typeface="Arial"/>
                <a:sym typeface="Arial"/>
              </a:rPr>
              <a:t>ARN frente al ADN</a:t>
            </a:r>
          </a:p>
        </p:txBody>
      </p:sp>
      <p:sp>
        <p:nvSpPr>
          <p:cNvPr id="158" name="Google Shape;158;p5"/>
          <p:cNvSpPr txBox="1">
            <a:spLocks noGrp="1"/>
          </p:cNvSpPr>
          <p:nvPr>
            <p:ph type="body" idx="1"/>
          </p:nvPr>
        </p:nvSpPr>
        <p:spPr>
          <a:xfrm>
            <a:off x="685800" y="1508144"/>
            <a:ext cx="4322928" cy="3886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C00000"/>
              </a:buClr>
              <a:buSzPts val="2194"/>
              <a:buNone/>
            </a:pPr>
            <a:r>
              <a:rPr lang="es-US" sz="2194" b="1" dirty="0">
                <a:solidFill>
                  <a:srgbClr val="C00000"/>
                </a:solidFill>
                <a:latin typeface="Arial"/>
                <a:ea typeface="Arial"/>
                <a:cs typeface="Arial"/>
                <a:sym typeface="Arial"/>
              </a:rPr>
              <a:t>ARN</a:t>
            </a:r>
          </a:p>
          <a:p>
            <a:pPr marL="342900" lvl="0" indent="-342900" algn="l" rtl="0">
              <a:spcBef>
                <a:spcPts val="480"/>
              </a:spcBef>
              <a:spcAft>
                <a:spcPts val="0"/>
              </a:spcAft>
              <a:buClr>
                <a:srgbClr val="C00000"/>
              </a:buClr>
              <a:buSzPts val="2400"/>
              <a:buChar char="▪"/>
            </a:pPr>
            <a:r>
              <a:rPr lang="es-US" dirty="0">
                <a:latin typeface="Arial"/>
                <a:ea typeface="Arial"/>
                <a:cs typeface="Arial"/>
                <a:sym typeface="Arial"/>
              </a:rPr>
              <a:t>El VIH tiene ARN.</a:t>
            </a:r>
          </a:p>
          <a:p>
            <a:pPr marL="342900" lvl="0" indent="-342900" algn="l" rtl="0">
              <a:spcBef>
                <a:spcPts val="480"/>
              </a:spcBef>
              <a:spcAft>
                <a:spcPts val="0"/>
              </a:spcAft>
              <a:buClr>
                <a:srgbClr val="C00000"/>
              </a:buClr>
              <a:buSzPts val="2400"/>
              <a:buChar char="▪"/>
            </a:pPr>
            <a:r>
              <a:rPr lang="es-US" dirty="0">
                <a:latin typeface="Arial"/>
                <a:ea typeface="Arial"/>
                <a:cs typeface="Arial"/>
                <a:sym typeface="Arial"/>
              </a:rPr>
              <a:t>Contiene </a:t>
            </a:r>
            <a:r>
              <a:rPr lang="es-US" dirty="0">
                <a:solidFill>
                  <a:srgbClr val="C00000"/>
                </a:solidFill>
                <a:latin typeface="Arial"/>
                <a:ea typeface="Arial"/>
                <a:cs typeface="Arial"/>
                <a:sym typeface="Arial"/>
              </a:rPr>
              <a:t>una cadena </a:t>
            </a:r>
            <a:r>
              <a:rPr lang="es-US" dirty="0">
                <a:latin typeface="Arial"/>
                <a:ea typeface="Arial"/>
                <a:cs typeface="Arial"/>
                <a:sym typeface="Arial"/>
              </a:rPr>
              <a:t>de información genética.</a:t>
            </a:r>
          </a:p>
          <a:p>
            <a:pPr marL="342900" lvl="0" indent="-190500" algn="ctr" rtl="0">
              <a:spcBef>
                <a:spcPts val="480"/>
              </a:spcBef>
              <a:spcAft>
                <a:spcPts val="0"/>
              </a:spcAft>
              <a:buClr>
                <a:srgbClr val="C00000"/>
              </a:buClr>
              <a:buSzPts val="2400"/>
              <a:buNone/>
            </a:pPr>
            <a:endParaRPr dirty="0">
              <a:latin typeface="Arial"/>
              <a:ea typeface="Arial"/>
              <a:cs typeface="Arial"/>
              <a:sym typeface="Arial"/>
            </a:endParaRPr>
          </a:p>
          <a:p>
            <a:pPr marL="0" lvl="0" indent="0" algn="l" rtl="0">
              <a:spcBef>
                <a:spcPts val="439"/>
              </a:spcBef>
              <a:spcAft>
                <a:spcPts val="0"/>
              </a:spcAft>
              <a:buClr>
                <a:srgbClr val="C00000"/>
              </a:buClr>
              <a:buSzPts val="2194"/>
              <a:buNone/>
            </a:pPr>
            <a:r>
              <a:rPr lang="es-US" sz="2194" b="1" dirty="0">
                <a:solidFill>
                  <a:srgbClr val="C00000"/>
                </a:solidFill>
                <a:latin typeface="Arial"/>
                <a:ea typeface="Arial"/>
                <a:cs typeface="Arial"/>
                <a:sym typeface="Arial"/>
              </a:rPr>
              <a:t>ADN</a:t>
            </a:r>
          </a:p>
          <a:p>
            <a:pPr marL="342900" lvl="0" indent="-342900" algn="l" rtl="0">
              <a:spcBef>
                <a:spcPts val="480"/>
              </a:spcBef>
              <a:spcAft>
                <a:spcPts val="0"/>
              </a:spcAft>
              <a:buClr>
                <a:srgbClr val="C00000"/>
              </a:buClr>
              <a:buSzPts val="2400"/>
              <a:buChar char="▪"/>
            </a:pPr>
            <a:r>
              <a:rPr lang="es-US" dirty="0">
                <a:latin typeface="Arial"/>
                <a:ea typeface="Arial"/>
                <a:cs typeface="Arial"/>
                <a:sym typeface="Arial"/>
              </a:rPr>
              <a:t>Los humanos tienen ADN.</a:t>
            </a:r>
          </a:p>
          <a:p>
            <a:pPr marL="342900" lvl="0" indent="-342900" algn="l" rtl="0">
              <a:spcBef>
                <a:spcPts val="480"/>
              </a:spcBef>
              <a:spcAft>
                <a:spcPts val="0"/>
              </a:spcAft>
              <a:buClr>
                <a:srgbClr val="C00000"/>
              </a:buClr>
              <a:buSzPts val="2400"/>
              <a:buChar char="▪"/>
            </a:pPr>
            <a:r>
              <a:rPr lang="es-US" dirty="0">
                <a:latin typeface="Arial"/>
                <a:ea typeface="Arial"/>
                <a:cs typeface="Arial"/>
                <a:sym typeface="Arial"/>
              </a:rPr>
              <a:t>Contiene </a:t>
            </a:r>
            <a:r>
              <a:rPr lang="es-US" dirty="0">
                <a:solidFill>
                  <a:srgbClr val="C00000"/>
                </a:solidFill>
                <a:latin typeface="Arial"/>
                <a:ea typeface="Arial"/>
                <a:cs typeface="Arial"/>
                <a:sym typeface="Arial"/>
              </a:rPr>
              <a:t>dos cadenas </a:t>
            </a:r>
            <a:r>
              <a:rPr lang="es-US" dirty="0">
                <a:latin typeface="Arial"/>
                <a:ea typeface="Arial"/>
                <a:cs typeface="Arial"/>
                <a:sym typeface="Arial"/>
              </a:rPr>
              <a:t>de información genética.</a:t>
            </a:r>
          </a:p>
          <a:p>
            <a:pPr marL="342900" lvl="0" indent="-190500" algn="l" rtl="0">
              <a:spcBef>
                <a:spcPts val="480"/>
              </a:spcBef>
              <a:spcAft>
                <a:spcPts val="0"/>
              </a:spcAft>
              <a:buSzPts val="2400"/>
              <a:buNone/>
            </a:pPr>
            <a:endParaRPr dirty="0"/>
          </a:p>
          <a:p>
            <a:pPr marL="342900" lvl="0" indent="-190500" algn="l" rtl="0">
              <a:spcBef>
                <a:spcPts val="480"/>
              </a:spcBef>
              <a:spcAft>
                <a:spcPts val="0"/>
              </a:spcAft>
              <a:buSzPts val="2400"/>
              <a:buNone/>
            </a:pPr>
            <a:endParaRPr dirty="0"/>
          </a:p>
        </p:txBody>
      </p:sp>
      <p:sp>
        <p:nvSpPr>
          <p:cNvPr id="160" name="Google Shape;160;p5"/>
          <p:cNvSpPr txBox="1"/>
          <p:nvPr/>
        </p:nvSpPr>
        <p:spPr>
          <a:xfrm>
            <a:off x="304799" y="381000"/>
            <a:ext cx="2370161"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Ciclo de vida del VIH</a:t>
            </a:r>
          </a:p>
        </p:txBody>
      </p:sp>
      <p:pic>
        <p:nvPicPr>
          <p:cNvPr id="3" name="Imagen 2">
            <a:extLst>
              <a:ext uri="{FF2B5EF4-FFF2-40B4-BE49-F238E27FC236}">
                <a16:creationId xmlns:a16="http://schemas.microsoft.com/office/drawing/2014/main" id="{72DB6972-E87E-42C3-ABA9-52D84689C050}"/>
              </a:ext>
            </a:extLst>
          </p:cNvPr>
          <p:cNvPicPr>
            <a:picLocks noChangeAspect="1"/>
          </p:cNvPicPr>
          <p:nvPr/>
        </p:nvPicPr>
        <p:blipFill>
          <a:blip r:embed="rId3"/>
          <a:stretch>
            <a:fillRect/>
          </a:stretch>
        </p:blipFill>
        <p:spPr>
          <a:xfrm>
            <a:off x="5596124" y="1104900"/>
            <a:ext cx="3209551" cy="43891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p:nvPr/>
        </p:nvSpPr>
        <p:spPr>
          <a:xfrm rot="5400000">
            <a:off x="2611000" y="1266121"/>
            <a:ext cx="3684418" cy="3735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60" b="0" i="0" u="none" strike="noStrike" cap="none">
              <a:solidFill>
                <a:srgbClr val="000000"/>
              </a:solidFill>
              <a:latin typeface="Calibri"/>
              <a:ea typeface="Calibri"/>
              <a:cs typeface="Calibri"/>
              <a:sym typeface="Calibri"/>
            </a:endParaRPr>
          </a:p>
        </p:txBody>
      </p:sp>
      <p:sp>
        <p:nvSpPr>
          <p:cNvPr id="169" name="Google Shape;169;p6"/>
          <p:cNvSpPr txBox="1"/>
          <p:nvPr/>
        </p:nvSpPr>
        <p:spPr>
          <a:xfrm>
            <a:off x="304800" y="381001"/>
            <a:ext cx="2737658"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Ciclo de vida del VIH</a:t>
            </a:r>
          </a:p>
        </p:txBody>
      </p:sp>
      <p:pic>
        <p:nvPicPr>
          <p:cNvPr id="5" name="Imagen 4">
            <a:extLst>
              <a:ext uri="{FF2B5EF4-FFF2-40B4-BE49-F238E27FC236}">
                <a16:creationId xmlns:a16="http://schemas.microsoft.com/office/drawing/2014/main" id="{30EDC828-A69A-476C-A7AD-9A65EFDA40A3}"/>
              </a:ext>
            </a:extLst>
          </p:cNvPr>
          <p:cNvPicPr>
            <a:picLocks noChangeAspect="1"/>
          </p:cNvPicPr>
          <p:nvPr/>
        </p:nvPicPr>
        <p:blipFill>
          <a:blip r:embed="rId3"/>
          <a:stretch>
            <a:fillRect/>
          </a:stretch>
        </p:blipFill>
        <p:spPr>
          <a:xfrm>
            <a:off x="765434" y="1113126"/>
            <a:ext cx="7375550" cy="40413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aphicFrame>
        <p:nvGraphicFramePr>
          <p:cNvPr id="175" name="Google Shape;175;p7"/>
          <p:cNvGraphicFramePr/>
          <p:nvPr/>
        </p:nvGraphicFramePr>
        <p:xfrm>
          <a:off x="2676374" y="955964"/>
          <a:ext cx="4285525" cy="4468125"/>
        </p:xfrm>
        <a:graphic>
          <a:graphicData uri="http://schemas.openxmlformats.org/drawingml/2006/table">
            <a:tbl>
              <a:tblPr firstRow="1" bandRow="1">
                <a:noFill/>
                <a:tableStyleId>{ECA0C050-4CDB-4001-876F-1A4F2A32854D}</a:tableStyleId>
              </a:tblPr>
              <a:tblGrid>
                <a:gridCol w="1322600">
                  <a:extLst>
                    <a:ext uri="{9D8B030D-6E8A-4147-A177-3AD203B41FA5}">
                      <a16:colId xmlns:a16="http://schemas.microsoft.com/office/drawing/2014/main" val="20000"/>
                    </a:ext>
                  </a:extLst>
                </a:gridCol>
                <a:gridCol w="2962925">
                  <a:extLst>
                    <a:ext uri="{9D8B030D-6E8A-4147-A177-3AD203B41FA5}">
                      <a16:colId xmlns:a16="http://schemas.microsoft.com/office/drawing/2014/main" val="20001"/>
                    </a:ext>
                  </a:extLst>
                </a:gridCol>
              </a:tblGrid>
              <a:tr h="697700">
                <a:tc>
                  <a:txBody>
                    <a:bodyPr/>
                    <a:lstStyle/>
                    <a:p>
                      <a:pPr marL="0" marR="0" lvl="0" indent="0" algn="ctr" rtl="0">
                        <a:spcBef>
                          <a:spcPts val="0"/>
                        </a:spcBef>
                        <a:spcAft>
                          <a:spcPts val="0"/>
                        </a:spcAft>
                        <a:buNone/>
                      </a:pPr>
                      <a:r>
                        <a:rPr lang="es-US" sz="2700" b="1" i="0" u="none" strike="noStrike" cap="none">
                          <a:solidFill>
                            <a:srgbClr val="C00000"/>
                          </a:solidFill>
                          <a:latin typeface="Arial"/>
                          <a:ea typeface="Arial"/>
                          <a:cs typeface="Arial"/>
                          <a:sym typeface="Arial"/>
                        </a:rPr>
                        <a:t>A</a:t>
                      </a:r>
                    </a:p>
                  </a:txBody>
                  <a:tcPr marL="51425" marR="51425" marT="34300" marB="34300" anchor="ctr"/>
                </a:tc>
                <a:tc>
                  <a:txBody>
                    <a:bodyPr/>
                    <a:lstStyle/>
                    <a:p>
                      <a:pPr marL="0" marR="0" lvl="0" indent="0" algn="l" rtl="0">
                        <a:spcBef>
                          <a:spcPts val="0"/>
                        </a:spcBef>
                        <a:spcAft>
                          <a:spcPts val="0"/>
                        </a:spcAft>
                        <a:buNone/>
                      </a:pPr>
                      <a:r>
                        <a:rPr lang="es-US" sz="2100" b="0" i="0" u="none" strike="noStrike" cap="none">
                          <a:latin typeface="Arial"/>
                          <a:ea typeface="Arial"/>
                          <a:cs typeface="Arial"/>
                          <a:sym typeface="Arial"/>
                        </a:rPr>
                        <a:t>Attachment (Enlace)</a:t>
                      </a:r>
                    </a:p>
                  </a:txBody>
                  <a:tcPr marL="51425" marR="51425" marT="34300" marB="34300" anchor="ctr"/>
                </a:tc>
                <a:extLst>
                  <a:ext uri="{0D108BD9-81ED-4DB2-BD59-A6C34878D82A}">
                    <a16:rowId xmlns:a16="http://schemas.microsoft.com/office/drawing/2014/main" val="10000"/>
                  </a:ext>
                </a:extLst>
              </a:tr>
              <a:tr h="599350">
                <a:tc>
                  <a:txBody>
                    <a:bodyPr/>
                    <a:lstStyle/>
                    <a:p>
                      <a:pPr marL="0" marR="0" lvl="0" indent="0" algn="ctr" rtl="0">
                        <a:spcBef>
                          <a:spcPts val="0"/>
                        </a:spcBef>
                        <a:spcAft>
                          <a:spcPts val="0"/>
                        </a:spcAft>
                        <a:buNone/>
                      </a:pPr>
                      <a:r>
                        <a:rPr lang="es-US" sz="2700" b="1" i="0" u="none" strike="noStrike" cap="none">
                          <a:solidFill>
                            <a:srgbClr val="C00000"/>
                          </a:solidFill>
                          <a:latin typeface="Arial"/>
                          <a:ea typeface="Arial"/>
                          <a:cs typeface="Arial"/>
                          <a:sym typeface="Arial"/>
                        </a:rPr>
                        <a:t>F</a:t>
                      </a:r>
                    </a:p>
                  </a:txBody>
                  <a:tcPr marL="51425" marR="51425" marT="34300" marB="34300" anchor="ctr"/>
                </a:tc>
                <a:tc>
                  <a:txBody>
                    <a:bodyPr/>
                    <a:lstStyle/>
                    <a:p>
                      <a:pPr marL="0" marR="0" lvl="0" indent="0" algn="l" rtl="0">
                        <a:spcBef>
                          <a:spcPts val="0"/>
                        </a:spcBef>
                        <a:spcAft>
                          <a:spcPts val="0"/>
                        </a:spcAft>
                        <a:buNone/>
                      </a:pPr>
                      <a:r>
                        <a:rPr lang="es-US" sz="2100" b="0" i="0" u="none" strike="noStrike" cap="none">
                          <a:latin typeface="Arial"/>
                          <a:ea typeface="Arial"/>
                          <a:cs typeface="Arial"/>
                          <a:sym typeface="Arial"/>
                        </a:rPr>
                        <a:t>Fusión</a:t>
                      </a:r>
                    </a:p>
                  </a:txBody>
                  <a:tcPr marL="51425" marR="51425" marT="34300" marB="34300" anchor="ctr"/>
                </a:tc>
                <a:extLst>
                  <a:ext uri="{0D108BD9-81ED-4DB2-BD59-A6C34878D82A}">
                    <a16:rowId xmlns:a16="http://schemas.microsoft.com/office/drawing/2014/main" val="10001"/>
                  </a:ext>
                </a:extLst>
              </a:tr>
              <a:tr h="773675">
                <a:tc>
                  <a:txBody>
                    <a:bodyPr/>
                    <a:lstStyle/>
                    <a:p>
                      <a:pPr marL="0" marR="0" lvl="0" indent="0" algn="ctr" rtl="0">
                        <a:spcBef>
                          <a:spcPts val="0"/>
                        </a:spcBef>
                        <a:spcAft>
                          <a:spcPts val="0"/>
                        </a:spcAft>
                        <a:buNone/>
                      </a:pPr>
                      <a:r>
                        <a:rPr lang="es-US" sz="2700" b="1" i="0" u="none" strike="noStrike" cap="none">
                          <a:solidFill>
                            <a:srgbClr val="C00000"/>
                          </a:solidFill>
                          <a:latin typeface="Arial"/>
                          <a:ea typeface="Arial"/>
                          <a:cs typeface="Arial"/>
                          <a:sym typeface="Arial"/>
                        </a:rPr>
                        <a:t>R</a:t>
                      </a:r>
                    </a:p>
                  </a:txBody>
                  <a:tcPr marL="51425" marR="51425" marT="34300" marB="34300" anchor="ctr"/>
                </a:tc>
                <a:tc>
                  <a:txBody>
                    <a:bodyPr/>
                    <a:lstStyle/>
                    <a:p>
                      <a:pPr marL="0" marR="0" lvl="0" indent="0" algn="l" rtl="0">
                        <a:spcBef>
                          <a:spcPts val="0"/>
                        </a:spcBef>
                        <a:spcAft>
                          <a:spcPts val="0"/>
                        </a:spcAft>
                        <a:buNone/>
                      </a:pPr>
                      <a:r>
                        <a:rPr lang="es-US" sz="2100" b="0" i="0" u="none" strike="noStrike" cap="none" dirty="0">
                          <a:latin typeface="Arial"/>
                          <a:ea typeface="Arial"/>
                          <a:cs typeface="Arial"/>
                          <a:sym typeface="Arial"/>
                        </a:rPr>
                        <a:t>Reverse </a:t>
                      </a:r>
                      <a:r>
                        <a:rPr lang="es-US" sz="2100" b="0" i="0" u="none" strike="noStrike" cap="none" dirty="0" err="1">
                          <a:latin typeface="Arial"/>
                          <a:ea typeface="Arial"/>
                          <a:cs typeface="Arial"/>
                          <a:sym typeface="Arial"/>
                        </a:rPr>
                        <a:t>transcription</a:t>
                      </a:r>
                      <a:r>
                        <a:rPr lang="es-US" sz="2100" b="0" i="0" u="none" strike="noStrike" cap="none" dirty="0">
                          <a:latin typeface="Arial"/>
                          <a:ea typeface="Arial"/>
                          <a:cs typeface="Arial"/>
                          <a:sym typeface="Arial"/>
                        </a:rPr>
                        <a:t> (Transcripción inversa)</a:t>
                      </a:r>
                    </a:p>
                  </a:txBody>
                  <a:tcPr marL="51425" marR="51425" marT="34300" marB="34300" anchor="ctr"/>
                </a:tc>
                <a:extLst>
                  <a:ext uri="{0D108BD9-81ED-4DB2-BD59-A6C34878D82A}">
                    <a16:rowId xmlns:a16="http://schemas.microsoft.com/office/drawing/2014/main" val="10002"/>
                  </a:ext>
                </a:extLst>
              </a:tr>
              <a:tr h="599350">
                <a:tc>
                  <a:txBody>
                    <a:bodyPr/>
                    <a:lstStyle/>
                    <a:p>
                      <a:pPr marL="0" marR="0" lvl="0" indent="0" algn="ctr" rtl="0">
                        <a:spcBef>
                          <a:spcPts val="0"/>
                        </a:spcBef>
                        <a:spcAft>
                          <a:spcPts val="0"/>
                        </a:spcAft>
                        <a:buNone/>
                      </a:pPr>
                      <a:r>
                        <a:rPr lang="es-US" sz="2700" b="1" i="0" u="none" strike="noStrike" cap="none">
                          <a:solidFill>
                            <a:srgbClr val="C00000"/>
                          </a:solidFill>
                          <a:latin typeface="Arial"/>
                          <a:ea typeface="Arial"/>
                          <a:cs typeface="Arial"/>
                          <a:sym typeface="Arial"/>
                        </a:rPr>
                        <a:t>I</a:t>
                      </a:r>
                    </a:p>
                  </a:txBody>
                  <a:tcPr marL="51425" marR="51425" marT="34300" marB="34300" anchor="ctr"/>
                </a:tc>
                <a:tc>
                  <a:txBody>
                    <a:bodyPr/>
                    <a:lstStyle/>
                    <a:p>
                      <a:pPr marL="0" marR="0" lvl="0" indent="0" algn="l" rtl="0">
                        <a:spcBef>
                          <a:spcPts val="0"/>
                        </a:spcBef>
                        <a:spcAft>
                          <a:spcPts val="0"/>
                        </a:spcAft>
                        <a:buNone/>
                      </a:pPr>
                      <a:r>
                        <a:rPr lang="es-US" sz="2100" b="0" i="0" u="none" strike="noStrike" cap="none" dirty="0">
                          <a:latin typeface="Arial"/>
                          <a:ea typeface="Arial"/>
                          <a:cs typeface="Arial"/>
                          <a:sym typeface="Arial"/>
                        </a:rPr>
                        <a:t>Integración</a:t>
                      </a:r>
                    </a:p>
                  </a:txBody>
                  <a:tcPr marL="51425" marR="51425" marT="34300" marB="34300" anchor="ctr"/>
                </a:tc>
                <a:extLst>
                  <a:ext uri="{0D108BD9-81ED-4DB2-BD59-A6C34878D82A}">
                    <a16:rowId xmlns:a16="http://schemas.microsoft.com/office/drawing/2014/main" val="10003"/>
                  </a:ext>
                </a:extLst>
              </a:tr>
              <a:tr h="599350">
                <a:tc>
                  <a:txBody>
                    <a:bodyPr/>
                    <a:lstStyle/>
                    <a:p>
                      <a:pPr marL="0" marR="0" lvl="0" indent="0" algn="ctr" rtl="0">
                        <a:spcBef>
                          <a:spcPts val="0"/>
                        </a:spcBef>
                        <a:spcAft>
                          <a:spcPts val="0"/>
                        </a:spcAft>
                        <a:buNone/>
                      </a:pPr>
                      <a:r>
                        <a:rPr lang="es-US" sz="2700" b="1" i="0" u="none" strike="noStrike" cap="none">
                          <a:solidFill>
                            <a:srgbClr val="C00000"/>
                          </a:solidFill>
                          <a:latin typeface="Arial"/>
                          <a:ea typeface="Arial"/>
                          <a:cs typeface="Arial"/>
                          <a:sym typeface="Arial"/>
                        </a:rPr>
                        <a:t>T</a:t>
                      </a:r>
                    </a:p>
                  </a:txBody>
                  <a:tcPr marL="51425" marR="51425" marT="34300" marB="34300" anchor="ctr"/>
                </a:tc>
                <a:tc>
                  <a:txBody>
                    <a:bodyPr/>
                    <a:lstStyle/>
                    <a:p>
                      <a:pPr marL="0" marR="0" lvl="0" indent="0" algn="l" rtl="0">
                        <a:spcBef>
                          <a:spcPts val="0"/>
                        </a:spcBef>
                        <a:spcAft>
                          <a:spcPts val="0"/>
                        </a:spcAft>
                        <a:buNone/>
                      </a:pPr>
                      <a:r>
                        <a:rPr lang="es-US" sz="2100" b="0" i="0" u="none" strike="noStrike" cap="none">
                          <a:latin typeface="Arial"/>
                          <a:ea typeface="Arial"/>
                          <a:cs typeface="Arial"/>
                          <a:sym typeface="Arial"/>
                        </a:rPr>
                        <a:t>Transcripción</a:t>
                      </a:r>
                    </a:p>
                  </a:txBody>
                  <a:tcPr marL="51425" marR="51425" marT="34300" marB="34300" anchor="ctr"/>
                </a:tc>
                <a:extLst>
                  <a:ext uri="{0D108BD9-81ED-4DB2-BD59-A6C34878D82A}">
                    <a16:rowId xmlns:a16="http://schemas.microsoft.com/office/drawing/2014/main" val="10004"/>
                  </a:ext>
                </a:extLst>
              </a:tr>
              <a:tr h="599350">
                <a:tc>
                  <a:txBody>
                    <a:bodyPr/>
                    <a:lstStyle/>
                    <a:p>
                      <a:pPr marL="0" marR="0" lvl="0" indent="0" algn="ctr" rtl="0">
                        <a:spcBef>
                          <a:spcPts val="0"/>
                        </a:spcBef>
                        <a:spcAft>
                          <a:spcPts val="0"/>
                        </a:spcAft>
                        <a:buNone/>
                      </a:pPr>
                      <a:r>
                        <a:rPr lang="es-US" sz="2700" b="1" i="0" u="none" strike="noStrike" cap="none">
                          <a:solidFill>
                            <a:srgbClr val="C00000"/>
                          </a:solidFill>
                          <a:latin typeface="Arial"/>
                          <a:ea typeface="Arial"/>
                          <a:cs typeface="Arial"/>
                          <a:sym typeface="Arial"/>
                        </a:rPr>
                        <a:t>A</a:t>
                      </a:r>
                    </a:p>
                  </a:txBody>
                  <a:tcPr marL="51425" marR="51425" marT="34300" marB="34300" anchor="ctr"/>
                </a:tc>
                <a:tc>
                  <a:txBody>
                    <a:bodyPr/>
                    <a:lstStyle/>
                    <a:p>
                      <a:pPr marL="0" marR="0" lvl="0" indent="0" algn="l" rtl="0">
                        <a:spcBef>
                          <a:spcPts val="0"/>
                        </a:spcBef>
                        <a:spcAft>
                          <a:spcPts val="0"/>
                        </a:spcAft>
                        <a:buNone/>
                      </a:pPr>
                      <a:r>
                        <a:rPr lang="es-US" sz="2100" b="0" i="0" u="none" strike="noStrike" cap="none" dirty="0" err="1">
                          <a:latin typeface="Arial"/>
                          <a:ea typeface="Arial"/>
                          <a:cs typeface="Arial"/>
                          <a:sym typeface="Arial"/>
                        </a:rPr>
                        <a:t>Assembly</a:t>
                      </a:r>
                      <a:r>
                        <a:rPr lang="es-US" sz="2100" b="0" i="0" u="none" strike="noStrike" cap="none" dirty="0">
                          <a:latin typeface="Arial"/>
                          <a:ea typeface="Arial"/>
                          <a:cs typeface="Arial"/>
                          <a:sym typeface="Arial"/>
                        </a:rPr>
                        <a:t> (Ensamblaje)</a:t>
                      </a:r>
                    </a:p>
                  </a:txBody>
                  <a:tcPr marL="51425" marR="51425" marT="34300" marB="34300" anchor="ctr"/>
                </a:tc>
                <a:extLst>
                  <a:ext uri="{0D108BD9-81ED-4DB2-BD59-A6C34878D82A}">
                    <a16:rowId xmlns:a16="http://schemas.microsoft.com/office/drawing/2014/main" val="10005"/>
                  </a:ext>
                </a:extLst>
              </a:tr>
              <a:tr h="599350">
                <a:tc>
                  <a:txBody>
                    <a:bodyPr/>
                    <a:lstStyle/>
                    <a:p>
                      <a:pPr marL="0" marR="0" lvl="0" indent="0" algn="ctr" rtl="0">
                        <a:spcBef>
                          <a:spcPts val="0"/>
                        </a:spcBef>
                        <a:spcAft>
                          <a:spcPts val="0"/>
                        </a:spcAft>
                        <a:buNone/>
                      </a:pPr>
                      <a:r>
                        <a:rPr lang="es-US" sz="2700" b="1" i="0" u="none" strike="noStrike" cap="none">
                          <a:solidFill>
                            <a:srgbClr val="C00000"/>
                          </a:solidFill>
                          <a:latin typeface="Arial"/>
                          <a:ea typeface="Arial"/>
                          <a:cs typeface="Arial"/>
                          <a:sym typeface="Arial"/>
                        </a:rPr>
                        <a:t>B</a:t>
                      </a:r>
                    </a:p>
                  </a:txBody>
                  <a:tcPr marL="51425" marR="51425" marT="34300" marB="34300" anchor="ctr"/>
                </a:tc>
                <a:tc>
                  <a:txBody>
                    <a:bodyPr/>
                    <a:lstStyle/>
                    <a:p>
                      <a:pPr marL="0" marR="0" lvl="0" indent="0" algn="l" rtl="0">
                        <a:spcBef>
                          <a:spcPts val="0"/>
                        </a:spcBef>
                        <a:spcAft>
                          <a:spcPts val="0"/>
                        </a:spcAft>
                        <a:buNone/>
                      </a:pPr>
                      <a:r>
                        <a:rPr lang="es-US" sz="2100" b="0" i="0" u="none" strike="noStrike" cap="none" dirty="0" err="1">
                          <a:latin typeface="Arial"/>
                          <a:ea typeface="Arial"/>
                          <a:cs typeface="Arial"/>
                          <a:sym typeface="Arial"/>
                        </a:rPr>
                        <a:t>Budding</a:t>
                      </a:r>
                      <a:r>
                        <a:rPr lang="es-US" sz="2100" b="0" i="0" u="none" strike="noStrike" cap="none" dirty="0">
                          <a:latin typeface="Arial"/>
                          <a:ea typeface="Arial"/>
                          <a:cs typeface="Arial"/>
                          <a:sym typeface="Arial"/>
                        </a:rPr>
                        <a:t> (Gemación)</a:t>
                      </a:r>
                    </a:p>
                  </a:txBody>
                  <a:tcPr marL="51425" marR="51425" marT="34300" marB="34300" anchor="ctr"/>
                </a:tc>
                <a:extLst>
                  <a:ext uri="{0D108BD9-81ED-4DB2-BD59-A6C34878D82A}">
                    <a16:rowId xmlns:a16="http://schemas.microsoft.com/office/drawing/2014/main" val="10006"/>
                  </a:ext>
                </a:extLst>
              </a:tr>
            </a:tbl>
          </a:graphicData>
        </a:graphic>
      </p:graphicFrame>
      <p:sp>
        <p:nvSpPr>
          <p:cNvPr id="176" name="Google Shape;176;p7"/>
          <p:cNvSpPr txBox="1"/>
          <p:nvPr/>
        </p:nvSpPr>
        <p:spPr>
          <a:xfrm>
            <a:off x="304799" y="381000"/>
            <a:ext cx="237157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a:solidFill>
                  <a:schemeClr val="lt1"/>
                </a:solidFill>
                <a:latin typeface="Arial"/>
                <a:ea typeface="Arial"/>
                <a:cs typeface="Arial"/>
                <a:sym typeface="Arial"/>
              </a:rPr>
              <a:t>Ciclo de vida del VIH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8"/>
          <p:cNvSpPr txBox="1"/>
          <p:nvPr/>
        </p:nvSpPr>
        <p:spPr>
          <a:xfrm>
            <a:off x="5426652" y="5006922"/>
            <a:ext cx="1552576" cy="56015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p:txBody>
      </p:sp>
      <p:sp>
        <p:nvSpPr>
          <p:cNvPr id="184" name="Google Shape;184;p8"/>
          <p:cNvSpPr txBox="1"/>
          <p:nvPr/>
        </p:nvSpPr>
        <p:spPr>
          <a:xfrm>
            <a:off x="304800" y="381000"/>
            <a:ext cx="2329218"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Ciclo de vida del VIH</a:t>
            </a:r>
          </a:p>
        </p:txBody>
      </p:sp>
      <p:pic>
        <p:nvPicPr>
          <p:cNvPr id="11" name="Imagen 10">
            <a:extLst>
              <a:ext uri="{FF2B5EF4-FFF2-40B4-BE49-F238E27FC236}">
                <a16:creationId xmlns:a16="http://schemas.microsoft.com/office/drawing/2014/main" id="{EE7A5D24-52C5-4008-B472-9EDB81B6B8EB}"/>
              </a:ext>
            </a:extLst>
          </p:cNvPr>
          <p:cNvPicPr>
            <a:picLocks noChangeAspect="1"/>
          </p:cNvPicPr>
          <p:nvPr/>
        </p:nvPicPr>
        <p:blipFill>
          <a:blip r:embed="rId3"/>
          <a:stretch>
            <a:fillRect/>
          </a:stretch>
        </p:blipFill>
        <p:spPr>
          <a:xfrm>
            <a:off x="1625996" y="733347"/>
            <a:ext cx="5528615" cy="48337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9"/>
          <p:cNvSpPr txBox="1"/>
          <p:nvPr/>
        </p:nvSpPr>
        <p:spPr>
          <a:xfrm>
            <a:off x="5034157" y="4799237"/>
            <a:ext cx="1785938" cy="44319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p:txBody>
      </p:sp>
      <p:sp>
        <p:nvSpPr>
          <p:cNvPr id="192" name="Google Shape;192;p9"/>
          <p:cNvSpPr txBox="1"/>
          <p:nvPr/>
        </p:nvSpPr>
        <p:spPr>
          <a:xfrm>
            <a:off x="5344824" y="5187092"/>
            <a:ext cx="1785938" cy="44319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760" b="0" i="0" u="none" strike="noStrike" cap="none">
              <a:solidFill>
                <a:srgbClr val="000000"/>
              </a:solidFill>
              <a:latin typeface="Arial"/>
              <a:ea typeface="Arial"/>
              <a:cs typeface="Arial"/>
              <a:sym typeface="Arial"/>
            </a:endParaRPr>
          </a:p>
        </p:txBody>
      </p:sp>
      <p:sp>
        <p:nvSpPr>
          <p:cNvPr id="193" name="Google Shape;193;p9"/>
          <p:cNvSpPr txBox="1"/>
          <p:nvPr/>
        </p:nvSpPr>
        <p:spPr>
          <a:xfrm>
            <a:off x="304800" y="381000"/>
            <a:ext cx="231557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Ciclo de vida del VIH</a:t>
            </a:r>
          </a:p>
        </p:txBody>
      </p:sp>
      <p:pic>
        <p:nvPicPr>
          <p:cNvPr id="5" name="Imagen 4">
            <a:extLst>
              <a:ext uri="{FF2B5EF4-FFF2-40B4-BE49-F238E27FC236}">
                <a16:creationId xmlns:a16="http://schemas.microsoft.com/office/drawing/2014/main" id="{52B828AC-F741-44A8-A468-F021CB56AB47}"/>
              </a:ext>
            </a:extLst>
          </p:cNvPr>
          <p:cNvPicPr>
            <a:picLocks noChangeAspect="1"/>
          </p:cNvPicPr>
          <p:nvPr/>
        </p:nvPicPr>
        <p:blipFill>
          <a:blip r:embed="rId3"/>
          <a:stretch>
            <a:fillRect/>
          </a:stretch>
        </p:blipFill>
        <p:spPr>
          <a:xfrm>
            <a:off x="1468741" y="869708"/>
            <a:ext cx="5851676" cy="4760582"/>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5508</Words>
  <Application>Microsoft Office PowerPoint</Application>
  <PresentationFormat>Presentación en pantalla (4:3)</PresentationFormat>
  <Paragraphs>473</Paragraphs>
  <Slides>28</Slides>
  <Notes>28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Noto Sans Symbols</vt:lpstr>
      <vt:lpstr>Josefin Sans</vt:lpstr>
      <vt:lpstr>Arial</vt:lpstr>
      <vt:lpstr>Calibri</vt:lpstr>
      <vt:lpstr>Josefin Sans SemiBold</vt:lpstr>
      <vt:lpstr>Blank Presentation</vt:lpstr>
      <vt:lpstr>Ciclo de vida del VIH </vt:lpstr>
      <vt:lpstr>Objetivos </vt:lpstr>
      <vt:lpstr>Presentación de PowerPoint</vt:lpstr>
      <vt:lpstr>Piensen en un huevo frito</vt:lpstr>
      <vt:lpstr>ARN frente al ADN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ACTIVIDAD: CICLO DE VIDA DEL VIH </vt:lpstr>
      <vt:lpstr>Ciclo de vida del VIH:  Medicamentos en funcionamiento </vt:lpstr>
      <vt:lpstr>Medicamentos contra el VIH: el comienzo</vt:lpstr>
      <vt:lpstr>Presentación de PowerPoint</vt:lpstr>
      <vt:lpstr>Clases de medicamentos contra el VIH</vt:lpstr>
      <vt:lpstr>Inhibidores de la transcriptasa inversa análogos  de los de nucleósidos (ITIN)</vt:lpstr>
      <vt:lpstr>Inhibidores de la transcriptasa inversa no análogos de los nucleósidos (ITINN)</vt:lpstr>
      <vt:lpstr>Inhibidores de la proteasa (IP)</vt:lpstr>
      <vt:lpstr>Inhibidores de la integrasa (II)</vt:lpstr>
      <vt:lpstr>Inhibidores de la entrada (inhibidores de fusión)</vt:lpstr>
      <vt:lpstr>Potenciadores farmacocinéticos (Intensificadores)</vt:lpstr>
      <vt:lpstr>Medicamentos contra el VIH de una vez al día</vt:lpstr>
      <vt:lpstr>Actividad: Medicamentos contra el VIH  en funcionamiento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Life Cycle</dc:title>
  <dc:creator>Rojo, Maria Campos</dc:creator>
  <cp:lastModifiedBy>DS1</cp:lastModifiedBy>
  <cp:revision>18</cp:revision>
  <dcterms:created xsi:type="dcterms:W3CDTF">2018-09-10T15:09:09Z</dcterms:created>
  <dcterms:modified xsi:type="dcterms:W3CDTF">2020-05-05T22:12:26Z</dcterms:modified>
</cp:coreProperties>
</file>