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5"/>
  </p:notesMasterIdLst>
  <p:sldIdLst>
    <p:sldId id="270" r:id="rId3"/>
    <p:sldId id="272" r:id="rId4"/>
    <p:sldId id="282" r:id="rId5"/>
    <p:sldId id="273" r:id="rId6"/>
    <p:sldId id="274" r:id="rId7"/>
    <p:sldId id="275" r:id="rId8"/>
    <p:sldId id="277" r:id="rId9"/>
    <p:sldId id="278" r:id="rId10"/>
    <p:sldId id="279" r:id="rId11"/>
    <p:sldId id="280" r:id="rId12"/>
    <p:sldId id="281" r:id="rId13"/>
    <p:sldId id="276" r:id="rId14"/>
  </p:sldIdLst>
  <p:sldSz cx="9144000" cy="6858000" type="screen4x3"/>
  <p:notesSz cx="6858000" cy="9144000"/>
  <p:embeddedFontLst>
    <p:embeddedFont>
      <p:font typeface="Arial Bold" panose="020B0604020202020204" charset="0"/>
      <p:bold r:id="rId16"/>
    </p:embeddedFont>
    <p:embeddedFont>
      <p:font typeface="Calibri" panose="020F050202020403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59513" autoAdjust="0"/>
  </p:normalViewPr>
  <p:slideViewPr>
    <p:cSldViewPr snapToGrid="0">
      <p:cViewPr varScale="1">
        <p:scale>
          <a:sx n="47" d="100"/>
          <a:sy n="47" d="100"/>
        </p:scale>
        <p:origin x="576" y="60"/>
      </p:cViewPr>
      <p:guideLst/>
    </p:cSldViewPr>
  </p:slideViewPr>
  <p:notesTextViewPr>
    <p:cViewPr>
      <p:scale>
        <a:sx n="1" d="1"/>
        <a:sy n="1" d="1"/>
      </p:scale>
      <p:origin x="0" y="0"/>
    </p:cViewPr>
  </p:notesTextViewPr>
  <p:notesViewPr>
    <p:cSldViewPr snapToGrid="0" showGuides="1">
      <p:cViewPr varScale="1">
        <p:scale>
          <a:sx n="86" d="100"/>
          <a:sy n="86" d="100"/>
        </p:scale>
        <p:origin x="3928"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A34E04-0041-41BB-B426-69C5A12CF2F9}"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n-US"/>
        </a:p>
      </dgm:t>
    </dgm:pt>
    <dgm:pt modelId="{8059B3F3-D332-439D-8832-5426C03EACC6}">
      <dgm:prSet phldrT="[Text]" custT="1"/>
      <dgm:spPr/>
      <dgm:t>
        <a:bodyPr/>
        <a:lstStyle/>
        <a:p>
          <a:r>
            <a:rPr lang="es-US" sz="1600" dirty="0"/>
            <a:t>Ustedes mismas </a:t>
          </a:r>
        </a:p>
      </dgm:t>
    </dgm:pt>
    <dgm:pt modelId="{D6E704EA-8681-40E9-B5ED-5A9519E4715A}" type="parTrans" cxnId="{D66F8CA6-8D96-4F27-9253-2E30BDA3E8A9}">
      <dgm:prSet/>
      <dgm:spPr/>
      <dgm:t>
        <a:bodyPr/>
        <a:lstStyle/>
        <a:p>
          <a:endParaRPr lang="en-US"/>
        </a:p>
      </dgm:t>
    </dgm:pt>
    <dgm:pt modelId="{30E84B48-A9EF-4F69-A140-19AB48EA8D5A}" type="sibTrans" cxnId="{D66F8CA6-8D96-4F27-9253-2E30BDA3E8A9}">
      <dgm:prSet/>
      <dgm:spPr/>
      <dgm:t>
        <a:bodyPr/>
        <a:lstStyle/>
        <a:p>
          <a:endParaRPr lang="en-US"/>
        </a:p>
      </dgm:t>
    </dgm:pt>
    <dgm:pt modelId="{D8870902-7B1E-4B85-AD6E-5B0B70083D5A}">
      <dgm:prSet phldrT="[Text]" custT="1"/>
      <dgm:spPr/>
      <dgm:t>
        <a:bodyPr/>
        <a:lstStyle/>
        <a:p>
          <a:r>
            <a:rPr lang="es-US" sz="1600" dirty="0"/>
            <a:t>Cliente</a:t>
          </a:r>
          <a:r>
            <a:rPr lang="es-US" sz="2500" dirty="0"/>
            <a:t> </a:t>
          </a:r>
        </a:p>
      </dgm:t>
    </dgm:pt>
    <dgm:pt modelId="{50FC2718-0D4B-4D22-8131-621244CB7AD9}" type="parTrans" cxnId="{750D3871-539E-42C7-8508-5277E56D9A8E}">
      <dgm:prSet/>
      <dgm:spPr/>
      <dgm:t>
        <a:bodyPr/>
        <a:lstStyle/>
        <a:p>
          <a:endParaRPr lang="en-US"/>
        </a:p>
      </dgm:t>
    </dgm:pt>
    <dgm:pt modelId="{EB50E41E-E5B7-4BF1-8A41-0F5DEB2385C5}" type="sibTrans" cxnId="{750D3871-539E-42C7-8508-5277E56D9A8E}">
      <dgm:prSet/>
      <dgm:spPr/>
      <dgm:t>
        <a:bodyPr/>
        <a:lstStyle/>
        <a:p>
          <a:endParaRPr lang="en-US"/>
        </a:p>
      </dgm:t>
    </dgm:pt>
    <dgm:pt modelId="{F944A96E-DE38-41FD-8E58-A72F8B436B67}">
      <dgm:prSet phldrT="[Text]" custT="1"/>
      <dgm:spPr/>
      <dgm:t>
        <a:bodyPr/>
        <a:lstStyle/>
        <a:p>
          <a:r>
            <a:rPr lang="es-US" sz="1600" dirty="0"/>
            <a:t>Entorno</a:t>
          </a:r>
          <a:r>
            <a:rPr lang="es-US" sz="2500" dirty="0"/>
            <a:t> </a:t>
          </a:r>
        </a:p>
      </dgm:t>
    </dgm:pt>
    <dgm:pt modelId="{6EE42FC9-1097-4EC0-BDDC-A5BFF374BA48}" type="parTrans" cxnId="{A689E220-5213-4595-8474-06CC030176D6}">
      <dgm:prSet/>
      <dgm:spPr/>
      <dgm:t>
        <a:bodyPr/>
        <a:lstStyle/>
        <a:p>
          <a:endParaRPr lang="en-US"/>
        </a:p>
      </dgm:t>
    </dgm:pt>
    <dgm:pt modelId="{79A83D53-F32C-4680-BA15-9C3625E57885}" type="sibTrans" cxnId="{A689E220-5213-4595-8474-06CC030176D6}">
      <dgm:prSet/>
      <dgm:spPr/>
      <dgm:t>
        <a:bodyPr/>
        <a:lstStyle/>
        <a:p>
          <a:endParaRPr lang="en-US"/>
        </a:p>
      </dgm:t>
    </dgm:pt>
    <dgm:pt modelId="{FA60D136-877A-4271-9AA7-9BE6462F87FB}" type="pres">
      <dgm:prSet presAssocID="{F4A34E04-0041-41BB-B426-69C5A12CF2F9}" presName="Name0" presStyleCnt="0">
        <dgm:presLayoutVars>
          <dgm:chMax val="21"/>
          <dgm:chPref val="21"/>
        </dgm:presLayoutVars>
      </dgm:prSet>
      <dgm:spPr/>
    </dgm:pt>
    <dgm:pt modelId="{A98C36C3-272B-451E-8235-517300A353B8}" type="pres">
      <dgm:prSet presAssocID="{8059B3F3-D332-439D-8832-5426C03EACC6}" presName="text1" presStyleCnt="0"/>
      <dgm:spPr/>
    </dgm:pt>
    <dgm:pt modelId="{35457B2C-56CB-4F23-BDA4-FE81095B4F9A}" type="pres">
      <dgm:prSet presAssocID="{8059B3F3-D332-439D-8832-5426C03EACC6}" presName="textRepeatNode" presStyleLbl="alignNode1" presStyleIdx="0" presStyleCnt="3">
        <dgm:presLayoutVars>
          <dgm:chMax val="0"/>
          <dgm:chPref val="0"/>
          <dgm:bulletEnabled val="1"/>
        </dgm:presLayoutVars>
      </dgm:prSet>
      <dgm:spPr/>
    </dgm:pt>
    <dgm:pt modelId="{C43E018B-0EA5-4F3A-B3F1-55B88528382E}" type="pres">
      <dgm:prSet presAssocID="{8059B3F3-D332-439D-8832-5426C03EACC6}" presName="textaccent1" presStyleCnt="0"/>
      <dgm:spPr/>
    </dgm:pt>
    <dgm:pt modelId="{A851245D-E243-4BCE-9519-1BC277DA51DD}" type="pres">
      <dgm:prSet presAssocID="{8059B3F3-D332-439D-8832-5426C03EACC6}" presName="accentRepeatNode" presStyleLbl="solidAlignAcc1" presStyleIdx="0" presStyleCnt="6"/>
      <dgm:spPr/>
    </dgm:pt>
    <dgm:pt modelId="{83CCB635-6EE1-4639-8255-D7D06D588237}" type="pres">
      <dgm:prSet presAssocID="{30E84B48-A9EF-4F69-A140-19AB48EA8D5A}" presName="image1" presStyleCnt="0"/>
      <dgm:spPr/>
    </dgm:pt>
    <dgm:pt modelId="{54FB9BC7-9A2A-4AB2-A5B3-89412013A0E6}" type="pres">
      <dgm:prSet presAssocID="{30E84B48-A9EF-4F69-A140-19AB48EA8D5A}" presName="imageRepeatNode" presStyleLbl="alignAcc1" presStyleIdx="0" presStyleCnt="3"/>
      <dgm:spPr/>
    </dgm:pt>
    <dgm:pt modelId="{CF886DBE-C641-481F-BBB5-E2F976F373F2}" type="pres">
      <dgm:prSet presAssocID="{30E84B48-A9EF-4F69-A140-19AB48EA8D5A}" presName="imageaccent1" presStyleCnt="0"/>
      <dgm:spPr/>
    </dgm:pt>
    <dgm:pt modelId="{B99FA954-212E-4C9C-8FD3-393CBF4C7ACB}" type="pres">
      <dgm:prSet presAssocID="{30E84B48-A9EF-4F69-A140-19AB48EA8D5A}" presName="accentRepeatNode" presStyleLbl="solidAlignAcc1" presStyleIdx="1" presStyleCnt="6"/>
      <dgm:spPr/>
    </dgm:pt>
    <dgm:pt modelId="{B83A3CAF-1808-49C7-9D1C-A1BD5CCEACA1}" type="pres">
      <dgm:prSet presAssocID="{D8870902-7B1E-4B85-AD6E-5B0B70083D5A}" presName="text2" presStyleCnt="0"/>
      <dgm:spPr/>
    </dgm:pt>
    <dgm:pt modelId="{CE8312F5-6880-4130-858D-4DA64D018585}" type="pres">
      <dgm:prSet presAssocID="{D8870902-7B1E-4B85-AD6E-5B0B70083D5A}" presName="textRepeatNode" presStyleLbl="alignNode1" presStyleIdx="1" presStyleCnt="3">
        <dgm:presLayoutVars>
          <dgm:chMax val="0"/>
          <dgm:chPref val="0"/>
          <dgm:bulletEnabled val="1"/>
        </dgm:presLayoutVars>
      </dgm:prSet>
      <dgm:spPr/>
    </dgm:pt>
    <dgm:pt modelId="{95EF13D2-CE69-49FC-A831-D41D1DB2B57A}" type="pres">
      <dgm:prSet presAssocID="{D8870902-7B1E-4B85-AD6E-5B0B70083D5A}" presName="textaccent2" presStyleCnt="0"/>
      <dgm:spPr/>
    </dgm:pt>
    <dgm:pt modelId="{9C5F09DF-E59B-49CA-BB9A-47030D76D43B}" type="pres">
      <dgm:prSet presAssocID="{D8870902-7B1E-4B85-AD6E-5B0B70083D5A}" presName="accentRepeatNode" presStyleLbl="solidAlignAcc1" presStyleIdx="2" presStyleCnt="6"/>
      <dgm:spPr/>
    </dgm:pt>
    <dgm:pt modelId="{0BF99F4B-F587-400D-9EA6-E3150D4EA0A7}" type="pres">
      <dgm:prSet presAssocID="{EB50E41E-E5B7-4BF1-8A41-0F5DEB2385C5}" presName="image2" presStyleCnt="0"/>
      <dgm:spPr/>
    </dgm:pt>
    <dgm:pt modelId="{F86EC779-46E3-49AE-82F8-677E79E1DDE6}" type="pres">
      <dgm:prSet presAssocID="{EB50E41E-E5B7-4BF1-8A41-0F5DEB2385C5}" presName="imageRepeatNode" presStyleLbl="alignAcc1" presStyleIdx="1" presStyleCnt="3"/>
      <dgm:spPr/>
    </dgm:pt>
    <dgm:pt modelId="{16C1F8C0-34B8-4763-88CB-E4E502EA0E50}" type="pres">
      <dgm:prSet presAssocID="{EB50E41E-E5B7-4BF1-8A41-0F5DEB2385C5}" presName="imageaccent2" presStyleCnt="0"/>
      <dgm:spPr/>
    </dgm:pt>
    <dgm:pt modelId="{1EBEE9DD-0320-4BDE-9DDE-C80125FD80E5}" type="pres">
      <dgm:prSet presAssocID="{EB50E41E-E5B7-4BF1-8A41-0F5DEB2385C5}" presName="accentRepeatNode" presStyleLbl="solidAlignAcc1" presStyleIdx="3" presStyleCnt="6"/>
      <dgm:spPr/>
    </dgm:pt>
    <dgm:pt modelId="{DE7908D0-5C47-4348-8C30-95628EB8B8BA}" type="pres">
      <dgm:prSet presAssocID="{F944A96E-DE38-41FD-8E58-A72F8B436B67}" presName="text3" presStyleCnt="0"/>
      <dgm:spPr/>
    </dgm:pt>
    <dgm:pt modelId="{CAD70D66-4944-4AF9-82A8-C309C1BEF4F7}" type="pres">
      <dgm:prSet presAssocID="{F944A96E-DE38-41FD-8E58-A72F8B436B67}" presName="textRepeatNode" presStyleLbl="alignNode1" presStyleIdx="2" presStyleCnt="3">
        <dgm:presLayoutVars>
          <dgm:chMax val="0"/>
          <dgm:chPref val="0"/>
          <dgm:bulletEnabled val="1"/>
        </dgm:presLayoutVars>
      </dgm:prSet>
      <dgm:spPr/>
    </dgm:pt>
    <dgm:pt modelId="{0065C98F-4BC3-4F99-B37F-0DC75B6151D6}" type="pres">
      <dgm:prSet presAssocID="{F944A96E-DE38-41FD-8E58-A72F8B436B67}" presName="textaccent3" presStyleCnt="0"/>
      <dgm:spPr/>
    </dgm:pt>
    <dgm:pt modelId="{E043CCC0-B68D-4A85-8DD0-5AFC36E7FFBA}" type="pres">
      <dgm:prSet presAssocID="{F944A96E-DE38-41FD-8E58-A72F8B436B67}" presName="accentRepeatNode" presStyleLbl="solidAlignAcc1" presStyleIdx="4" presStyleCnt="6"/>
      <dgm:spPr/>
    </dgm:pt>
    <dgm:pt modelId="{79DFDF4C-F351-4593-81BE-CCAF4EC10D52}" type="pres">
      <dgm:prSet presAssocID="{79A83D53-F32C-4680-BA15-9C3625E57885}" presName="image3" presStyleCnt="0"/>
      <dgm:spPr/>
    </dgm:pt>
    <dgm:pt modelId="{DBE801B6-D891-4634-A4C5-1DC347B71A0C}" type="pres">
      <dgm:prSet presAssocID="{79A83D53-F32C-4680-BA15-9C3625E57885}" presName="imageRepeatNode" presStyleLbl="alignAcc1" presStyleIdx="2" presStyleCnt="3"/>
      <dgm:spPr/>
    </dgm:pt>
    <dgm:pt modelId="{354C5B51-E3B1-424D-AE76-95B0873A5CE6}" type="pres">
      <dgm:prSet presAssocID="{79A83D53-F32C-4680-BA15-9C3625E57885}" presName="imageaccent3" presStyleCnt="0"/>
      <dgm:spPr/>
    </dgm:pt>
    <dgm:pt modelId="{130FB008-5785-4B70-AAA2-7E9DA5601212}" type="pres">
      <dgm:prSet presAssocID="{79A83D53-F32C-4680-BA15-9C3625E57885}" presName="accentRepeatNode" presStyleLbl="solidAlignAcc1" presStyleIdx="5" presStyleCnt="6"/>
      <dgm:spPr/>
    </dgm:pt>
  </dgm:ptLst>
  <dgm:cxnLst>
    <dgm:cxn modelId="{A689E220-5213-4595-8474-06CC030176D6}" srcId="{F4A34E04-0041-41BB-B426-69C5A12CF2F9}" destId="{F944A96E-DE38-41FD-8E58-A72F8B436B67}" srcOrd="2" destOrd="0" parTransId="{6EE42FC9-1097-4EC0-BDDC-A5BFF374BA48}" sibTransId="{79A83D53-F32C-4680-BA15-9C3625E57885}"/>
    <dgm:cxn modelId="{22AA1F62-9DC4-41E6-9E6F-71B4386F7989}" type="presOf" srcId="{F4A34E04-0041-41BB-B426-69C5A12CF2F9}" destId="{FA60D136-877A-4271-9AA7-9BE6462F87FB}" srcOrd="0" destOrd="0" presId="urn:microsoft.com/office/officeart/2008/layout/HexagonCluster"/>
    <dgm:cxn modelId="{30927963-C290-42FC-BA0C-3444AB65F434}" type="presOf" srcId="{F944A96E-DE38-41FD-8E58-A72F8B436B67}" destId="{CAD70D66-4944-4AF9-82A8-C309C1BEF4F7}" srcOrd="0" destOrd="0" presId="urn:microsoft.com/office/officeart/2008/layout/HexagonCluster"/>
    <dgm:cxn modelId="{A0B13345-1558-424E-AFF7-B23643843A45}" type="presOf" srcId="{D8870902-7B1E-4B85-AD6E-5B0B70083D5A}" destId="{CE8312F5-6880-4130-858D-4DA64D018585}" srcOrd="0" destOrd="0" presId="urn:microsoft.com/office/officeart/2008/layout/HexagonCluster"/>
    <dgm:cxn modelId="{750D3871-539E-42C7-8508-5277E56D9A8E}" srcId="{F4A34E04-0041-41BB-B426-69C5A12CF2F9}" destId="{D8870902-7B1E-4B85-AD6E-5B0B70083D5A}" srcOrd="1" destOrd="0" parTransId="{50FC2718-0D4B-4D22-8131-621244CB7AD9}" sibTransId="{EB50E41E-E5B7-4BF1-8A41-0F5DEB2385C5}"/>
    <dgm:cxn modelId="{D66F8CA6-8D96-4F27-9253-2E30BDA3E8A9}" srcId="{F4A34E04-0041-41BB-B426-69C5A12CF2F9}" destId="{8059B3F3-D332-439D-8832-5426C03EACC6}" srcOrd="0" destOrd="0" parTransId="{D6E704EA-8681-40E9-B5ED-5A9519E4715A}" sibTransId="{30E84B48-A9EF-4F69-A140-19AB48EA8D5A}"/>
    <dgm:cxn modelId="{62BFCEC1-EDC9-4B22-98D6-D3AB025ECD7F}" type="presOf" srcId="{EB50E41E-E5B7-4BF1-8A41-0F5DEB2385C5}" destId="{F86EC779-46E3-49AE-82F8-677E79E1DDE6}" srcOrd="0" destOrd="0" presId="urn:microsoft.com/office/officeart/2008/layout/HexagonCluster"/>
    <dgm:cxn modelId="{9E4873D9-968D-4658-B863-D71EFCBA757F}" type="presOf" srcId="{8059B3F3-D332-439D-8832-5426C03EACC6}" destId="{35457B2C-56CB-4F23-BDA4-FE81095B4F9A}" srcOrd="0" destOrd="0" presId="urn:microsoft.com/office/officeart/2008/layout/HexagonCluster"/>
    <dgm:cxn modelId="{CD97C3F8-5003-4FD2-ABD5-4762A07BCFA5}" type="presOf" srcId="{79A83D53-F32C-4680-BA15-9C3625E57885}" destId="{DBE801B6-D891-4634-A4C5-1DC347B71A0C}" srcOrd="0" destOrd="0" presId="urn:microsoft.com/office/officeart/2008/layout/HexagonCluster"/>
    <dgm:cxn modelId="{64662DFF-D8AB-4914-A71E-4C0236E558AD}" type="presOf" srcId="{30E84B48-A9EF-4F69-A140-19AB48EA8D5A}" destId="{54FB9BC7-9A2A-4AB2-A5B3-89412013A0E6}" srcOrd="0" destOrd="0" presId="urn:microsoft.com/office/officeart/2008/layout/HexagonCluster"/>
    <dgm:cxn modelId="{13C0B562-058C-4D6A-8728-FD8AC3C62C0E}" type="presParOf" srcId="{FA60D136-877A-4271-9AA7-9BE6462F87FB}" destId="{A98C36C3-272B-451E-8235-517300A353B8}" srcOrd="0" destOrd="0" presId="urn:microsoft.com/office/officeart/2008/layout/HexagonCluster"/>
    <dgm:cxn modelId="{EDF3AF8F-67D1-4366-B184-6DB925F5664E}" type="presParOf" srcId="{A98C36C3-272B-451E-8235-517300A353B8}" destId="{35457B2C-56CB-4F23-BDA4-FE81095B4F9A}" srcOrd="0" destOrd="0" presId="urn:microsoft.com/office/officeart/2008/layout/HexagonCluster"/>
    <dgm:cxn modelId="{8261AC85-C40B-43DF-BA39-632BA1BE5CAF}" type="presParOf" srcId="{FA60D136-877A-4271-9AA7-9BE6462F87FB}" destId="{C43E018B-0EA5-4F3A-B3F1-55B88528382E}" srcOrd="1" destOrd="0" presId="urn:microsoft.com/office/officeart/2008/layout/HexagonCluster"/>
    <dgm:cxn modelId="{89318BEA-AA52-40FF-BFB5-A696D97B5B60}" type="presParOf" srcId="{C43E018B-0EA5-4F3A-B3F1-55B88528382E}" destId="{A851245D-E243-4BCE-9519-1BC277DA51DD}" srcOrd="0" destOrd="0" presId="urn:microsoft.com/office/officeart/2008/layout/HexagonCluster"/>
    <dgm:cxn modelId="{824CE4F0-633C-4810-8C8F-92EFAEB3D91C}" type="presParOf" srcId="{FA60D136-877A-4271-9AA7-9BE6462F87FB}" destId="{83CCB635-6EE1-4639-8255-D7D06D588237}" srcOrd="2" destOrd="0" presId="urn:microsoft.com/office/officeart/2008/layout/HexagonCluster"/>
    <dgm:cxn modelId="{812E31CC-19D1-4837-9FCF-74541F7C9C2E}" type="presParOf" srcId="{83CCB635-6EE1-4639-8255-D7D06D588237}" destId="{54FB9BC7-9A2A-4AB2-A5B3-89412013A0E6}" srcOrd="0" destOrd="0" presId="urn:microsoft.com/office/officeart/2008/layout/HexagonCluster"/>
    <dgm:cxn modelId="{8E729FF4-1012-45C4-A918-E76A6EE22EA5}" type="presParOf" srcId="{FA60D136-877A-4271-9AA7-9BE6462F87FB}" destId="{CF886DBE-C641-481F-BBB5-E2F976F373F2}" srcOrd="3" destOrd="0" presId="urn:microsoft.com/office/officeart/2008/layout/HexagonCluster"/>
    <dgm:cxn modelId="{D1AC1060-4717-46ED-9B08-7654B5C4B4D2}" type="presParOf" srcId="{CF886DBE-C641-481F-BBB5-E2F976F373F2}" destId="{B99FA954-212E-4C9C-8FD3-393CBF4C7ACB}" srcOrd="0" destOrd="0" presId="urn:microsoft.com/office/officeart/2008/layout/HexagonCluster"/>
    <dgm:cxn modelId="{DEA8884C-3B82-480F-92DA-318B222E3FDF}" type="presParOf" srcId="{FA60D136-877A-4271-9AA7-9BE6462F87FB}" destId="{B83A3CAF-1808-49C7-9D1C-A1BD5CCEACA1}" srcOrd="4" destOrd="0" presId="urn:microsoft.com/office/officeart/2008/layout/HexagonCluster"/>
    <dgm:cxn modelId="{2F3532B9-CD3F-4B1E-BA00-75F4645A6515}" type="presParOf" srcId="{B83A3CAF-1808-49C7-9D1C-A1BD5CCEACA1}" destId="{CE8312F5-6880-4130-858D-4DA64D018585}" srcOrd="0" destOrd="0" presId="urn:microsoft.com/office/officeart/2008/layout/HexagonCluster"/>
    <dgm:cxn modelId="{63143B64-2A26-47A7-93AB-3DF3E1C5C000}" type="presParOf" srcId="{FA60D136-877A-4271-9AA7-9BE6462F87FB}" destId="{95EF13D2-CE69-49FC-A831-D41D1DB2B57A}" srcOrd="5" destOrd="0" presId="urn:microsoft.com/office/officeart/2008/layout/HexagonCluster"/>
    <dgm:cxn modelId="{09386200-C0DE-411B-893A-D4ABBDC78DC3}" type="presParOf" srcId="{95EF13D2-CE69-49FC-A831-D41D1DB2B57A}" destId="{9C5F09DF-E59B-49CA-BB9A-47030D76D43B}" srcOrd="0" destOrd="0" presId="urn:microsoft.com/office/officeart/2008/layout/HexagonCluster"/>
    <dgm:cxn modelId="{F5E9A620-7557-4308-AD57-A30B05A6A327}" type="presParOf" srcId="{FA60D136-877A-4271-9AA7-9BE6462F87FB}" destId="{0BF99F4B-F587-400D-9EA6-E3150D4EA0A7}" srcOrd="6" destOrd="0" presId="urn:microsoft.com/office/officeart/2008/layout/HexagonCluster"/>
    <dgm:cxn modelId="{DE3A6A04-7E2B-4B74-B8B8-BD120947F289}" type="presParOf" srcId="{0BF99F4B-F587-400D-9EA6-E3150D4EA0A7}" destId="{F86EC779-46E3-49AE-82F8-677E79E1DDE6}" srcOrd="0" destOrd="0" presId="urn:microsoft.com/office/officeart/2008/layout/HexagonCluster"/>
    <dgm:cxn modelId="{FD6E915D-BF48-4543-AEA7-780314C1EA72}" type="presParOf" srcId="{FA60D136-877A-4271-9AA7-9BE6462F87FB}" destId="{16C1F8C0-34B8-4763-88CB-E4E502EA0E50}" srcOrd="7" destOrd="0" presId="urn:microsoft.com/office/officeart/2008/layout/HexagonCluster"/>
    <dgm:cxn modelId="{006BD5D4-CDE4-46CF-B2C2-87FE079829EE}" type="presParOf" srcId="{16C1F8C0-34B8-4763-88CB-E4E502EA0E50}" destId="{1EBEE9DD-0320-4BDE-9DDE-C80125FD80E5}" srcOrd="0" destOrd="0" presId="urn:microsoft.com/office/officeart/2008/layout/HexagonCluster"/>
    <dgm:cxn modelId="{43556821-DE3A-4A1B-9959-8B8D970F7341}" type="presParOf" srcId="{FA60D136-877A-4271-9AA7-9BE6462F87FB}" destId="{DE7908D0-5C47-4348-8C30-95628EB8B8BA}" srcOrd="8" destOrd="0" presId="urn:microsoft.com/office/officeart/2008/layout/HexagonCluster"/>
    <dgm:cxn modelId="{DDAD2523-2B69-4AFE-A9F9-1AE1263B7EA0}" type="presParOf" srcId="{DE7908D0-5C47-4348-8C30-95628EB8B8BA}" destId="{CAD70D66-4944-4AF9-82A8-C309C1BEF4F7}" srcOrd="0" destOrd="0" presId="urn:microsoft.com/office/officeart/2008/layout/HexagonCluster"/>
    <dgm:cxn modelId="{B11B33B7-9EA3-430D-B0FE-07014BEBD527}" type="presParOf" srcId="{FA60D136-877A-4271-9AA7-9BE6462F87FB}" destId="{0065C98F-4BC3-4F99-B37F-0DC75B6151D6}" srcOrd="9" destOrd="0" presId="urn:microsoft.com/office/officeart/2008/layout/HexagonCluster"/>
    <dgm:cxn modelId="{5109C72A-EDBE-492C-86FA-5BACC8BFC970}" type="presParOf" srcId="{0065C98F-4BC3-4F99-B37F-0DC75B6151D6}" destId="{E043CCC0-B68D-4A85-8DD0-5AFC36E7FFBA}" srcOrd="0" destOrd="0" presId="urn:microsoft.com/office/officeart/2008/layout/HexagonCluster"/>
    <dgm:cxn modelId="{719DDD5A-29A7-47B4-BAFD-8F134EADC479}" type="presParOf" srcId="{FA60D136-877A-4271-9AA7-9BE6462F87FB}" destId="{79DFDF4C-F351-4593-81BE-CCAF4EC10D52}" srcOrd="10" destOrd="0" presId="urn:microsoft.com/office/officeart/2008/layout/HexagonCluster"/>
    <dgm:cxn modelId="{48CCFEBA-91DD-4D07-8E58-BCCC0838307B}" type="presParOf" srcId="{79DFDF4C-F351-4593-81BE-CCAF4EC10D52}" destId="{DBE801B6-D891-4634-A4C5-1DC347B71A0C}" srcOrd="0" destOrd="0" presId="urn:microsoft.com/office/officeart/2008/layout/HexagonCluster"/>
    <dgm:cxn modelId="{27451104-5A21-4A9A-ACEE-39DCC2A53FD5}" type="presParOf" srcId="{FA60D136-877A-4271-9AA7-9BE6462F87FB}" destId="{354C5B51-E3B1-424D-AE76-95B0873A5CE6}" srcOrd="11" destOrd="0" presId="urn:microsoft.com/office/officeart/2008/layout/HexagonCluster"/>
    <dgm:cxn modelId="{6C4427C7-BFF4-4A57-8086-05E46E08F5D2}" type="presParOf" srcId="{354C5B51-E3B1-424D-AE76-95B0873A5CE6}" destId="{130FB008-5785-4B70-AAA2-7E9DA560121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57B2C-56CB-4F23-BDA4-FE81095B4F9A}">
      <dsp:nvSpPr>
        <dsp:cNvPr id="0" name=""/>
        <dsp:cNvSpPr/>
      </dsp:nvSpPr>
      <dsp:spPr>
        <a:xfrm>
          <a:off x="1400197" y="2396444"/>
          <a:ext cx="1638033" cy="1412270"/>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s-US" sz="1600" kern="1200" dirty="0"/>
            <a:t>Ustedes mismas </a:t>
          </a:r>
        </a:p>
      </dsp:txBody>
      <dsp:txXfrm>
        <a:off x="1654389" y="2615602"/>
        <a:ext cx="1129649" cy="973954"/>
      </dsp:txXfrm>
    </dsp:sp>
    <dsp:sp modelId="{A851245D-E243-4BCE-9519-1BC277DA51DD}">
      <dsp:nvSpPr>
        <dsp:cNvPr id="0" name=""/>
        <dsp:cNvSpPr/>
      </dsp:nvSpPr>
      <dsp:spPr>
        <a:xfrm>
          <a:off x="1442751" y="3019932"/>
          <a:ext cx="191783" cy="165293"/>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FB9BC7-9A2A-4AB2-A5B3-89412013A0E6}">
      <dsp:nvSpPr>
        <dsp:cNvPr id="0" name=""/>
        <dsp:cNvSpPr/>
      </dsp:nvSpPr>
      <dsp:spPr>
        <a:xfrm>
          <a:off x="0" y="1637885"/>
          <a:ext cx="1638033" cy="1412270"/>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9FA954-212E-4C9C-8FD3-393CBF4C7ACB}">
      <dsp:nvSpPr>
        <dsp:cNvPr id="0" name=""/>
        <dsp:cNvSpPr/>
      </dsp:nvSpPr>
      <dsp:spPr>
        <a:xfrm>
          <a:off x="1115145" y="2863594"/>
          <a:ext cx="191783" cy="165293"/>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8312F5-6880-4130-858D-4DA64D018585}">
      <dsp:nvSpPr>
        <dsp:cNvPr id="0" name=""/>
        <dsp:cNvSpPr/>
      </dsp:nvSpPr>
      <dsp:spPr>
        <a:xfrm>
          <a:off x="2795732" y="1621094"/>
          <a:ext cx="1638033" cy="1412270"/>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s-US" sz="1600" kern="1200" dirty="0"/>
            <a:t>Cliente</a:t>
          </a:r>
          <a:r>
            <a:rPr lang="es-US" sz="2500" kern="1200" dirty="0"/>
            <a:t> </a:t>
          </a:r>
        </a:p>
      </dsp:txBody>
      <dsp:txXfrm>
        <a:off x="3049924" y="1840252"/>
        <a:ext cx="1129649" cy="973954"/>
      </dsp:txXfrm>
    </dsp:sp>
    <dsp:sp modelId="{9C5F09DF-E59B-49CA-BB9A-47030D76D43B}">
      <dsp:nvSpPr>
        <dsp:cNvPr id="0" name=""/>
        <dsp:cNvSpPr/>
      </dsp:nvSpPr>
      <dsp:spPr>
        <a:xfrm>
          <a:off x="3915540" y="2845311"/>
          <a:ext cx="191783" cy="165293"/>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6EC779-46E3-49AE-82F8-677E79E1DDE6}">
      <dsp:nvSpPr>
        <dsp:cNvPr id="0" name=""/>
        <dsp:cNvSpPr/>
      </dsp:nvSpPr>
      <dsp:spPr>
        <a:xfrm>
          <a:off x="4191266" y="2396444"/>
          <a:ext cx="1638033" cy="1412270"/>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BEE9DD-0320-4BDE-9DDE-C80125FD80E5}">
      <dsp:nvSpPr>
        <dsp:cNvPr id="0" name=""/>
        <dsp:cNvSpPr/>
      </dsp:nvSpPr>
      <dsp:spPr>
        <a:xfrm>
          <a:off x="4233820" y="3019932"/>
          <a:ext cx="191783" cy="165293"/>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D70D66-4944-4AF9-82A8-C309C1BEF4F7}">
      <dsp:nvSpPr>
        <dsp:cNvPr id="0" name=""/>
        <dsp:cNvSpPr/>
      </dsp:nvSpPr>
      <dsp:spPr>
        <a:xfrm>
          <a:off x="1400197" y="849103"/>
          <a:ext cx="1638033" cy="1412270"/>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s-US" sz="1600" kern="1200" dirty="0"/>
            <a:t>Entorno</a:t>
          </a:r>
          <a:r>
            <a:rPr lang="es-US" sz="2500" kern="1200" dirty="0"/>
            <a:t> </a:t>
          </a:r>
        </a:p>
      </dsp:txBody>
      <dsp:txXfrm>
        <a:off x="1654389" y="1068261"/>
        <a:ext cx="1129649" cy="973954"/>
      </dsp:txXfrm>
    </dsp:sp>
    <dsp:sp modelId="{E043CCC0-B68D-4A85-8DD0-5AFC36E7FFBA}">
      <dsp:nvSpPr>
        <dsp:cNvPr id="0" name=""/>
        <dsp:cNvSpPr/>
      </dsp:nvSpPr>
      <dsp:spPr>
        <a:xfrm>
          <a:off x="2510679" y="879699"/>
          <a:ext cx="191783" cy="165293"/>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E801B6-D891-4634-A4C5-1DC347B71A0C}">
      <dsp:nvSpPr>
        <dsp:cNvPr id="0" name=""/>
        <dsp:cNvSpPr/>
      </dsp:nvSpPr>
      <dsp:spPr>
        <a:xfrm>
          <a:off x="2795732" y="77485"/>
          <a:ext cx="1638033" cy="1412270"/>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0FB008-5785-4B70-AAA2-7E9DA5601212}">
      <dsp:nvSpPr>
        <dsp:cNvPr id="0" name=""/>
        <dsp:cNvSpPr/>
      </dsp:nvSpPr>
      <dsp:spPr>
        <a:xfrm>
          <a:off x="2844115" y="697615"/>
          <a:ext cx="191783" cy="165293"/>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687079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95FA7AF-EDBC-4C26-AEAB-D0FE4E76C836}"/>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F4F8DFC-8F44-4126-858C-061AC3B05E8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10242" name="Rectangle 2">
            <a:extLst>
              <a:ext uri="{FF2B5EF4-FFF2-40B4-BE49-F238E27FC236}">
                <a16:creationId xmlns:a16="http://schemas.microsoft.com/office/drawing/2014/main" id="{5666589D-2CD9-4B97-B7BC-9BF3D86F8D73}"/>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1A13BFE0-2CC4-4C01-AD7A-2C042A8EAFF5}"/>
              </a:ext>
            </a:extLst>
          </p:cNvPr>
          <p:cNvSpPr>
            <a:spLocks noGrp="1" noChangeArrowheads="1"/>
          </p:cNvSpPr>
          <p:nvPr>
            <p:ph type="body" idx="1"/>
          </p:nvPr>
        </p:nvSpPr>
        <p:spPr/>
        <p:txBody>
          <a:bodyPr/>
          <a:lstStyle/>
          <a:p>
            <a:pPr marL="228600" indent="0" eaLnBrk="1" hangingPunct="1">
              <a:buFont typeface="Arial" panose="020B0604020202020204" pitchFamily="34" charset="0"/>
              <a:buNone/>
              <a:defRPr/>
            </a:pPr>
            <a:r>
              <a:rPr lang="en-US" altLang="en-US" dirty="0">
                <a:ea typeface="Osaka" pitchFamily="-64" charset="-128"/>
              </a:rPr>
              <a:t>Ensuring that you have a safe working environment regardless of the setting is paramount. Fieldwork is sometimes conducted in areas that can be unsafe; therefore we need ways to protect our personal safety when doing home visits or individual outreach in the community. </a:t>
            </a:r>
          </a:p>
          <a:p>
            <a:pPr marL="228600" indent="0" eaLnBrk="1" hangingPunct="1">
              <a:buFont typeface="Arial" panose="020B0604020202020204" pitchFamily="34" charset="0"/>
              <a:buNone/>
              <a:defRPr/>
            </a:pPr>
            <a:endParaRPr lang="en-US" altLang="en-US" dirty="0">
              <a:ea typeface="Osaka" pitchFamily="-64" charset="-128"/>
            </a:endParaRPr>
          </a:p>
          <a:p>
            <a:pPr marL="228600" indent="0" eaLnBrk="1" hangingPunct="1">
              <a:buFont typeface="Arial" panose="020B0604020202020204" pitchFamily="34" charset="0"/>
              <a:buNone/>
              <a:defRPr/>
            </a:pPr>
            <a:r>
              <a:rPr lang="en-US" altLang="en-US" dirty="0">
                <a:ea typeface="Osaka" pitchFamily="-64" charset="-128"/>
              </a:rPr>
              <a:t>Make sure you have established your own personal boundaries before conducting outreach.</a:t>
            </a:r>
          </a:p>
          <a:p>
            <a:pPr marL="228600" indent="0" eaLnBrk="1" hangingPunct="1">
              <a:buFont typeface="Arial" panose="020B0604020202020204" pitchFamily="34" charset="0"/>
              <a:buNone/>
              <a:defRPr/>
            </a:pPr>
            <a:endParaRPr lang="en-US" altLang="en-US" dirty="0">
              <a:ea typeface="Osaka" pitchFamily="-64" charset="-128"/>
            </a:endParaRPr>
          </a:p>
          <a:p>
            <a:pPr marL="228600" indent="0" eaLnBrk="1" hangingPunct="1">
              <a:buFont typeface="Arial" panose="020B0604020202020204" pitchFamily="34" charset="0"/>
              <a:buNone/>
              <a:defRPr/>
            </a:pPr>
            <a:r>
              <a:rPr lang="en-US" altLang="en-US" dirty="0">
                <a:ea typeface="Osaka" pitchFamily="-64" charset="-128"/>
              </a:rPr>
              <a:t>You may anticipate dangerous situations that may come up when doing fieldwork and ways to handle them in advance. In this session we will review some best practices for outreach and personal safety.</a:t>
            </a:r>
          </a:p>
          <a:p>
            <a:pPr marL="228600" indent="0" eaLnBrk="1" hangingPunct="1">
              <a:buFont typeface="Arial" panose="020B0604020202020204" pitchFamily="34" charset="0"/>
              <a:buNone/>
              <a:defRPr/>
            </a:pPr>
            <a:endParaRPr lang="en-US" altLang="en-US" dirty="0">
              <a:ea typeface="Osaka" pitchFamily="-64" charset="-128"/>
            </a:endParaRPr>
          </a:p>
          <a:p>
            <a:pPr marL="228600" indent="0" eaLnBrk="1" hangingPunct="1">
              <a:buFont typeface="Arial" panose="020B0604020202020204" pitchFamily="34" charset="0"/>
              <a:buNone/>
              <a:defRPr/>
            </a:pPr>
            <a:r>
              <a:rPr lang="en-US" altLang="en-US" dirty="0">
                <a:ea typeface="Osaka" pitchFamily="-64" charset="-128"/>
              </a:rPr>
              <a:t>Before going on home visits or conducting field work-check in with your supervisor about any agency policy. </a:t>
            </a:r>
          </a:p>
          <a:p>
            <a:pPr marL="228600" indent="0" eaLnBrk="1" hangingPunct="1">
              <a:buFont typeface="Arial" panose="020B0604020202020204" pitchFamily="34" charset="0"/>
              <a:buNone/>
              <a:defRPr/>
            </a:pPr>
            <a:endParaRPr lang="en-US" altLang="en-US" dirty="0">
              <a:ea typeface="Osaka" pitchFamily="-64" charset="-128"/>
            </a:endParaRPr>
          </a:p>
          <a:p>
            <a:pPr marL="228600" indent="0" eaLnBrk="1" hangingPunct="1">
              <a:buFont typeface="Arial" panose="020B0604020202020204" pitchFamily="34" charset="0"/>
              <a:buNone/>
              <a:defRPr/>
            </a:pPr>
            <a:r>
              <a:rPr lang="en-US" altLang="en-US" dirty="0">
                <a:ea typeface="Osaka" pitchFamily="-64" charset="-128"/>
              </a:rPr>
              <a:t>Ask, “How many know your agency’s policy about conducting field work?”</a:t>
            </a:r>
          </a:p>
          <a:p>
            <a:pPr marL="228600" indent="0" eaLnBrk="1" hangingPunct="1">
              <a:buFont typeface="Arial" panose="020B0604020202020204" pitchFamily="34" charset="0"/>
              <a:buNone/>
              <a:defRPr/>
            </a:pPr>
            <a:endParaRPr lang="en-US" altLang="en-US" dirty="0">
              <a:ea typeface="Osaka" pitchFamily="-64" charset="-128"/>
            </a:endParaRPr>
          </a:p>
          <a:p>
            <a:pPr marL="228600" indent="0" eaLnBrk="1" hangingPunct="1">
              <a:buFont typeface="Arial" panose="020B0604020202020204" pitchFamily="34" charset="0"/>
              <a:buNone/>
              <a:defRPr/>
            </a:pPr>
            <a:r>
              <a:rPr lang="en-US" altLang="en-US" dirty="0">
                <a:ea typeface="Osaka" pitchFamily="-64" charset="-128"/>
              </a:rPr>
              <a:t> Acknowledge that that this session is designed to complement that policy and provide additional tips for being safe when conducting field work</a:t>
            </a:r>
          </a:p>
          <a:p>
            <a:pPr eaLnBrk="1" hangingPunct="1">
              <a:defRPr/>
            </a:pPr>
            <a:endParaRPr lang="en-US" altLang="en-US" dirty="0">
              <a:ea typeface="Osaka" pitchFamily="-64" charset="-128"/>
            </a:endParaRPr>
          </a:p>
        </p:txBody>
      </p:sp>
    </p:spTree>
    <p:extLst>
      <p:ext uri="{BB962C8B-B14F-4D97-AF65-F5344CB8AC3E}">
        <p14:creationId xmlns:p14="http://schemas.microsoft.com/office/powerpoint/2010/main" val="3343043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092F1A3-DDAC-4E1D-8649-E177FC3C518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0" lvl="0" indent="0" algn="l" rtl="0">
              <a:lnSpc>
                <a:spcPct val="80000"/>
              </a:lnSpc>
              <a:spcBef>
                <a:spcPts val="0"/>
              </a:spcBef>
              <a:spcAft>
                <a:spcPts val="0"/>
              </a:spcAft>
              <a:buNone/>
            </a:pPr>
            <a:r>
              <a:rPr lang="en-US" sz="1200" dirty="0"/>
              <a:t>A thorough assessment of your client’s potential for violent behavior begins with a review of any documentation available to you. Since the best predictor of future violent behavior is a history of past violent behavior, any available records should be reviewed for incidents of past violent behavior.</a:t>
            </a:r>
            <a:endParaRPr lang="en-US" dirty="0"/>
          </a:p>
          <a:p>
            <a:pPr marL="0" lvl="0" indent="0" algn="l" rtl="0">
              <a:lnSpc>
                <a:spcPct val="80000"/>
              </a:lnSpc>
              <a:spcBef>
                <a:spcPts val="0"/>
              </a:spcBef>
              <a:spcAft>
                <a:spcPts val="0"/>
              </a:spcAft>
              <a:buNone/>
            </a:pPr>
            <a:endParaRPr lang="en-US" sz="1200" dirty="0"/>
          </a:p>
          <a:p>
            <a:pPr marL="0" lvl="0" indent="0" algn="l" rtl="0">
              <a:lnSpc>
                <a:spcPct val="80000"/>
              </a:lnSpc>
              <a:spcBef>
                <a:spcPts val="0"/>
              </a:spcBef>
              <a:spcAft>
                <a:spcPts val="0"/>
              </a:spcAft>
              <a:buNone/>
            </a:pPr>
            <a:r>
              <a:rPr lang="en-US" sz="1200" dirty="0"/>
              <a:t>Since drugs and alcohol use can lead to erratic and sometimes violent behavior, it is important to review for a history of substance abuse. Even the most timid client can become threatening and violent while under the influence, so it is important not to assume that since a client’s usual personality is timid and shy that he or she will always be so.</a:t>
            </a:r>
            <a:endParaRPr lang="en-US" dirty="0"/>
          </a:p>
          <a:p>
            <a:pPr marL="0" lvl="0" indent="0" algn="l" rtl="0">
              <a:lnSpc>
                <a:spcPct val="80000"/>
              </a:lnSpc>
              <a:spcBef>
                <a:spcPts val="0"/>
              </a:spcBef>
              <a:spcAft>
                <a:spcPts val="0"/>
              </a:spcAft>
              <a:buNone/>
            </a:pPr>
            <a:endParaRPr lang="en-US" sz="1200" dirty="0"/>
          </a:p>
          <a:p>
            <a:pPr marL="0" lvl="0" indent="0" algn="l" rtl="0">
              <a:lnSpc>
                <a:spcPct val="80000"/>
              </a:lnSpc>
              <a:spcBef>
                <a:spcPts val="0"/>
              </a:spcBef>
              <a:spcAft>
                <a:spcPts val="0"/>
              </a:spcAft>
              <a:buNone/>
            </a:pPr>
            <a:r>
              <a:rPr lang="en-US" sz="1200" dirty="0"/>
              <a:t>It’s also a good idea to check with other colleagues about the client’s history and reputation. Asking colleagues about their experiences with that client may produce much needed and valuable information on individual idiosyncrasies and behavior. </a:t>
            </a:r>
            <a:endParaRPr lang="en-US" dirty="0"/>
          </a:p>
          <a:p>
            <a:pPr marL="0" lvl="0" indent="0" algn="l" rtl="0">
              <a:lnSpc>
                <a:spcPct val="80000"/>
              </a:lnSpc>
              <a:spcBef>
                <a:spcPts val="0"/>
              </a:spcBef>
              <a:spcAft>
                <a:spcPts val="0"/>
              </a:spcAft>
              <a:buNone/>
            </a:pPr>
            <a:endParaRPr lang="en-US" sz="1200" dirty="0"/>
          </a:p>
          <a:p>
            <a:pPr marL="0" lvl="0" indent="0" algn="l" rtl="0">
              <a:lnSpc>
                <a:spcPct val="80000"/>
              </a:lnSpc>
              <a:spcBef>
                <a:spcPts val="0"/>
              </a:spcBef>
              <a:spcAft>
                <a:spcPts val="0"/>
              </a:spcAft>
              <a:buNone/>
            </a:pPr>
            <a:r>
              <a:rPr lang="en-US" sz="1200" dirty="0"/>
              <a:t>Since weapons are often used by clients during violent behavior and aggression, it is important to assess your client’s access to them. Review their record for any information which indicates the client’s past access to and use of weapons.  It is important to remember that in violent episodes almost anything can be used as a weapon. A pen, for example, in the hands of a calm client may be a great for instrument for writing reports and signing forms, but in the hands of a violent client that same pen may become a weapon. So it is important not to exclude ordinary items in your assessment of weapon access and use. </a:t>
            </a:r>
            <a:endParaRPr lang="en-US" dirty="0"/>
          </a:p>
          <a:p>
            <a:pPr marL="0" lvl="0" indent="0" algn="l" rtl="0">
              <a:lnSpc>
                <a:spcPct val="80000"/>
              </a:lnSpc>
              <a:spcBef>
                <a:spcPts val="0"/>
              </a:spcBef>
              <a:spcAft>
                <a:spcPts val="0"/>
              </a:spcAft>
              <a:buNone/>
            </a:pPr>
            <a:endParaRPr lang="en-US" sz="1200" dirty="0"/>
          </a:p>
          <a:p>
            <a:pPr marL="0" lvl="0" indent="0" algn="l" rtl="0">
              <a:lnSpc>
                <a:spcPct val="80000"/>
              </a:lnSpc>
              <a:spcBef>
                <a:spcPts val="0"/>
              </a:spcBef>
              <a:spcAft>
                <a:spcPts val="0"/>
              </a:spcAft>
              <a:buNone/>
            </a:pPr>
            <a:r>
              <a:rPr lang="en-US" sz="1200" dirty="0"/>
              <a:t>Finally, it is important to review the record for a history of crises which precipitate any medical or psychiatric hospitalizations. Although a history of psychiatric hospitalization does not in and of itself indicate whether the client is likely to become violent in the future, the information on how the client responded to the crisis will provide powerful insight into how that client may attempt to cope with future crises.  And if the client has a history of attempting to cope through violent behavior you will be more prepared in the future to address that behavior. </a:t>
            </a:r>
          </a:p>
        </p:txBody>
      </p:sp>
    </p:spTree>
    <p:extLst>
      <p:ext uri="{BB962C8B-B14F-4D97-AF65-F5344CB8AC3E}">
        <p14:creationId xmlns:p14="http://schemas.microsoft.com/office/powerpoint/2010/main" val="3030225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092F1A3-DDAC-4E1D-8649-E177FC3C518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0" lvl="0" indent="0" algn="l" rtl="0">
              <a:lnSpc>
                <a:spcPct val="115000"/>
              </a:lnSpc>
              <a:spcBef>
                <a:spcPts val="0"/>
              </a:spcBef>
              <a:spcAft>
                <a:spcPts val="0"/>
              </a:spcAft>
              <a:buNone/>
            </a:pPr>
            <a:r>
              <a:rPr lang="en-US" dirty="0">
                <a:solidFill>
                  <a:srgbClr val="000000"/>
                </a:solidFill>
              </a:rPr>
              <a:t>For most case managers, community and home visits are an essential part of the job.  Sometimes this means going into a neighborhood that is unfamiliar or dangerous.  Therefore, it is important that they pay close attention to and continually assess their surroundings.  </a:t>
            </a:r>
            <a:endParaRPr lang="en-US" dirty="0"/>
          </a:p>
          <a:p>
            <a:pPr marL="0" lvl="0" indent="0" algn="l" rtl="0">
              <a:lnSpc>
                <a:spcPct val="115000"/>
              </a:lnSpc>
              <a:spcBef>
                <a:spcPts val="0"/>
              </a:spcBef>
              <a:spcAft>
                <a:spcPts val="0"/>
              </a:spcAft>
              <a:buNone/>
            </a:pPr>
            <a:r>
              <a:rPr lang="en-US" dirty="0">
                <a:solidFill>
                  <a:srgbClr val="000000"/>
                </a:solidFill>
              </a:rPr>
              <a:t> </a:t>
            </a:r>
            <a:endParaRPr lang="en-US" dirty="0"/>
          </a:p>
          <a:p>
            <a:pPr marL="0" lvl="0" indent="0" algn="l" rtl="0">
              <a:lnSpc>
                <a:spcPct val="115000"/>
              </a:lnSpc>
              <a:spcBef>
                <a:spcPts val="0"/>
              </a:spcBef>
              <a:spcAft>
                <a:spcPts val="0"/>
              </a:spcAft>
              <a:buNone/>
            </a:pPr>
            <a:r>
              <a:rPr lang="en-US" dirty="0">
                <a:solidFill>
                  <a:srgbClr val="000000"/>
                </a:solidFill>
              </a:rPr>
              <a:t>Attending home visits early in the morning may increase safety since most crimes are committed in the evening.  Criminals are less likely to be awake and “on the job” early in the morning than late at night.</a:t>
            </a:r>
            <a:endParaRPr lang="en-US" dirty="0"/>
          </a:p>
          <a:p>
            <a:pPr marL="0" lvl="0" indent="0" algn="l" rtl="0">
              <a:lnSpc>
                <a:spcPct val="115000"/>
              </a:lnSpc>
              <a:spcBef>
                <a:spcPts val="0"/>
              </a:spcBef>
              <a:spcAft>
                <a:spcPts val="0"/>
              </a:spcAft>
              <a:buNone/>
            </a:pPr>
            <a:r>
              <a:rPr lang="en-US" dirty="0">
                <a:solidFill>
                  <a:srgbClr val="000000"/>
                </a:solidFill>
              </a:rPr>
              <a:t> </a:t>
            </a:r>
            <a:endParaRPr lang="en-US" dirty="0"/>
          </a:p>
          <a:p>
            <a:pPr marL="0" lvl="0" indent="0" algn="l" rtl="0">
              <a:lnSpc>
                <a:spcPct val="115000"/>
              </a:lnSpc>
              <a:spcBef>
                <a:spcPts val="0"/>
              </a:spcBef>
              <a:spcAft>
                <a:spcPts val="0"/>
              </a:spcAft>
              <a:buNone/>
            </a:pPr>
            <a:r>
              <a:rPr lang="en-US" dirty="0">
                <a:solidFill>
                  <a:srgbClr val="000000"/>
                </a:solidFill>
              </a:rPr>
              <a:t>Never leave the office without telling other staff where you are going. Informing others where you are going and the address will help to ensure that emergency services and/or other staff will be able to come to your aid. </a:t>
            </a:r>
            <a:endParaRPr lang="en-US" dirty="0"/>
          </a:p>
          <a:p>
            <a:pPr marL="0" lvl="0" indent="0" algn="l" rtl="0">
              <a:lnSpc>
                <a:spcPct val="115000"/>
              </a:lnSpc>
              <a:spcBef>
                <a:spcPts val="0"/>
              </a:spcBef>
              <a:spcAft>
                <a:spcPts val="0"/>
              </a:spcAft>
              <a:buNone/>
            </a:pPr>
            <a:r>
              <a:rPr lang="en-US" dirty="0">
                <a:solidFill>
                  <a:srgbClr val="000000"/>
                </a:solidFill>
              </a:rPr>
              <a:t> </a:t>
            </a:r>
            <a:endParaRPr lang="en-US" dirty="0"/>
          </a:p>
          <a:p>
            <a:pPr marL="0" lvl="0" indent="0" algn="l" rtl="0">
              <a:lnSpc>
                <a:spcPct val="115000"/>
              </a:lnSpc>
              <a:spcBef>
                <a:spcPts val="0"/>
              </a:spcBef>
              <a:spcAft>
                <a:spcPts val="0"/>
              </a:spcAft>
              <a:buNone/>
            </a:pPr>
            <a:r>
              <a:rPr lang="en-US" dirty="0">
                <a:solidFill>
                  <a:srgbClr val="000000"/>
                </a:solidFill>
              </a:rPr>
              <a:t>Even if there appears to be no imminent aggressive behavior from your client, the environment is constantly changing. Dangers from other sources could appear at any time. Scanning the environment throughout the entire visit will help to ensure that if something changes for the worse you will be ready. </a:t>
            </a:r>
            <a:endParaRPr lang="en-US" dirty="0"/>
          </a:p>
          <a:p>
            <a:pPr marL="0" lvl="0" indent="0" algn="l" rtl="0">
              <a:lnSpc>
                <a:spcPct val="115000"/>
              </a:lnSpc>
              <a:spcBef>
                <a:spcPts val="0"/>
              </a:spcBef>
              <a:spcAft>
                <a:spcPts val="0"/>
              </a:spcAft>
              <a:buNone/>
            </a:pPr>
            <a:r>
              <a:rPr lang="en-US" dirty="0">
                <a:solidFill>
                  <a:srgbClr val="000000"/>
                </a:solidFill>
              </a:rPr>
              <a:t> </a:t>
            </a:r>
            <a:endParaRPr lang="en-US" dirty="0"/>
          </a:p>
          <a:p>
            <a:pPr marL="0" lvl="0" indent="0" algn="l" rtl="0">
              <a:lnSpc>
                <a:spcPct val="115000"/>
              </a:lnSpc>
              <a:spcBef>
                <a:spcPts val="0"/>
              </a:spcBef>
              <a:spcAft>
                <a:spcPts val="0"/>
              </a:spcAft>
              <a:buNone/>
            </a:pPr>
            <a:r>
              <a:rPr lang="en-US" dirty="0">
                <a:solidFill>
                  <a:srgbClr val="000000"/>
                </a:solidFill>
              </a:rPr>
              <a:t>Lastly, carry a cell phone and use GPS. Some of us will remember the days of having to run to find a pay phone and some change to make an emergency call. Thankfully those days are over.  Having a cell phone on you at all times will increase the response time of emergency services and will help keep open communication between you and your colleagues.  </a:t>
            </a:r>
            <a:endParaRPr lang="en-US" dirty="0"/>
          </a:p>
        </p:txBody>
      </p:sp>
    </p:spTree>
    <p:extLst>
      <p:ext uri="{BB962C8B-B14F-4D97-AF65-F5344CB8AC3E}">
        <p14:creationId xmlns:p14="http://schemas.microsoft.com/office/powerpoint/2010/main" val="3519658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092F1A3-DDAC-4E1D-8649-E177FC3C518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eaLnBrk="1" hangingPunct="1">
              <a:defRPr/>
            </a:pPr>
            <a:r>
              <a:rPr lang="en-US" altLang="en-US" dirty="0">
                <a:ea typeface="Osaka" pitchFamily="-64" charset="-128"/>
              </a:rPr>
              <a:t>Review the slide. </a:t>
            </a:r>
          </a:p>
          <a:p>
            <a:pPr eaLnBrk="1" hangingPunct="1">
              <a:defRPr/>
            </a:pPr>
            <a:endParaRPr lang="en-US" altLang="en-US" dirty="0">
              <a:ea typeface="Osaka" pitchFamily="-64" charset="-128"/>
            </a:endParaRPr>
          </a:p>
          <a:p>
            <a:pPr eaLnBrk="1" hangingPunct="1">
              <a:defRPr/>
            </a:pPr>
            <a:endParaRPr lang="en-US" altLang="en-US" dirty="0">
              <a:ea typeface="Osaka" pitchFamily="-64" charset="-128"/>
            </a:endParaRPr>
          </a:p>
        </p:txBody>
      </p:sp>
    </p:spTree>
    <p:extLst>
      <p:ext uri="{BB962C8B-B14F-4D97-AF65-F5344CB8AC3E}">
        <p14:creationId xmlns:p14="http://schemas.microsoft.com/office/powerpoint/2010/main" val="3092731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092F1A3-DDAC-4E1D-8649-E177FC3C518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eaLnBrk="1" hangingPunct="1">
              <a:defRPr/>
            </a:pPr>
            <a:r>
              <a:rPr lang="en-US" altLang="en-US" dirty="0">
                <a:ea typeface="Osaka" pitchFamily="-64" charset="-128"/>
              </a:rPr>
              <a:t>Review the objectives. </a:t>
            </a:r>
          </a:p>
          <a:p>
            <a:pPr eaLnBrk="1" hangingPunct="1">
              <a:defRPr/>
            </a:pPr>
            <a:endParaRPr lang="en-US" altLang="en-US" dirty="0">
              <a:ea typeface="Osaka" pitchFamily="-64" charset="-128"/>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en-US" dirty="0">
                <a:ea typeface="Osaka" pitchFamily="-64" charset="-128"/>
              </a:rPr>
              <a:t>Acknowledge that that this session is designed to complement agency</a:t>
            </a:r>
            <a:r>
              <a:rPr lang="en-US" altLang="en-US" baseline="0" dirty="0">
                <a:ea typeface="Osaka" pitchFamily="-64" charset="-128"/>
              </a:rPr>
              <a:t> </a:t>
            </a:r>
            <a:r>
              <a:rPr lang="en-US" altLang="en-US" dirty="0">
                <a:ea typeface="Osaka" pitchFamily="-64" charset="-128"/>
              </a:rPr>
              <a:t>policies and provide additional tips for</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en-US" dirty="0">
                <a:ea typeface="Osaka" pitchFamily="-64" charset="-128"/>
              </a:rPr>
              <a:t>being safe when conducting field work</a:t>
            </a:r>
          </a:p>
          <a:p>
            <a:pPr eaLnBrk="1" hangingPunct="1">
              <a:defRPr/>
            </a:pPr>
            <a:endParaRPr lang="en-US" altLang="en-US" dirty="0">
              <a:ea typeface="Osaka" pitchFamily="-64" charset="-128"/>
            </a:endParaRPr>
          </a:p>
        </p:txBody>
      </p:sp>
    </p:spTree>
    <p:extLst>
      <p:ext uri="{BB962C8B-B14F-4D97-AF65-F5344CB8AC3E}">
        <p14:creationId xmlns:p14="http://schemas.microsoft.com/office/powerpoint/2010/main" val="2013410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092F1A3-DDAC-4E1D-8649-E177FC3C518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eaLnBrk="1" hangingPunct="1">
              <a:defRPr/>
            </a:pPr>
            <a:r>
              <a:rPr lang="en-US" altLang="en-US" dirty="0">
                <a:ea typeface="Osaka" pitchFamily="-64" charset="-128"/>
              </a:rPr>
              <a:t>Review the slide. </a:t>
            </a:r>
          </a:p>
        </p:txBody>
      </p:sp>
    </p:spTree>
    <p:extLst>
      <p:ext uri="{BB962C8B-B14F-4D97-AF65-F5344CB8AC3E}">
        <p14:creationId xmlns:p14="http://schemas.microsoft.com/office/powerpoint/2010/main" val="4227908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092F1A3-DDAC-4E1D-8649-E177FC3C518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228600" indent="0" eaLnBrk="1" hangingPunct="1">
              <a:buFont typeface="Arial" panose="020B0604020202020204" pitchFamily="34" charset="0"/>
              <a:buNone/>
              <a:defRPr/>
            </a:pPr>
            <a:r>
              <a:rPr lang="en-US" altLang="en-US" dirty="0">
                <a:ea typeface="Osaka" pitchFamily="-64" charset="-128"/>
              </a:rPr>
              <a:t>Ensuring that you have a safe working environment regardless of the setting is paramount. Fieldwork is sometimes conducted in areas that can be unsafe; therefore we need ways to protect our personal safety when doing home visits or individual outreach in the community. </a:t>
            </a:r>
          </a:p>
          <a:p>
            <a:pPr marL="228600" indent="0" eaLnBrk="1" hangingPunct="1">
              <a:buFont typeface="Arial" panose="020B0604020202020204" pitchFamily="34" charset="0"/>
              <a:buNone/>
              <a:defRPr/>
            </a:pPr>
            <a:endParaRPr lang="en-US" altLang="en-US" dirty="0">
              <a:ea typeface="Osaka" pitchFamily="-64" charset="-128"/>
            </a:endParaRPr>
          </a:p>
          <a:p>
            <a:pPr marL="228600" indent="0" eaLnBrk="1" hangingPunct="1">
              <a:buFont typeface="Arial" panose="020B0604020202020204" pitchFamily="34" charset="0"/>
              <a:buNone/>
              <a:defRPr/>
            </a:pPr>
            <a:r>
              <a:rPr lang="en-US" altLang="en-US" dirty="0">
                <a:ea typeface="Osaka" pitchFamily="-64" charset="-128"/>
              </a:rPr>
              <a:t>Make sure you have established your own personal boundaries before conducting outreach.</a:t>
            </a:r>
          </a:p>
          <a:p>
            <a:pPr marL="228600" indent="0" eaLnBrk="1" hangingPunct="1">
              <a:buFont typeface="Arial" panose="020B0604020202020204" pitchFamily="34" charset="0"/>
              <a:buNone/>
              <a:defRPr/>
            </a:pPr>
            <a:endParaRPr lang="en-US" altLang="en-US" dirty="0">
              <a:ea typeface="Osaka" pitchFamily="-64" charset="-128"/>
            </a:endParaRPr>
          </a:p>
          <a:p>
            <a:pPr marL="228600" indent="0" eaLnBrk="1" hangingPunct="1">
              <a:buFont typeface="Arial" panose="020B0604020202020204" pitchFamily="34" charset="0"/>
              <a:buNone/>
              <a:defRPr/>
            </a:pPr>
            <a:r>
              <a:rPr lang="en-US" altLang="en-US" dirty="0">
                <a:ea typeface="Osaka" pitchFamily="-64" charset="-128"/>
              </a:rPr>
              <a:t>You may anticipate dangerous situations that may come up when doing fieldwork and ways to handle them in advance. In this session we will review some best practices for outreach and personal safety.</a:t>
            </a:r>
          </a:p>
          <a:p>
            <a:pPr marL="228600" indent="0" eaLnBrk="1" hangingPunct="1">
              <a:buFont typeface="Arial" panose="020B0604020202020204" pitchFamily="34" charset="0"/>
              <a:buNone/>
              <a:defRPr/>
            </a:pPr>
            <a:endParaRPr lang="en-US" altLang="en-US" dirty="0">
              <a:ea typeface="Osaka" pitchFamily="-64" charset="-128"/>
            </a:endParaRPr>
          </a:p>
          <a:p>
            <a:pPr marL="228600" indent="0" eaLnBrk="1" hangingPunct="1">
              <a:buFont typeface="Arial" panose="020B0604020202020204" pitchFamily="34" charset="0"/>
              <a:buNone/>
              <a:defRPr/>
            </a:pPr>
            <a:r>
              <a:rPr lang="en-US" altLang="en-US" dirty="0">
                <a:ea typeface="Osaka" pitchFamily="-64" charset="-128"/>
              </a:rPr>
              <a:t>Before going on home visits or conducting field work-check in with your supervisor about any agency policy. </a:t>
            </a:r>
          </a:p>
          <a:p>
            <a:pPr marL="228600" indent="0" eaLnBrk="1" hangingPunct="1">
              <a:buFont typeface="Arial" panose="020B0604020202020204" pitchFamily="34" charset="0"/>
              <a:buNone/>
              <a:defRPr/>
            </a:pPr>
            <a:endParaRPr lang="en-US" altLang="en-US" dirty="0">
              <a:ea typeface="Osaka" pitchFamily="-64" charset="-128"/>
            </a:endParaRPr>
          </a:p>
          <a:p>
            <a:pPr marL="228600" indent="0" eaLnBrk="1" hangingPunct="1">
              <a:buFont typeface="Arial" panose="020B0604020202020204" pitchFamily="34" charset="0"/>
              <a:buNone/>
              <a:defRPr/>
            </a:pPr>
            <a:r>
              <a:rPr lang="en-US" altLang="en-US" dirty="0">
                <a:ea typeface="Osaka" pitchFamily="-64" charset="-128"/>
              </a:rPr>
              <a:t>Ask, “How many know your agency’s policy about conducting field work?”</a:t>
            </a:r>
          </a:p>
          <a:p>
            <a:pPr eaLnBrk="1" hangingPunct="1">
              <a:defRPr/>
            </a:pPr>
            <a:endParaRPr lang="en-US" altLang="en-US" dirty="0">
              <a:ea typeface="Osaka" pitchFamily="-64" charset="-128"/>
            </a:endParaRPr>
          </a:p>
          <a:p>
            <a:pPr eaLnBrk="1" hangingPunct="1">
              <a:defRPr/>
            </a:pPr>
            <a:r>
              <a:rPr lang="en-US" altLang="en-US" dirty="0">
                <a:ea typeface="Osaka" pitchFamily="-64" charset="-128"/>
              </a:rPr>
              <a:t>Review the points on the slide. </a:t>
            </a:r>
          </a:p>
        </p:txBody>
      </p:sp>
    </p:spTree>
    <p:extLst>
      <p:ext uri="{BB962C8B-B14F-4D97-AF65-F5344CB8AC3E}">
        <p14:creationId xmlns:p14="http://schemas.microsoft.com/office/powerpoint/2010/main" val="397695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092F1A3-DDAC-4E1D-8649-E177FC3C518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eaLnBrk="1" hangingPunct="1">
              <a:defRPr/>
            </a:pPr>
            <a:r>
              <a:rPr lang="en-US" altLang="en-US" dirty="0">
                <a:ea typeface="Osaka" pitchFamily="-64" charset="-128"/>
              </a:rPr>
              <a:t>Review the slide. </a:t>
            </a:r>
          </a:p>
          <a:p>
            <a:pPr eaLnBrk="1" hangingPunct="1">
              <a:defRPr/>
            </a:pPr>
            <a:endParaRPr lang="en-US" altLang="en-US" dirty="0">
              <a:ea typeface="Osaka" pitchFamily="-64" charset="-128"/>
            </a:endParaRPr>
          </a:p>
          <a:p>
            <a:pPr eaLnBrk="1" hangingPunct="1">
              <a:defRPr/>
            </a:pPr>
            <a:r>
              <a:rPr lang="en-US" altLang="en-US" dirty="0">
                <a:ea typeface="Osaka" pitchFamily="-64" charset="-128"/>
              </a:rPr>
              <a:t>Ask participants</a:t>
            </a:r>
            <a:r>
              <a:rPr lang="en-US" altLang="en-US" baseline="0" dirty="0">
                <a:ea typeface="Osaka" pitchFamily="-64" charset="-128"/>
              </a:rPr>
              <a:t> if they have any examples they would like to share on how they approach a client.</a:t>
            </a:r>
            <a:endParaRPr lang="en-US" altLang="en-US" dirty="0">
              <a:ea typeface="Osaka" pitchFamily="-64" charset="-128"/>
            </a:endParaRPr>
          </a:p>
        </p:txBody>
      </p:sp>
    </p:spTree>
    <p:extLst>
      <p:ext uri="{BB962C8B-B14F-4D97-AF65-F5344CB8AC3E}">
        <p14:creationId xmlns:p14="http://schemas.microsoft.com/office/powerpoint/2010/main" val="2714137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092F1A3-DDAC-4E1D-8649-E177FC3C518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eaLnBrk="1" hangingPunct="1">
              <a:defRPr/>
            </a:pPr>
            <a:r>
              <a:rPr lang="en-US" altLang="en-US" dirty="0">
                <a:ea typeface="Osaka" pitchFamily="-64" charset="-128"/>
              </a:rPr>
              <a:t>Ask</a:t>
            </a:r>
            <a:r>
              <a:rPr lang="en-US" altLang="en-US" baseline="0" dirty="0">
                <a:ea typeface="Osaka" pitchFamily="-64" charset="-128"/>
              </a:rPr>
              <a:t> a volunteer to read the slide. </a:t>
            </a:r>
            <a:endParaRPr lang="en-US" altLang="en-US" dirty="0">
              <a:ea typeface="Osaka" pitchFamily="-64" charset="-128"/>
            </a:endParaRPr>
          </a:p>
        </p:txBody>
      </p:sp>
    </p:spTree>
    <p:extLst>
      <p:ext uri="{BB962C8B-B14F-4D97-AF65-F5344CB8AC3E}">
        <p14:creationId xmlns:p14="http://schemas.microsoft.com/office/powerpoint/2010/main" val="1003312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092F1A3-DDAC-4E1D-8649-E177FC3C518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eaLnBrk="1" hangingPunct="1">
              <a:defRPr/>
            </a:pPr>
            <a:r>
              <a:rPr lang="en-US" altLang="en-US" dirty="0">
                <a:ea typeface="Osaka" pitchFamily="-64" charset="-128"/>
              </a:rPr>
              <a:t>Review the slide. </a:t>
            </a:r>
          </a:p>
        </p:txBody>
      </p:sp>
    </p:spTree>
    <p:extLst>
      <p:ext uri="{BB962C8B-B14F-4D97-AF65-F5344CB8AC3E}">
        <p14:creationId xmlns:p14="http://schemas.microsoft.com/office/powerpoint/2010/main" val="2943342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092F1A3-DDAC-4E1D-8649-E177FC3C518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0" lvl="0" indent="0" algn="l" rtl="0">
              <a:spcBef>
                <a:spcPts val="0"/>
              </a:spcBef>
              <a:spcAft>
                <a:spcPts val="0"/>
              </a:spcAft>
              <a:buNone/>
            </a:pPr>
            <a:r>
              <a:rPr lang="en-US" dirty="0">
                <a:solidFill>
                  <a:srgbClr val="FF0000"/>
                </a:solidFill>
              </a:rPr>
              <a:t>The first step in addressing personal safety is to plan and be mindful.  Planning and being mindful is your best defense against workplace violence.  </a:t>
            </a:r>
            <a:endParaRPr lang="en-US" dirty="0"/>
          </a:p>
          <a:p>
            <a:pPr marL="0" lvl="0" indent="0" algn="l" rtl="0">
              <a:spcBef>
                <a:spcPts val="0"/>
              </a:spcBef>
              <a:spcAft>
                <a:spcPts val="0"/>
              </a:spcAft>
              <a:buNone/>
            </a:pPr>
            <a:endParaRPr lang="en-US" dirty="0">
              <a:solidFill>
                <a:srgbClr val="FF0000"/>
              </a:solidFill>
            </a:endParaRPr>
          </a:p>
          <a:p>
            <a:pPr marL="0" lvl="0" indent="0" algn="l" rtl="0">
              <a:spcBef>
                <a:spcPts val="0"/>
              </a:spcBef>
              <a:spcAft>
                <a:spcPts val="0"/>
              </a:spcAft>
              <a:buNone/>
            </a:pPr>
            <a:r>
              <a:rPr lang="en-US" dirty="0">
                <a:solidFill>
                  <a:srgbClr val="FF0000"/>
                </a:solidFill>
              </a:rPr>
              <a:t>For example, the human service employees with the highest rates of work place victimization include those with very little experience and those with extensive experience. Newer employees may not have not gained the experience necessary to assess violence among clients and may be trying to remember all of the aspects of their job and its requirements, leading them to forget to pay attention to even the most obvious signs of client aggression. And when that aggression occurs, they have no idea how to respond.</a:t>
            </a:r>
            <a:endParaRPr lang="en-US" dirty="0"/>
          </a:p>
          <a:p>
            <a:pPr marL="0" lvl="0" indent="0" algn="l" rtl="0">
              <a:spcBef>
                <a:spcPts val="0"/>
              </a:spcBef>
              <a:spcAft>
                <a:spcPts val="0"/>
              </a:spcAft>
              <a:buNone/>
            </a:pPr>
            <a:endParaRPr lang="en-US" dirty="0">
              <a:solidFill>
                <a:srgbClr val="FF0000"/>
              </a:solidFill>
            </a:endParaRPr>
          </a:p>
          <a:p>
            <a:pPr marL="0" lvl="0" indent="0" algn="l" rtl="0">
              <a:spcBef>
                <a:spcPts val="0"/>
              </a:spcBef>
              <a:spcAft>
                <a:spcPts val="0"/>
              </a:spcAft>
              <a:buNone/>
            </a:pPr>
            <a:r>
              <a:rPr lang="en-US" dirty="0">
                <a:solidFill>
                  <a:srgbClr val="FF0000"/>
                </a:solidFill>
              </a:rPr>
              <a:t>On the opposite end of the spectrum, longer-term employees may begin to feel complacent and ignore potential dangers around them. Many have never been the victim of work-related violence and therefore do not see it as a threat in the future.  </a:t>
            </a:r>
            <a:endParaRPr lang="en-US" dirty="0"/>
          </a:p>
          <a:p>
            <a:pPr marL="0" lvl="0" indent="0" algn="l" rtl="0">
              <a:spcBef>
                <a:spcPts val="0"/>
              </a:spcBef>
              <a:spcAft>
                <a:spcPts val="0"/>
              </a:spcAft>
              <a:buNone/>
            </a:pPr>
            <a:endParaRPr lang="en-US" dirty="0">
              <a:solidFill>
                <a:srgbClr val="FF0000"/>
              </a:solidFill>
            </a:endParaRPr>
          </a:p>
          <a:p>
            <a:pPr marL="0" lvl="0" indent="0" algn="l" rtl="0">
              <a:spcBef>
                <a:spcPts val="0"/>
              </a:spcBef>
              <a:spcAft>
                <a:spcPts val="0"/>
              </a:spcAft>
              <a:buNone/>
            </a:pPr>
            <a:r>
              <a:rPr lang="en-US" dirty="0">
                <a:solidFill>
                  <a:srgbClr val="FF0000"/>
                </a:solidFill>
              </a:rPr>
              <a:t>Planning and being mindful are separate skills that work together to prepare you to stay safe in an event of violence. These skills should be applied to how you </a:t>
            </a:r>
            <a:r>
              <a:rPr lang="en-US" b="0" dirty="0">
                <a:solidFill>
                  <a:srgbClr val="FF0000"/>
                </a:solidFill>
              </a:rPr>
              <a:t>set up your office, completing a safety assessment, paying attention to signs of danger, and avoiding complacency.</a:t>
            </a:r>
            <a:r>
              <a:rPr lang="en-US" dirty="0">
                <a:solidFill>
                  <a:srgbClr val="FF0000"/>
                </a:solidFill>
              </a:rPr>
              <a:t>   We will explore these areas as we move through this session.   </a:t>
            </a:r>
          </a:p>
          <a:p>
            <a:pPr eaLnBrk="1" hangingPunct="1">
              <a:defRPr/>
            </a:pPr>
            <a:endParaRPr lang="en-US" altLang="en-US" dirty="0">
              <a:ea typeface="Osaka" pitchFamily="-64" charset="-128"/>
            </a:endParaRPr>
          </a:p>
        </p:txBody>
      </p:sp>
    </p:spTree>
    <p:extLst>
      <p:ext uri="{BB962C8B-B14F-4D97-AF65-F5344CB8AC3E}">
        <p14:creationId xmlns:p14="http://schemas.microsoft.com/office/powerpoint/2010/main" val="395191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092F1A3-DDAC-4E1D-8649-E177FC3C518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0" lvl="0" indent="0" algn="l" rtl="0">
              <a:spcBef>
                <a:spcPts val="0"/>
              </a:spcBef>
              <a:spcAft>
                <a:spcPts val="0"/>
              </a:spcAft>
              <a:buNone/>
            </a:pPr>
            <a:r>
              <a:rPr lang="en-US" dirty="0"/>
              <a:t>There are three things which need to be managed before, during, and after an episode of aggression.  First is your client, second is yourself, and third is your environment.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Each area may include not only the reason for client aggression, but also things which exacerbate violent behavior. Therefore, effectively managing these three areas will help to prevent and diffuse violence.  We will be taking a closer look at just how to manage each of these areas in the following set of slides. </a:t>
            </a:r>
          </a:p>
        </p:txBody>
      </p:sp>
    </p:spTree>
    <p:extLst>
      <p:ext uri="{BB962C8B-B14F-4D97-AF65-F5344CB8AC3E}">
        <p14:creationId xmlns:p14="http://schemas.microsoft.com/office/powerpoint/2010/main" val="1252153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74" name="Google Shape;74;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22"/>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31" name="Google Shape;131;p2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23"/>
          <p:cNvSpPr txBox="1">
            <a:spLocks noGrp="1"/>
          </p:cNvSpPr>
          <p:nvPr>
            <p:ph type="body" idx="1"/>
          </p:nvPr>
        </p:nvSpPr>
        <p:spPr>
          <a:xfrm rot="5400000">
            <a:off x="623094" y="370682"/>
            <a:ext cx="5811838" cy="5800725"/>
          </a:xfrm>
          <a:prstGeom prst="rect">
            <a:avLst/>
          </a:prstGeom>
          <a:noFill/>
          <a:ln>
            <a:noFill/>
          </a:ln>
        </p:spPr>
        <p:txBody>
          <a:bodyPr spcFirstLastPara="1" wrap="square" lIns="91425" tIns="45700" rIns="91425" bIns="45700" anchor="t" anchorCtr="0"/>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37" name="Google Shape;137;p2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openingfooter_sized.jpg">
            <a:extLst>
              <a:ext uri="{FF2B5EF4-FFF2-40B4-BE49-F238E27FC236}">
                <a16:creationId xmlns:a16="http://schemas.microsoft.com/office/drawing/2014/main" id="{DC20278E-C847-44C5-B01C-D0A36F4F6E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a:extLst>
              <a:ext uri="{FF2B5EF4-FFF2-40B4-BE49-F238E27FC236}">
                <a16:creationId xmlns:a16="http://schemas.microsoft.com/office/drawing/2014/main" id="{3AE422BF-44E9-475A-980C-EDDC45786042}"/>
              </a:ext>
            </a:extLst>
          </p:cNvPr>
          <p:cNvPicPr>
            <a:picLocks noChangeAspect="1" noChangeArrowheads="1"/>
          </p:cNvPicPr>
          <p:nvPr userDrawn="1"/>
        </p:nvPicPr>
        <p:blipFill>
          <a:blip r:embed="rId3"/>
          <a:srcRect/>
          <a:stretch>
            <a:fillRect/>
          </a:stretch>
        </p:blipFill>
        <p:spPr bwMode="auto">
          <a:xfrm>
            <a:off x="7543800" y="6118225"/>
            <a:ext cx="96837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Rectangle 19">
            <a:extLst>
              <a:ext uri="{FF2B5EF4-FFF2-40B4-BE49-F238E27FC236}">
                <a16:creationId xmlns:a16="http://schemas.microsoft.com/office/drawing/2014/main" id="{8B070EF8-6610-407E-A665-D6059B6C2D7E}"/>
              </a:ext>
            </a:extLst>
          </p:cNvPr>
          <p:cNvSpPr>
            <a:spLocks noChangeArrowheads="1"/>
          </p:cNvSpPr>
          <p:nvPr userDrawn="1"/>
        </p:nvSpPr>
        <p:spPr bwMode="auto">
          <a:xfrm>
            <a:off x="609600" y="6096000"/>
            <a:ext cx="4664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en-US" sz="1200" dirty="0">
                <a:latin typeface="Arial Bold" charset="0"/>
                <a:ea typeface="Osaka" charset="0"/>
              </a:rPr>
              <a:t>Boston University</a:t>
            </a:r>
            <a:r>
              <a:rPr lang="en-US" altLang="en-US" sz="1200" dirty="0">
                <a:latin typeface="Arial" charset="0"/>
                <a:ea typeface="Osaka" charset="0"/>
              </a:rPr>
              <a:t> School of Social Work</a:t>
            </a:r>
          </a:p>
          <a:p>
            <a:pPr>
              <a:defRPr/>
            </a:pPr>
            <a:r>
              <a:rPr lang="en-US" altLang="en-US" sz="1200" dirty="0">
                <a:latin typeface="Arial" charset="0"/>
                <a:ea typeface="Osaka" charset="0"/>
              </a:rPr>
              <a:t>Center for Innovation in Social Work &amp; Health</a:t>
            </a:r>
          </a:p>
        </p:txBody>
      </p:sp>
      <p:sp>
        <p:nvSpPr>
          <p:cNvPr id="7" name="Rectangle 6">
            <a:extLst>
              <a:ext uri="{FF2B5EF4-FFF2-40B4-BE49-F238E27FC236}">
                <a16:creationId xmlns:a16="http://schemas.microsoft.com/office/drawing/2014/main" id="{477251EB-85B0-4625-929E-D0CA00642CAC}"/>
              </a:ext>
            </a:extLst>
          </p:cNvPr>
          <p:cNvSpPr/>
          <p:nvPr userDrawn="1"/>
        </p:nvSpPr>
        <p:spPr>
          <a:xfrm>
            <a:off x="0" y="0"/>
            <a:ext cx="9144000" cy="44958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8" name="Straight Connector 7">
            <a:extLst>
              <a:ext uri="{FF2B5EF4-FFF2-40B4-BE49-F238E27FC236}">
                <a16:creationId xmlns:a16="http://schemas.microsoft.com/office/drawing/2014/main" id="{5B523BB1-B56E-4E70-8CB1-58A8AE8E41DD}"/>
              </a:ext>
            </a:extLst>
          </p:cNvPr>
          <p:cNvCxnSpPr/>
          <p:nvPr userDrawn="1"/>
        </p:nvCxnSpPr>
        <p:spPr>
          <a:xfrm>
            <a:off x="0" y="5867400"/>
            <a:ext cx="9144000" cy="0"/>
          </a:xfrm>
          <a:prstGeom prst="line">
            <a:avLst/>
          </a:prstGeom>
          <a:ln w="1524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3074" name="Rectangle 2"/>
          <p:cNvSpPr>
            <a:spLocks noGrp="1" noChangeArrowheads="1"/>
          </p:cNvSpPr>
          <p:nvPr>
            <p:ph type="ctrTitle"/>
          </p:nvPr>
        </p:nvSpPr>
        <p:spPr>
          <a:xfrm>
            <a:off x="685800" y="1600200"/>
            <a:ext cx="7772400" cy="1143000"/>
          </a:xfrm>
        </p:spPr>
        <p:txBody>
          <a:bodyPr anchor="ctr"/>
          <a:lstStyle>
            <a:lvl1pPr>
              <a:defRPr sz="4000">
                <a:solidFill>
                  <a:schemeClr val="bg1"/>
                </a:solidFill>
                <a:latin typeface="+mj-lt"/>
              </a:defRPr>
            </a:lvl1pPr>
          </a:lstStyle>
          <a:p>
            <a:pPr lvl="0"/>
            <a:r>
              <a:rPr lang="en-US" altLang="en-US" noProof="0" dirty="0"/>
              <a:t>Click to edit Master title style</a:t>
            </a:r>
          </a:p>
        </p:txBody>
      </p:sp>
      <p:sp>
        <p:nvSpPr>
          <p:cNvPr id="3075" name="Rectangle 3"/>
          <p:cNvSpPr>
            <a:spLocks noGrp="1" noChangeArrowheads="1"/>
          </p:cNvSpPr>
          <p:nvPr>
            <p:ph type="subTitle" idx="1"/>
          </p:nvPr>
        </p:nvSpPr>
        <p:spPr>
          <a:xfrm>
            <a:off x="685800" y="3200400"/>
            <a:ext cx="7772400" cy="1752600"/>
          </a:xfrm>
        </p:spPr>
        <p:txBody>
          <a:bodyPr/>
          <a:lstStyle>
            <a:lvl1pPr marL="0" indent="0">
              <a:buFont typeface="Wingdings" charset="2"/>
              <a:buNone/>
              <a:defRPr sz="2400">
                <a:solidFill>
                  <a:srgbClr val="CCCCCC"/>
                </a:solidFill>
                <a:latin typeface="+mn-lt"/>
              </a:defRPr>
            </a:lvl1pPr>
          </a:lstStyle>
          <a:p>
            <a:pPr lvl="0"/>
            <a:r>
              <a:rPr lang="en-US" altLang="en-US" noProof="0" dirty="0"/>
              <a:t>Click to edit Master subtitle style</a:t>
            </a:r>
          </a:p>
        </p:txBody>
      </p:sp>
    </p:spTree>
    <p:extLst>
      <p:ext uri="{BB962C8B-B14F-4D97-AF65-F5344CB8AC3E}">
        <p14:creationId xmlns:p14="http://schemas.microsoft.com/office/powerpoint/2010/main" val="3396497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a:extLst>
              <a:ext uri="{FF2B5EF4-FFF2-40B4-BE49-F238E27FC236}">
                <a16:creationId xmlns:a16="http://schemas.microsoft.com/office/drawing/2014/main" id="{48D2948E-37BE-481B-A5E4-FD2F25A1FC14}"/>
              </a:ext>
            </a:extLst>
          </p:cNvPr>
          <p:cNvSpPr>
            <a:spLocks noGrp="1" noChangeArrowheads="1"/>
          </p:cNvSpPr>
          <p:nvPr>
            <p:ph type="ftr" sz="quarter" idx="10"/>
          </p:nvPr>
        </p:nvSpPr>
        <p:spPr/>
        <p:txBody>
          <a:bodyPr/>
          <a:lstStyle>
            <a:lvl1pPr>
              <a:defRPr>
                <a:latin typeface="+mn-lt"/>
              </a:defRPr>
            </a:lvl1pPr>
          </a:lstStyle>
          <a:p>
            <a:pPr>
              <a:defRPr/>
            </a:pPr>
            <a:r>
              <a:rPr lang="en-US" altLang="en-US"/>
              <a:t>Name of  Presentation</a:t>
            </a:r>
          </a:p>
        </p:txBody>
      </p:sp>
    </p:spTree>
    <p:extLst>
      <p:ext uri="{BB962C8B-B14F-4D97-AF65-F5344CB8AC3E}">
        <p14:creationId xmlns:p14="http://schemas.microsoft.com/office/powerpoint/2010/main" val="4061295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atin typeface="+mn-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Click to edit Master text styles</a:t>
            </a:r>
          </a:p>
        </p:txBody>
      </p:sp>
      <p:sp>
        <p:nvSpPr>
          <p:cNvPr id="4" name="Rectangle 5">
            <a:extLst>
              <a:ext uri="{FF2B5EF4-FFF2-40B4-BE49-F238E27FC236}">
                <a16:creationId xmlns:a16="http://schemas.microsoft.com/office/drawing/2014/main" id="{6094CFB6-32FA-411A-93E2-16DB0368B34A}"/>
              </a:ext>
            </a:extLst>
          </p:cNvPr>
          <p:cNvSpPr>
            <a:spLocks noGrp="1" noChangeArrowheads="1"/>
          </p:cNvSpPr>
          <p:nvPr>
            <p:ph type="ftr" sz="quarter" idx="10"/>
          </p:nvPr>
        </p:nvSpPr>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3739578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4257B4-C9ED-4076-8715-58507D3E3735}"/>
              </a:ext>
            </a:extLst>
          </p:cNvPr>
          <p:cNvSpPr/>
          <p:nvPr userDrawn="1"/>
        </p:nvSpPr>
        <p:spPr>
          <a:xfrm>
            <a:off x="0" y="2235200"/>
            <a:ext cx="9144000" cy="24130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2">
            <a:extLst>
              <a:ext uri="{FF2B5EF4-FFF2-40B4-BE49-F238E27FC236}">
                <a16:creationId xmlns:a16="http://schemas.microsoft.com/office/drawing/2014/main" id="{FE30587A-01EA-4CA8-9209-67DC4F622061}"/>
              </a:ext>
            </a:extLst>
          </p:cNvPr>
          <p:cNvSpPr txBox="1">
            <a:spLocks noChangeArrowheads="1"/>
          </p:cNvSpPr>
          <p:nvPr userDrawn="1"/>
        </p:nvSpPr>
        <p:spPr bwMode="auto">
          <a:xfrm>
            <a:off x="685800" y="2819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ctr"/>
          <a:lstStyle>
            <a:lvl1pPr algn="l" rtl="0" eaLnBrk="0" fontAlgn="base" hangingPunct="0">
              <a:spcBef>
                <a:spcPct val="0"/>
              </a:spcBef>
              <a:spcAft>
                <a:spcPct val="0"/>
              </a:spcAft>
              <a:defRPr sz="4000" kern="1200">
                <a:solidFill>
                  <a:schemeClr val="bg1"/>
                </a:solidFill>
                <a:latin typeface="Josephine Sans"/>
                <a:ea typeface="+mj-ea"/>
                <a:cs typeface="+mj-cs"/>
              </a:defRPr>
            </a:lvl1pPr>
            <a:lvl2pPr algn="l" rtl="0" eaLnBrk="0" fontAlgn="base" hangingPunct="0">
              <a:spcBef>
                <a:spcPct val="0"/>
              </a:spcBef>
              <a:spcAft>
                <a:spcPct val="0"/>
              </a:spcAft>
              <a:defRPr sz="2400">
                <a:solidFill>
                  <a:schemeClr val="tx1"/>
                </a:solidFill>
                <a:latin typeface="Arial" charset="0"/>
                <a:ea typeface="Osaka" charset="0"/>
              </a:defRPr>
            </a:lvl2pPr>
            <a:lvl3pPr algn="l" rtl="0" eaLnBrk="0" fontAlgn="base" hangingPunct="0">
              <a:spcBef>
                <a:spcPct val="0"/>
              </a:spcBef>
              <a:spcAft>
                <a:spcPct val="0"/>
              </a:spcAft>
              <a:defRPr sz="2400">
                <a:solidFill>
                  <a:schemeClr val="tx1"/>
                </a:solidFill>
                <a:latin typeface="Arial" charset="0"/>
                <a:ea typeface="Osaka" charset="0"/>
              </a:defRPr>
            </a:lvl3pPr>
            <a:lvl4pPr algn="l" rtl="0" eaLnBrk="0" fontAlgn="base" hangingPunct="0">
              <a:spcBef>
                <a:spcPct val="0"/>
              </a:spcBef>
              <a:spcAft>
                <a:spcPct val="0"/>
              </a:spcAft>
              <a:defRPr sz="2400">
                <a:solidFill>
                  <a:schemeClr val="tx1"/>
                </a:solidFill>
                <a:latin typeface="Arial" charset="0"/>
                <a:ea typeface="Osaka" charset="0"/>
              </a:defRPr>
            </a:lvl4pPr>
            <a:lvl5pPr algn="l" rtl="0" eaLnBrk="0" fontAlgn="base" hangingPunct="0">
              <a:spcBef>
                <a:spcPct val="0"/>
              </a:spcBef>
              <a:spcAft>
                <a:spcPct val="0"/>
              </a:spcAft>
              <a:defRPr sz="2400">
                <a:solidFill>
                  <a:schemeClr val="tx1"/>
                </a:solidFill>
                <a:latin typeface="Arial" charset="0"/>
                <a:ea typeface="Osaka" charset="0"/>
              </a:defRPr>
            </a:lvl5pPr>
            <a:lvl6pPr marL="457200" algn="l" rtl="0" fontAlgn="base">
              <a:spcBef>
                <a:spcPct val="0"/>
              </a:spcBef>
              <a:spcAft>
                <a:spcPct val="0"/>
              </a:spcAft>
              <a:defRPr sz="2400">
                <a:solidFill>
                  <a:schemeClr val="tx1"/>
                </a:solidFill>
                <a:latin typeface="Arial" charset="0"/>
                <a:ea typeface="Osaka" charset="0"/>
              </a:defRPr>
            </a:lvl6pPr>
            <a:lvl7pPr marL="914400" algn="l" rtl="0" fontAlgn="base">
              <a:spcBef>
                <a:spcPct val="0"/>
              </a:spcBef>
              <a:spcAft>
                <a:spcPct val="0"/>
              </a:spcAft>
              <a:defRPr sz="2400">
                <a:solidFill>
                  <a:schemeClr val="tx1"/>
                </a:solidFill>
                <a:latin typeface="Arial" charset="0"/>
                <a:ea typeface="Osaka" charset="0"/>
              </a:defRPr>
            </a:lvl7pPr>
            <a:lvl8pPr marL="1371600" algn="l" rtl="0" fontAlgn="base">
              <a:spcBef>
                <a:spcPct val="0"/>
              </a:spcBef>
              <a:spcAft>
                <a:spcPct val="0"/>
              </a:spcAft>
              <a:defRPr sz="2400">
                <a:solidFill>
                  <a:schemeClr val="tx1"/>
                </a:solidFill>
                <a:latin typeface="Arial" charset="0"/>
                <a:ea typeface="Osaka" charset="0"/>
              </a:defRPr>
            </a:lvl8pPr>
            <a:lvl9pPr marL="1828800" algn="l" rtl="0" fontAlgn="base">
              <a:spcBef>
                <a:spcPct val="0"/>
              </a:spcBef>
              <a:spcAft>
                <a:spcPct val="0"/>
              </a:spcAft>
              <a:defRPr sz="2400">
                <a:solidFill>
                  <a:schemeClr val="tx1"/>
                </a:solidFill>
                <a:latin typeface="Arial" charset="0"/>
                <a:ea typeface="Osaka" charset="0"/>
              </a:defRPr>
            </a:lvl9pPr>
          </a:lstStyle>
          <a:p>
            <a:pPr>
              <a:defRPr/>
            </a:pPr>
            <a:r>
              <a:rPr lang="en-US" altLang="en-US" sz="2800" dirty="0">
                <a:latin typeface="+mn-lt"/>
              </a:rPr>
              <a:t>Resting or transition slide</a:t>
            </a:r>
          </a:p>
        </p:txBody>
      </p:sp>
      <p:sp>
        <p:nvSpPr>
          <p:cNvPr id="2" name="Title 1"/>
          <p:cNvSpPr>
            <a:spLocks noGrp="1"/>
          </p:cNvSpPr>
          <p:nvPr>
            <p:ph type="title"/>
          </p:nvPr>
        </p:nvSpPr>
        <p:spPr/>
        <p:txBody>
          <a:bodyPr/>
          <a:lstStyle/>
          <a:p>
            <a:r>
              <a:rPr lang="en-US" dirty="0"/>
              <a:t>Click to edit Master title style</a:t>
            </a:r>
          </a:p>
        </p:txBody>
      </p:sp>
      <p:sp>
        <p:nvSpPr>
          <p:cNvPr id="5" name="Footer Placeholder 2">
            <a:extLst>
              <a:ext uri="{FF2B5EF4-FFF2-40B4-BE49-F238E27FC236}">
                <a16:creationId xmlns:a16="http://schemas.microsoft.com/office/drawing/2014/main" id="{7D4C93F9-AB9F-4691-AA7B-7E972AE6D6A1}"/>
              </a:ext>
            </a:extLst>
          </p:cNvPr>
          <p:cNvSpPr>
            <a:spLocks noGrp="1"/>
          </p:cNvSpPr>
          <p:nvPr>
            <p:ph type="ftr" sz="quarter" idx="10"/>
          </p:nvPr>
        </p:nvSpPr>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3835767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828800"/>
            <a:ext cx="3886200"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8800"/>
            <a:ext cx="3886200"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a:extLst>
              <a:ext uri="{FF2B5EF4-FFF2-40B4-BE49-F238E27FC236}">
                <a16:creationId xmlns:a16="http://schemas.microsoft.com/office/drawing/2014/main" id="{40054DC5-57AA-4A2E-BE47-B593769F4BF8}"/>
              </a:ext>
            </a:extLst>
          </p:cNvPr>
          <p:cNvSpPr>
            <a:spLocks noGrp="1" noChangeArrowheads="1"/>
          </p:cNvSpPr>
          <p:nvPr>
            <p:ph type="ftr" sz="quarter" idx="10"/>
          </p:nvPr>
        </p:nvSpPr>
        <p:spPr/>
        <p:txBody>
          <a:bodyPr/>
          <a:lstStyle>
            <a:lvl1pPr>
              <a:defRPr>
                <a:latin typeface="+mn-lt"/>
              </a:defRPr>
            </a:lvl1pPr>
          </a:lstStyle>
          <a:p>
            <a:pPr>
              <a:defRPr/>
            </a:pPr>
            <a:r>
              <a:rPr lang="en-US" altLang="en-US"/>
              <a:t>Name of  Presentation</a:t>
            </a:r>
          </a:p>
        </p:txBody>
      </p:sp>
    </p:spTree>
    <p:extLst>
      <p:ext uri="{BB962C8B-B14F-4D97-AF65-F5344CB8AC3E}">
        <p14:creationId xmlns:p14="http://schemas.microsoft.com/office/powerpoint/2010/main" val="7079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731837"/>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5">
            <a:extLst>
              <a:ext uri="{FF2B5EF4-FFF2-40B4-BE49-F238E27FC236}">
                <a16:creationId xmlns:a16="http://schemas.microsoft.com/office/drawing/2014/main" id="{06530BF8-069D-4535-B605-9A13E146B251}"/>
              </a:ext>
            </a:extLst>
          </p:cNvPr>
          <p:cNvSpPr>
            <a:spLocks noGrp="1" noChangeArrowheads="1"/>
          </p:cNvSpPr>
          <p:nvPr>
            <p:ph type="ftr" sz="quarter" idx="10"/>
          </p:nvPr>
        </p:nvSpPr>
        <p:spPr/>
        <p:txBody>
          <a:bodyPr/>
          <a:lstStyle>
            <a:lvl1pPr>
              <a:defRPr>
                <a:latin typeface="+mn-lt"/>
              </a:defRPr>
            </a:lvl1pPr>
          </a:lstStyle>
          <a:p>
            <a:pPr>
              <a:defRPr/>
            </a:pPr>
            <a:r>
              <a:rPr lang="en-US" altLang="en-US"/>
              <a:t>Name of  Presentation</a:t>
            </a:r>
          </a:p>
        </p:txBody>
      </p:sp>
    </p:spTree>
    <p:extLst>
      <p:ext uri="{BB962C8B-B14F-4D97-AF65-F5344CB8AC3E}">
        <p14:creationId xmlns:p14="http://schemas.microsoft.com/office/powerpoint/2010/main" val="3704941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5">
            <a:extLst>
              <a:ext uri="{FF2B5EF4-FFF2-40B4-BE49-F238E27FC236}">
                <a16:creationId xmlns:a16="http://schemas.microsoft.com/office/drawing/2014/main" id="{D681D8BB-AE7E-453F-9C4E-18BB9C3D3A35}"/>
              </a:ext>
            </a:extLst>
          </p:cNvPr>
          <p:cNvSpPr>
            <a:spLocks noGrp="1" noChangeArrowheads="1"/>
          </p:cNvSpPr>
          <p:nvPr>
            <p:ph type="ftr" sz="quarter" idx="10"/>
          </p:nvPr>
        </p:nvSpPr>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3955883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7E5788E7-9261-483B-8F9D-DEAB0B57A2DA}"/>
              </a:ext>
            </a:extLst>
          </p:cNvPr>
          <p:cNvSpPr>
            <a:spLocks noGrp="1" noChangeArrowheads="1"/>
          </p:cNvSpPr>
          <p:nvPr>
            <p:ph type="ftr" sz="quarter" idx="10"/>
          </p:nvPr>
        </p:nvSpPr>
        <p:spPr>
          <a:ln/>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4038600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80" name="Google Shape;80;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45731"/>
            <a:ext cx="2949575"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199" y="2667000"/>
            <a:ext cx="2949575" cy="2819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Rectangle 5">
            <a:extLst>
              <a:ext uri="{FF2B5EF4-FFF2-40B4-BE49-F238E27FC236}">
                <a16:creationId xmlns:a16="http://schemas.microsoft.com/office/drawing/2014/main" id="{F24B3A52-59FB-4AC1-A8F6-C3EFAC5945BE}"/>
              </a:ext>
            </a:extLst>
          </p:cNvPr>
          <p:cNvSpPr>
            <a:spLocks noGrp="1" noChangeArrowheads="1"/>
          </p:cNvSpPr>
          <p:nvPr>
            <p:ph type="ftr" sz="quarter" idx="10"/>
          </p:nvPr>
        </p:nvSpPr>
        <p:spPr>
          <a:ln/>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1498765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554966"/>
            <a:ext cx="2949575" cy="160020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2860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Rectangle 5">
            <a:extLst>
              <a:ext uri="{FF2B5EF4-FFF2-40B4-BE49-F238E27FC236}">
                <a16:creationId xmlns:a16="http://schemas.microsoft.com/office/drawing/2014/main" id="{A06A7B92-8CD0-4B97-A013-F671FBF7AC71}"/>
              </a:ext>
            </a:extLst>
          </p:cNvPr>
          <p:cNvSpPr>
            <a:spLocks noGrp="1" noChangeArrowheads="1"/>
          </p:cNvSpPr>
          <p:nvPr>
            <p:ph type="ftr" sz="quarter" idx="10"/>
          </p:nvPr>
        </p:nvSpPr>
        <p:spPr>
          <a:ln/>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2135016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5"/>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86" name="Google Shape;86;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6"/>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92" name="Google Shape;92;p16"/>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93" name="Google Shape;93;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7"/>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99" name="Google Shape;99;p17"/>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00" name="Google Shape;100;p17"/>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101" name="Google Shape;101;p17"/>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02" name="Google Shape;102;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5"/>
        <p:cNvGrpSpPr/>
        <p:nvPr/>
      </p:nvGrpSpPr>
      <p:grpSpPr>
        <a:xfrm>
          <a:off x="0" y="0"/>
          <a:ext cx="0" cy="0"/>
          <a:chOff x="0" y="0"/>
          <a:chExt cx="0" cy="0"/>
        </a:xfrm>
      </p:grpSpPr>
      <p:sp>
        <p:nvSpPr>
          <p:cNvPr id="106" name="Google Shape;106;p1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0"/>
        <p:cNvGrpSpPr/>
        <p:nvPr/>
      </p:nvGrpSpPr>
      <p:grpSpPr>
        <a:xfrm>
          <a:off x="0" y="0"/>
          <a:ext cx="0" cy="0"/>
          <a:chOff x="0" y="0"/>
          <a:chExt cx="0" cy="0"/>
        </a:xfrm>
      </p:grpSpPr>
      <p:sp>
        <p:nvSpPr>
          <p:cNvPr id="111" name="Google Shape;111;p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20"/>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117" name="Google Shape;117;p20"/>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118" name="Google Shape;118;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21"/>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lstStyle>
            <a:lvl1pPr marR="0" lvl="0" algn="l" rtl="0">
              <a:lnSpc>
                <a:spcPct val="90000"/>
              </a:lnSpc>
              <a:spcBef>
                <a:spcPts val="750"/>
              </a:spcBef>
              <a:spcAft>
                <a:spcPts val="0"/>
              </a:spcAft>
              <a:buClr>
                <a:schemeClr val="dk1"/>
              </a:buClr>
              <a:buSzPts val="32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8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24" name="Google Shape;124;p21"/>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125" name="Google Shape;125;p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Google Shape;68;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69" name="Google Shape;69;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70" name="Google Shape;70;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fld id="{00000000-1234-1234-1234-123412341234}" type="slidenum">
              <a:rPr lang="en-US" smtClean="0"/>
              <a:pPr/>
              <a:t>‹Nº›</a:t>
            </a:fld>
            <a:endParaRPr lang="en-US"/>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a:extLst>
              <a:ext uri="{FF2B5EF4-FFF2-40B4-BE49-F238E27FC236}">
                <a16:creationId xmlns:a16="http://schemas.microsoft.com/office/drawing/2014/main" id="{C023E52F-818B-43C7-8650-D5CC2ABBA8D6}"/>
              </a:ext>
            </a:extLst>
          </p:cNvPr>
          <p:cNvSpPr>
            <a:spLocks noChangeArrowheads="1"/>
          </p:cNvSpPr>
          <p:nvPr userDrawn="1"/>
        </p:nvSpPr>
        <p:spPr bwMode="auto">
          <a:xfrm>
            <a:off x="0" y="338138"/>
            <a:ext cx="9144000" cy="347662"/>
          </a:xfrm>
          <a:prstGeom prst="rect">
            <a:avLst/>
          </a:prstGeom>
          <a:gradFill rotWithShape="0">
            <a:gsLst>
              <a:gs pos="0">
                <a:srgbClr val="333333"/>
              </a:gs>
              <a:gs pos="100000">
                <a:schemeClr val="tx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a:defRPr/>
            </a:pPr>
            <a:endParaRPr lang="en-US" altLang="en-US"/>
          </a:p>
        </p:txBody>
      </p:sp>
      <p:sp>
        <p:nvSpPr>
          <p:cNvPr id="1026" name="Rectangle 2">
            <a:extLst>
              <a:ext uri="{FF2B5EF4-FFF2-40B4-BE49-F238E27FC236}">
                <a16:creationId xmlns:a16="http://schemas.microsoft.com/office/drawing/2014/main" id="{1D919825-C524-4EF2-9E4E-3ABB4862DD4F}"/>
              </a:ext>
            </a:extLst>
          </p:cNvPr>
          <p:cNvSpPr>
            <a:spLocks noGrp="1" noChangeArrowheads="1"/>
          </p:cNvSpPr>
          <p:nvPr>
            <p:ph type="title"/>
          </p:nvPr>
        </p:nvSpPr>
        <p:spPr bwMode="auto">
          <a:xfrm>
            <a:off x="609600" y="762000"/>
            <a:ext cx="7924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1027" name="Rectangle 3">
            <a:extLst>
              <a:ext uri="{FF2B5EF4-FFF2-40B4-BE49-F238E27FC236}">
                <a16:creationId xmlns:a16="http://schemas.microsoft.com/office/drawing/2014/main" id="{B5CD3996-45A8-4853-A877-ECDB4869A258}"/>
              </a:ext>
            </a:extLst>
          </p:cNvPr>
          <p:cNvSpPr>
            <a:spLocks noGrp="1" noChangeArrowheads="1"/>
          </p:cNvSpPr>
          <p:nvPr>
            <p:ph type="body" idx="1"/>
          </p:nvPr>
        </p:nvSpPr>
        <p:spPr bwMode="auto">
          <a:xfrm>
            <a:off x="609600" y="1752600"/>
            <a:ext cx="7924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id="{F6BEE653-C442-4028-8246-1F118E74B7AB}"/>
              </a:ext>
            </a:extLst>
          </p:cNvPr>
          <p:cNvSpPr>
            <a:spLocks noGrp="1" noChangeArrowheads="1"/>
          </p:cNvSpPr>
          <p:nvPr>
            <p:ph type="ftr" sz="quarter" idx="3"/>
          </p:nvPr>
        </p:nvSpPr>
        <p:spPr bwMode="auto">
          <a:xfrm>
            <a:off x="609600" y="381000"/>
            <a:ext cx="510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solidFill>
                  <a:schemeClr val="bg1"/>
                </a:solidFill>
                <a:latin typeface="Arial" charset="0"/>
                <a:ea typeface="Osaka" charset="0"/>
              </a:defRPr>
            </a:lvl1pPr>
          </a:lstStyle>
          <a:p>
            <a:pPr>
              <a:defRPr/>
            </a:pPr>
            <a:r>
              <a:rPr lang="en-US" altLang="en-US"/>
              <a:t>Name of Presentation</a:t>
            </a:r>
          </a:p>
        </p:txBody>
      </p:sp>
      <p:sp>
        <p:nvSpPr>
          <p:cNvPr id="1036" name="Text Box 12">
            <a:extLst>
              <a:ext uri="{FF2B5EF4-FFF2-40B4-BE49-F238E27FC236}">
                <a16:creationId xmlns:a16="http://schemas.microsoft.com/office/drawing/2014/main" id="{D1CBFA60-C116-40C5-BB14-78F1DF33866F}"/>
              </a:ext>
            </a:extLst>
          </p:cNvPr>
          <p:cNvSpPr txBox="1">
            <a:spLocks noChangeArrowheads="1"/>
          </p:cNvSpPr>
          <p:nvPr userDrawn="1"/>
        </p:nvSpPr>
        <p:spPr bwMode="auto">
          <a:xfrm>
            <a:off x="609600" y="1524000"/>
            <a:ext cx="7924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en-US" sz="1200" b="1">
                <a:solidFill>
                  <a:schemeClr val="bg1"/>
                </a:solidFill>
                <a:latin typeface="Arial" charset="0"/>
                <a:ea typeface="Osaka" charset="0"/>
              </a:rPr>
              <a:t>Boston University</a:t>
            </a:r>
            <a:r>
              <a:rPr lang="en-US" altLang="en-US" sz="1200">
                <a:solidFill>
                  <a:schemeClr val="bg1"/>
                </a:solidFill>
                <a:latin typeface="Arial" charset="0"/>
                <a:ea typeface="Osaka" charset="0"/>
              </a:rPr>
              <a:t> Slideshow Title Goes Here</a:t>
            </a:r>
          </a:p>
        </p:txBody>
      </p:sp>
      <p:pic>
        <p:nvPicPr>
          <p:cNvPr id="1031" name="Picture 9">
            <a:extLst>
              <a:ext uri="{FF2B5EF4-FFF2-40B4-BE49-F238E27FC236}">
                <a16:creationId xmlns:a16="http://schemas.microsoft.com/office/drawing/2014/main" id="{82C03B82-5B3F-4102-9C86-BE1FCA2FCF97}"/>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09600" y="5867400"/>
            <a:ext cx="24384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1F273291-54B0-4C1D-BEAC-330F8A57DAD0}"/>
              </a:ext>
            </a:extLst>
          </p:cNvPr>
          <p:cNvCxnSpPr/>
          <p:nvPr userDrawn="1"/>
        </p:nvCxnSpPr>
        <p:spPr>
          <a:xfrm>
            <a:off x="0" y="5715000"/>
            <a:ext cx="9144000" cy="0"/>
          </a:xfrm>
          <a:prstGeom prst="line">
            <a:avLst/>
          </a:prstGeom>
          <a:ln w="38100">
            <a:solidFill>
              <a:srgbClr val="CF0A2C"/>
            </a:solidFill>
          </a:ln>
          <a:effectLst/>
        </p:spPr>
        <p:style>
          <a:lnRef idx="2">
            <a:schemeClr val="accent1"/>
          </a:lnRef>
          <a:fillRef idx="0">
            <a:schemeClr val="accent1"/>
          </a:fillRef>
          <a:effectRef idx="1">
            <a:schemeClr val="accent1"/>
          </a:effectRef>
          <a:fontRef idx="minor">
            <a:schemeClr val="tx1"/>
          </a:fontRef>
        </p:style>
      </p:cxnSp>
      <p:pic>
        <p:nvPicPr>
          <p:cNvPr id="1033" name="Picture 12" descr="standardfooter_sized.jpg">
            <a:extLst>
              <a:ext uri="{FF2B5EF4-FFF2-40B4-BE49-F238E27FC236}">
                <a16:creationId xmlns:a16="http://schemas.microsoft.com/office/drawing/2014/main" id="{0D924F2C-652F-4000-A716-8238C34928CF}"/>
              </a:ext>
            </a:extLst>
          </p:cNvPr>
          <p:cNvPicPr>
            <a:picLocks noChangeAspect="1"/>
          </p:cNvPicPr>
          <p:nvPr userDrawn="1"/>
        </p:nvPicPr>
        <p:blipFill>
          <a:blip r:embed="rId13">
            <a:extLst>
              <a:ext uri="{28A0092B-C50C-407E-A947-70E740481C1C}">
                <a14:useLocalDpi xmlns:a14="http://schemas.microsoft.com/office/drawing/2010/main" val="0"/>
              </a:ext>
            </a:extLst>
          </a:blip>
          <a:srcRect t="93661"/>
          <a:stretch>
            <a:fillRect/>
          </a:stretch>
        </p:blipFill>
        <p:spPr bwMode="auto">
          <a:xfrm>
            <a:off x="0" y="0"/>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591094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sldNum="0" hdr="0"/>
  <p:txStyles>
    <p:titleStyle>
      <a:lvl1pPr algn="l" rtl="0" eaLnBrk="0" fontAlgn="base" hangingPunct="0">
        <a:spcBef>
          <a:spcPct val="0"/>
        </a:spcBef>
        <a:spcAft>
          <a:spcPct val="0"/>
        </a:spcAft>
        <a:defRPr sz="2800" kern="1200">
          <a:solidFill>
            <a:schemeClr val="tx1"/>
          </a:solidFill>
          <a:latin typeface="+mj-lt"/>
          <a:ea typeface="+mj-ea"/>
          <a:cs typeface="Arial" panose="020B0604020202020204" pitchFamily="34" charset="0"/>
        </a:defRPr>
      </a:lvl1pPr>
      <a:lvl2pPr algn="l" rtl="0" eaLnBrk="0" fontAlgn="base" hangingPunct="0">
        <a:spcBef>
          <a:spcPct val="0"/>
        </a:spcBef>
        <a:spcAft>
          <a:spcPct val="0"/>
        </a:spcAft>
        <a:defRPr sz="2800">
          <a:solidFill>
            <a:schemeClr val="tx1"/>
          </a:solidFill>
          <a:latin typeface="Arial" panose="020B0604020202020204" pitchFamily="34" charset="0"/>
          <a:ea typeface="Osaka" charset="0"/>
          <a:cs typeface="Arial" panose="020B0604020202020204" pitchFamily="34" charset="0"/>
        </a:defRPr>
      </a:lvl2pPr>
      <a:lvl3pPr algn="l" rtl="0" eaLnBrk="0" fontAlgn="base" hangingPunct="0">
        <a:spcBef>
          <a:spcPct val="0"/>
        </a:spcBef>
        <a:spcAft>
          <a:spcPct val="0"/>
        </a:spcAft>
        <a:defRPr sz="2800">
          <a:solidFill>
            <a:schemeClr val="tx1"/>
          </a:solidFill>
          <a:latin typeface="Arial" panose="020B0604020202020204" pitchFamily="34" charset="0"/>
          <a:ea typeface="Osaka" charset="0"/>
          <a:cs typeface="Arial" panose="020B0604020202020204" pitchFamily="34" charset="0"/>
        </a:defRPr>
      </a:lvl3pPr>
      <a:lvl4pPr algn="l" rtl="0" eaLnBrk="0" fontAlgn="base" hangingPunct="0">
        <a:spcBef>
          <a:spcPct val="0"/>
        </a:spcBef>
        <a:spcAft>
          <a:spcPct val="0"/>
        </a:spcAft>
        <a:defRPr sz="2800">
          <a:solidFill>
            <a:schemeClr val="tx1"/>
          </a:solidFill>
          <a:latin typeface="Arial" panose="020B0604020202020204" pitchFamily="34" charset="0"/>
          <a:ea typeface="Osaka" charset="0"/>
          <a:cs typeface="Arial" panose="020B0604020202020204" pitchFamily="34" charset="0"/>
        </a:defRPr>
      </a:lvl4pPr>
      <a:lvl5pPr algn="l" rtl="0" eaLnBrk="0" fontAlgn="base" hangingPunct="0">
        <a:spcBef>
          <a:spcPct val="0"/>
        </a:spcBef>
        <a:spcAft>
          <a:spcPct val="0"/>
        </a:spcAft>
        <a:defRPr sz="2800">
          <a:solidFill>
            <a:schemeClr val="tx1"/>
          </a:solidFill>
          <a:latin typeface="Arial" panose="020B0604020202020204" pitchFamily="34" charset="0"/>
          <a:ea typeface="Osaka" charset="0"/>
          <a:cs typeface="Arial" panose="020B0604020202020204" pitchFamily="34" charset="0"/>
        </a:defRPr>
      </a:lvl5pPr>
      <a:lvl6pPr marL="457200" algn="l" rtl="0" fontAlgn="base">
        <a:spcBef>
          <a:spcPct val="0"/>
        </a:spcBef>
        <a:spcAft>
          <a:spcPct val="0"/>
        </a:spcAft>
        <a:defRPr sz="2400">
          <a:solidFill>
            <a:schemeClr val="tx1"/>
          </a:solidFill>
          <a:latin typeface="Arial" charset="0"/>
          <a:ea typeface="Osaka" charset="0"/>
        </a:defRPr>
      </a:lvl6pPr>
      <a:lvl7pPr marL="914400" algn="l" rtl="0" fontAlgn="base">
        <a:spcBef>
          <a:spcPct val="0"/>
        </a:spcBef>
        <a:spcAft>
          <a:spcPct val="0"/>
        </a:spcAft>
        <a:defRPr sz="2400">
          <a:solidFill>
            <a:schemeClr val="tx1"/>
          </a:solidFill>
          <a:latin typeface="Arial" charset="0"/>
          <a:ea typeface="Osaka" charset="0"/>
        </a:defRPr>
      </a:lvl7pPr>
      <a:lvl8pPr marL="1371600" algn="l" rtl="0" fontAlgn="base">
        <a:spcBef>
          <a:spcPct val="0"/>
        </a:spcBef>
        <a:spcAft>
          <a:spcPct val="0"/>
        </a:spcAft>
        <a:defRPr sz="2400">
          <a:solidFill>
            <a:schemeClr val="tx1"/>
          </a:solidFill>
          <a:latin typeface="Arial" charset="0"/>
          <a:ea typeface="Osaka" charset="0"/>
        </a:defRPr>
      </a:lvl8pPr>
      <a:lvl9pPr marL="1828800" algn="l" rtl="0" fontAlgn="base">
        <a:spcBef>
          <a:spcPct val="0"/>
        </a:spcBef>
        <a:spcAft>
          <a:spcPct val="0"/>
        </a:spcAft>
        <a:defRPr sz="2400">
          <a:solidFill>
            <a:schemeClr val="tx1"/>
          </a:solidFill>
          <a:latin typeface="Arial" charset="0"/>
          <a:ea typeface="Osaka" charset="0"/>
        </a:defRPr>
      </a:lvl9pPr>
    </p:titleStyle>
    <p:bodyStyle>
      <a:lvl1pPr marL="342900" indent="-342900" algn="l" rtl="0" eaLnBrk="0" fontAlgn="base" hangingPunct="0">
        <a:spcBef>
          <a:spcPct val="20000"/>
        </a:spcBef>
        <a:spcAft>
          <a:spcPct val="0"/>
        </a:spcAft>
        <a:buClr>
          <a:srgbClr val="C00000"/>
        </a:buClr>
        <a:buFont typeface="Wingdings" panose="05000000000000000000" pitchFamily="2" charset="2"/>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5195D2B-0621-4550-8BA4-24BB63768B89}"/>
              </a:ext>
            </a:extLst>
          </p:cNvPr>
          <p:cNvSpPr>
            <a:spLocks noGrp="1" noChangeArrowheads="1"/>
          </p:cNvSpPr>
          <p:nvPr>
            <p:ph type="ctrTitle"/>
          </p:nvPr>
        </p:nvSpPr>
        <p:spPr/>
        <p:txBody>
          <a:bodyPr/>
          <a:lstStyle/>
          <a:p>
            <a:pPr algn="ctr" eaLnBrk="1" hangingPunct="1">
              <a:defRPr/>
            </a:pPr>
            <a:r>
              <a:rPr lang="es-US" dirty="0"/>
              <a:t>El trabajo social </a:t>
            </a:r>
            <a:br>
              <a:rPr lang="es-US" dirty="0"/>
            </a:br>
            <a:r>
              <a:rPr lang="es-US" dirty="0"/>
              <a:t>y la seguridad personal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S" sz="1200" b="0" i="0" u="none" strike="noStrike" cap="none" normalizeH="0" baseline="0" noProof="0">
                <a:ln>
                  <a:noFill/>
                </a:ln>
                <a:solidFill>
                  <a:srgbClr val="FFFFFF"/>
                </a:solidFill>
                <a:uLnTx/>
                <a:uFillTx/>
                <a:latin typeface="Arial"/>
                <a:ea typeface="Osaka" charset="0"/>
                <a:cs typeface="+mn-cs"/>
              </a:rPr>
              <a:t>El trabajo social y la seguridad personal</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s-US" dirty="0"/>
              <a:t>Conozcan al cliente</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a:xfrm>
            <a:off x="609600" y="1264920"/>
            <a:ext cx="7924800" cy="3886200"/>
          </a:xfrm>
        </p:spPr>
        <p:txBody>
          <a:bodyPr/>
          <a:lstStyle/>
          <a:p>
            <a:pPr eaLnBrk="1" hangingPunct="1">
              <a:buClr>
                <a:srgbClr val="CC0000"/>
              </a:buClr>
              <a:defRPr/>
            </a:pPr>
            <a:r>
              <a:rPr lang="es-US" sz="2000" dirty="0"/>
              <a:t>Revisen toda la documentación. </a:t>
            </a:r>
          </a:p>
          <a:p>
            <a:pPr eaLnBrk="1" hangingPunct="1">
              <a:buClr>
                <a:srgbClr val="CC0000"/>
              </a:buClr>
              <a:defRPr/>
            </a:pPr>
            <a:r>
              <a:rPr lang="es-US" sz="2000" dirty="0"/>
              <a:t>La violencia pasada es el mejor indicador. </a:t>
            </a:r>
          </a:p>
          <a:p>
            <a:pPr lvl="1" eaLnBrk="1" hangingPunct="1">
              <a:buClr>
                <a:srgbClr val="CC0000"/>
              </a:buClr>
              <a:defRPr/>
            </a:pPr>
            <a:r>
              <a:rPr lang="es-US" sz="2000" dirty="0"/>
              <a:t>¿Existen antecedentes de violencia? </a:t>
            </a:r>
          </a:p>
          <a:p>
            <a:pPr lvl="1" eaLnBrk="1" hangingPunct="1">
              <a:buClr>
                <a:srgbClr val="CC0000"/>
              </a:buClr>
              <a:defRPr/>
            </a:pPr>
            <a:r>
              <a:rPr lang="es-US" sz="2000" dirty="0"/>
              <a:t>¿Han existido problemas con los administradores </a:t>
            </a:r>
            <a:br>
              <a:rPr lang="es-US" sz="2000" dirty="0"/>
            </a:br>
            <a:r>
              <a:rPr lang="es-US" sz="2000" dirty="0"/>
              <a:t>de casos anteriores? </a:t>
            </a:r>
          </a:p>
          <a:p>
            <a:pPr eaLnBrk="1" hangingPunct="1">
              <a:buClr>
                <a:srgbClr val="CC0000"/>
              </a:buClr>
              <a:defRPr/>
            </a:pPr>
            <a:r>
              <a:rPr lang="es-US" sz="2000" dirty="0"/>
              <a:t>Consumo y abuso de drogas y alcohol </a:t>
            </a:r>
          </a:p>
          <a:p>
            <a:pPr lvl="1" eaLnBrk="1" hangingPunct="1">
              <a:buClr>
                <a:srgbClr val="CC0000"/>
              </a:buClr>
              <a:defRPr/>
            </a:pPr>
            <a:r>
              <a:rPr lang="es-US" sz="2000" dirty="0"/>
              <a:t>¿Existe un problema de abuso de drogas o alcohol? </a:t>
            </a:r>
          </a:p>
          <a:p>
            <a:pPr eaLnBrk="1" hangingPunct="1">
              <a:buClr>
                <a:srgbClr val="CC0000"/>
              </a:buClr>
              <a:defRPr/>
            </a:pPr>
            <a:r>
              <a:rPr lang="es-US" sz="2000" dirty="0"/>
              <a:t>Analice la historia con otros ayudantes. </a:t>
            </a:r>
          </a:p>
          <a:p>
            <a:pPr eaLnBrk="1" hangingPunct="1">
              <a:buClr>
                <a:srgbClr val="CC0000"/>
              </a:buClr>
              <a:defRPr/>
            </a:pPr>
            <a:r>
              <a:rPr lang="es-US" sz="2000" dirty="0"/>
              <a:t>Acceso a las armas </a:t>
            </a:r>
          </a:p>
          <a:p>
            <a:pPr lvl="1" eaLnBrk="1" hangingPunct="1">
              <a:buClr>
                <a:srgbClr val="CC0000"/>
              </a:buClr>
              <a:defRPr/>
            </a:pPr>
            <a:r>
              <a:rPr lang="es-US" sz="2000" dirty="0"/>
              <a:t>¿El cliente tiene acceso a armas?</a:t>
            </a:r>
          </a:p>
          <a:p>
            <a:pPr eaLnBrk="1" hangingPunct="1">
              <a:buClr>
                <a:srgbClr val="CC0000"/>
              </a:buClr>
              <a:defRPr/>
            </a:pPr>
            <a:r>
              <a:rPr lang="es-US" sz="2000" dirty="0"/>
              <a:t>Hospitalizaciones y antecedentes psiquiátricos </a:t>
            </a:r>
          </a:p>
          <a:p>
            <a:pPr lvl="1" eaLnBrk="1" hangingPunct="1">
              <a:buClr>
                <a:srgbClr val="CC0000"/>
              </a:buClr>
              <a:defRPr/>
            </a:pPr>
            <a:r>
              <a:rPr lang="es-US" sz="2000" dirty="0"/>
              <a:t>¿Ha habido hospitalizaciones psiquiátricas?</a:t>
            </a:r>
          </a:p>
          <a:p>
            <a:pPr eaLnBrk="1" hangingPunct="1">
              <a:buClr>
                <a:srgbClr val="CC0000"/>
              </a:buClr>
              <a:defRPr/>
            </a:pPr>
            <a:endParaRPr lang="en-US" altLang="en-US" sz="1800" dirty="0"/>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2679183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S" sz="1200" b="0" i="0" u="none" strike="noStrike" cap="none" normalizeH="0" baseline="0" noProof="0">
                <a:ln>
                  <a:noFill/>
                </a:ln>
                <a:solidFill>
                  <a:srgbClr val="FFFFFF"/>
                </a:solidFill>
                <a:uLnTx/>
                <a:uFillTx/>
                <a:latin typeface="Arial"/>
                <a:ea typeface="Osaka" charset="0"/>
                <a:cs typeface="+mn-cs"/>
              </a:rPr>
              <a:t>El trabajo social y la seguridad personal</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s-US" dirty="0"/>
              <a:t>Conozcan el entorno </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a:xfrm>
            <a:off x="609600" y="1529080"/>
            <a:ext cx="7924800" cy="3886200"/>
          </a:xfrm>
        </p:spPr>
        <p:txBody>
          <a:bodyPr/>
          <a:lstStyle/>
          <a:p>
            <a:pPr eaLnBrk="1" hangingPunct="1">
              <a:buClr>
                <a:srgbClr val="CC0000"/>
              </a:buClr>
              <a:defRPr/>
            </a:pPr>
            <a:r>
              <a:rPr lang="es-US" sz="2200" dirty="0"/>
              <a:t>Eviten las visitas nocturnas, las visitas por la mañana </a:t>
            </a:r>
            <a:br>
              <a:rPr lang="es-US" sz="2200" dirty="0"/>
            </a:br>
            <a:r>
              <a:rPr lang="es-US" sz="2200" dirty="0"/>
              <a:t>son mejores.</a:t>
            </a:r>
          </a:p>
          <a:p>
            <a:pPr eaLnBrk="1" hangingPunct="1">
              <a:buClr>
                <a:srgbClr val="CC0000"/>
              </a:buClr>
              <a:defRPr/>
            </a:pPr>
            <a:r>
              <a:rPr lang="es-US" sz="2200" dirty="0"/>
              <a:t>Siempre informen a los demás a dónde van y cuánto tiempo esperan estar allí. </a:t>
            </a:r>
          </a:p>
          <a:p>
            <a:pPr eaLnBrk="1" hangingPunct="1">
              <a:buClr>
                <a:srgbClr val="CC0000"/>
              </a:buClr>
              <a:defRPr/>
            </a:pPr>
            <a:r>
              <a:rPr lang="es-US" sz="2200" dirty="0"/>
              <a:t>Conozcan la dirección exacta a dónde van.</a:t>
            </a:r>
          </a:p>
          <a:p>
            <a:pPr eaLnBrk="1" hangingPunct="1">
              <a:buClr>
                <a:srgbClr val="CC0000"/>
              </a:buClr>
              <a:defRPr/>
            </a:pPr>
            <a:r>
              <a:rPr lang="es-US" sz="2200" dirty="0"/>
              <a:t>Examinen el área en busca de peligros antes, durante </a:t>
            </a:r>
            <a:br>
              <a:rPr lang="es-US" sz="2200" dirty="0"/>
            </a:br>
            <a:r>
              <a:rPr lang="es-US" sz="2200" dirty="0"/>
              <a:t>y después de una visita al hogar.</a:t>
            </a:r>
          </a:p>
          <a:p>
            <a:pPr eaLnBrk="1" hangingPunct="1">
              <a:buClr>
                <a:srgbClr val="CC0000"/>
              </a:buClr>
              <a:defRPr/>
            </a:pPr>
            <a:r>
              <a:rPr lang="es-US" sz="2200" dirty="0"/>
              <a:t>Tengan un teléfono celular con ustedes, se debe acceder </a:t>
            </a:r>
            <a:br>
              <a:rPr lang="es-US" sz="2200" dirty="0"/>
            </a:br>
            <a:r>
              <a:rPr lang="es-US" sz="2200" dirty="0"/>
              <a:t>a los números de emergencia con facilidad.</a:t>
            </a:r>
          </a:p>
          <a:p>
            <a:pPr eaLnBrk="1" hangingPunct="1">
              <a:buClr>
                <a:srgbClr val="CC0000"/>
              </a:buClr>
              <a:defRPr/>
            </a:pPr>
            <a:r>
              <a:rPr lang="es-US" sz="2200" dirty="0"/>
              <a:t>Vístanse para andar en la calle.</a:t>
            </a:r>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1593889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S" sz="1200" b="0" i="0" u="none" strike="noStrike" cap="none" normalizeH="0" baseline="0" noProof="0">
                <a:ln>
                  <a:noFill/>
                </a:ln>
                <a:solidFill>
                  <a:srgbClr val="FFFFFF"/>
                </a:solidFill>
                <a:uLnTx/>
                <a:uFillTx/>
                <a:latin typeface="Arial"/>
                <a:ea typeface="Osaka" charset="0"/>
                <a:cs typeface="+mn-cs"/>
              </a:rPr>
              <a:t>El trabajo social y la seguridad personal</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s-US"/>
              <a:t>Actividad: proteger la seguridad personal</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p:txBody>
          <a:bodyPr/>
          <a:lstStyle/>
          <a:p>
            <a:pPr eaLnBrk="1" hangingPunct="1">
              <a:buClr>
                <a:srgbClr val="CC0000"/>
              </a:buClr>
              <a:buFont typeface="Wingdings" pitchFamily="-64" charset="2"/>
              <a:buChar char="§"/>
              <a:defRPr/>
            </a:pPr>
            <a:r>
              <a:rPr lang="es-US" sz="2000"/>
              <a:t>Divídanse en pares.</a:t>
            </a:r>
          </a:p>
          <a:p>
            <a:pPr eaLnBrk="1" hangingPunct="1">
              <a:buClr>
                <a:srgbClr val="CC0000"/>
              </a:buClr>
              <a:buFont typeface="Wingdings" pitchFamily="-64" charset="2"/>
              <a:buChar char="§"/>
              <a:defRPr/>
            </a:pPr>
            <a:r>
              <a:rPr lang="es-US" sz="2000"/>
              <a:t>Cada pareja recibirá dos formas.</a:t>
            </a:r>
          </a:p>
          <a:p>
            <a:pPr eaLnBrk="1" hangingPunct="1">
              <a:buClr>
                <a:srgbClr val="CC0000"/>
              </a:buClr>
              <a:buFont typeface="Wingdings" pitchFamily="-64" charset="2"/>
              <a:buChar char="§"/>
              <a:defRPr/>
            </a:pPr>
            <a:r>
              <a:rPr lang="es-US" sz="2000"/>
              <a:t>En una forma, escriban algo que </a:t>
            </a:r>
            <a:r>
              <a:rPr lang="es-US" sz="2000" b="1"/>
              <a:t>deberían hacer </a:t>
            </a:r>
            <a:r>
              <a:rPr lang="es-US" sz="2000"/>
              <a:t>para proteger su seguridad personal cuando realizan actividades de trabajo social en la comunidad, incluidas las visitas al hogar.</a:t>
            </a:r>
          </a:p>
          <a:p>
            <a:pPr eaLnBrk="1" hangingPunct="1">
              <a:buClr>
                <a:srgbClr val="CC0000"/>
              </a:buClr>
              <a:buFont typeface="Wingdings" pitchFamily="-64" charset="2"/>
              <a:buChar char="§"/>
              <a:defRPr/>
            </a:pPr>
            <a:r>
              <a:rPr lang="es-US" sz="2000"/>
              <a:t>En la otra forma, escriban algo que </a:t>
            </a:r>
            <a:r>
              <a:rPr lang="es-US" sz="2000" b="1"/>
              <a:t>no deberían hacer </a:t>
            </a:r>
            <a:r>
              <a:rPr lang="es-US" sz="2000"/>
              <a:t>para proteger su seguridad personal cuando realizan actividades de trabajo social en la comunidad, incluidas las visitas al hogar.</a:t>
            </a:r>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1004087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S" sz="1200" b="0" i="0" u="none" strike="noStrike" cap="none" normalizeH="0" baseline="0" noProof="0">
                <a:ln>
                  <a:noFill/>
                </a:ln>
                <a:solidFill>
                  <a:srgbClr val="FFFFFF"/>
                </a:solidFill>
                <a:uLnTx/>
                <a:uFillTx/>
                <a:latin typeface="Arial"/>
                <a:ea typeface="Osaka" charset="0"/>
                <a:cs typeface="+mn-cs"/>
              </a:rPr>
              <a:t>El trabajo social y la seguridad personal</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s-US"/>
              <a:t>Objetivos</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p:txBody>
          <a:bodyPr/>
          <a:lstStyle/>
          <a:p>
            <a:pPr eaLnBrk="1" hangingPunct="1">
              <a:buClr>
                <a:srgbClr val="CC0000"/>
              </a:buClr>
              <a:buFont typeface="Wingdings" pitchFamily="-64" charset="2"/>
              <a:buChar char="§"/>
              <a:defRPr/>
            </a:pPr>
            <a:r>
              <a:rPr lang="es-US"/>
              <a:t>Comprender los principios del trabajo social y las mejores prácticas para trabajar con los clientes. </a:t>
            </a:r>
          </a:p>
          <a:p>
            <a:pPr eaLnBrk="1" hangingPunct="1">
              <a:buClr>
                <a:srgbClr val="CC0000"/>
              </a:buClr>
              <a:buFont typeface="Wingdings" pitchFamily="-64" charset="2"/>
              <a:buChar char="§"/>
              <a:defRPr/>
            </a:pPr>
            <a:r>
              <a:rPr lang="es-US"/>
              <a:t>Proteger la seguridad personal cuando realicen trabajos de campo y trabajen en una agencia.</a:t>
            </a:r>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2003859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S" sz="1200" b="0" i="0" u="none" strike="noStrike" cap="none" normalizeH="0" baseline="0" noProof="0">
                <a:ln>
                  <a:noFill/>
                </a:ln>
                <a:solidFill>
                  <a:srgbClr val="FFFFFF"/>
                </a:solidFill>
                <a:uLnTx/>
                <a:uFillTx/>
                <a:latin typeface="Arial"/>
                <a:ea typeface="Osaka" charset="0"/>
                <a:cs typeface="+mn-cs"/>
              </a:rPr>
              <a:t>El trabajo social y la seguridad personal</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s-US"/>
              <a:t>Los principios del trabajo social</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p:txBody>
          <a:bodyPr/>
          <a:lstStyle/>
          <a:p>
            <a:pPr eaLnBrk="1" hangingPunct="1">
              <a:buClr>
                <a:srgbClr val="CC0000"/>
              </a:buClr>
              <a:buFont typeface="Wingdings" pitchFamily="-64" charset="2"/>
              <a:buChar char="§"/>
              <a:defRPr/>
            </a:pPr>
            <a:r>
              <a:rPr lang="es-US" sz="2000" dirty="0"/>
              <a:t>Conocer dónde están las personas a nivel geográfico, emocional y físico.</a:t>
            </a:r>
          </a:p>
          <a:p>
            <a:pPr eaLnBrk="1" hangingPunct="1">
              <a:buClr>
                <a:srgbClr val="CC0000"/>
              </a:buClr>
              <a:buFont typeface="Wingdings" pitchFamily="-64" charset="2"/>
              <a:buChar char="§"/>
              <a:defRPr/>
            </a:pPr>
            <a:r>
              <a:rPr lang="es-US" sz="2000" dirty="0"/>
              <a:t>Ayudar a satisfacer las necesidades básicas.</a:t>
            </a:r>
          </a:p>
          <a:p>
            <a:pPr eaLnBrk="1" hangingPunct="1">
              <a:buClr>
                <a:srgbClr val="CC0000"/>
              </a:buClr>
              <a:buFont typeface="Wingdings" pitchFamily="-64" charset="2"/>
              <a:buChar char="§"/>
              <a:defRPr/>
            </a:pPr>
            <a:r>
              <a:rPr lang="es-US" sz="2000" dirty="0"/>
              <a:t>Ser respetuoso y tratar a todos con dignidad.</a:t>
            </a:r>
          </a:p>
          <a:p>
            <a:pPr eaLnBrk="1" hangingPunct="1">
              <a:buClr>
                <a:srgbClr val="CC0000"/>
              </a:buClr>
              <a:buFont typeface="Wingdings" pitchFamily="-64" charset="2"/>
              <a:buChar char="§"/>
              <a:defRPr/>
            </a:pPr>
            <a:r>
              <a:rPr lang="es-US" sz="2000" dirty="0"/>
              <a:t>Reconocer que la relación es fundamental para el trabajo social </a:t>
            </a:r>
            <a:br>
              <a:rPr lang="es-US" sz="2000" dirty="0"/>
            </a:br>
            <a:r>
              <a:rPr lang="es-US" sz="2000" dirty="0"/>
              <a:t>y el compromiso.</a:t>
            </a:r>
          </a:p>
          <a:p>
            <a:pPr eaLnBrk="1" hangingPunct="1">
              <a:buClr>
                <a:srgbClr val="CC0000"/>
              </a:buClr>
              <a:buFont typeface="Wingdings" pitchFamily="-64" charset="2"/>
              <a:buChar char="§"/>
              <a:defRPr/>
            </a:pPr>
            <a:r>
              <a:rPr lang="es-US" sz="2000" dirty="0"/>
              <a:t>Crear un espacio seguro, abierto y amigable, independientemente del entorno.</a:t>
            </a:r>
            <a:endParaRPr lang="en-US" altLang="en-US" sz="2000" dirty="0"/>
          </a:p>
          <a:p>
            <a:pPr eaLnBrk="1" hangingPunct="1">
              <a:buClr>
                <a:srgbClr val="CC0000"/>
              </a:buClr>
              <a:buFont typeface="Wingdings" pitchFamily="-64" charset="2"/>
              <a:buChar char="§"/>
              <a:defRPr/>
            </a:pPr>
            <a:endParaRPr lang="en-US" altLang="en-US" sz="2000" dirty="0"/>
          </a:p>
          <a:p>
            <a:pPr marL="0" indent="0" eaLnBrk="1" hangingPunct="1">
              <a:buClr>
                <a:srgbClr val="CC0000"/>
              </a:buClr>
              <a:buNone/>
              <a:defRPr/>
            </a:pPr>
            <a:endParaRPr lang="en-US" sz="1400" dirty="0"/>
          </a:p>
          <a:p>
            <a:pPr marL="0" indent="0" eaLnBrk="1" hangingPunct="1">
              <a:buClr>
                <a:srgbClr val="CC0000"/>
              </a:buClr>
              <a:buNone/>
              <a:defRPr/>
            </a:pPr>
            <a:r>
              <a:rPr lang="es-US" sz="1400" dirty="0" err="1"/>
              <a:t>Olivet</a:t>
            </a:r>
            <a:r>
              <a:rPr lang="es-US" sz="1400" dirty="0"/>
              <a:t>, J., </a:t>
            </a:r>
            <a:r>
              <a:rPr lang="es-US" sz="1400" dirty="0" err="1"/>
              <a:t>Bassuk</a:t>
            </a:r>
            <a:r>
              <a:rPr lang="es-US" sz="1400" dirty="0"/>
              <a:t>, E., </a:t>
            </a:r>
            <a:r>
              <a:rPr lang="es-US" sz="1400" dirty="0" err="1"/>
              <a:t>Elstad</a:t>
            </a:r>
            <a:r>
              <a:rPr lang="es-US" sz="1400" dirty="0"/>
              <a:t>, E., </a:t>
            </a:r>
            <a:r>
              <a:rPr lang="es-US" sz="1400" dirty="0" err="1"/>
              <a:t>Kenney</a:t>
            </a:r>
            <a:r>
              <a:rPr lang="es-US" sz="1400" dirty="0"/>
              <a:t>, R., &amp; </a:t>
            </a:r>
            <a:r>
              <a:rPr lang="es-US" sz="1400" dirty="0" err="1"/>
              <a:t>Jassil</a:t>
            </a:r>
            <a:r>
              <a:rPr lang="es-US" sz="1400" dirty="0"/>
              <a:t>, L. (2010). “</a:t>
            </a:r>
            <a:r>
              <a:rPr lang="es-US" sz="1400" dirty="0" err="1"/>
              <a:t>Outreach</a:t>
            </a:r>
            <a:r>
              <a:rPr lang="es-US" sz="1400" dirty="0"/>
              <a:t> and </a:t>
            </a:r>
            <a:r>
              <a:rPr lang="es-US" sz="1400" dirty="0" err="1"/>
              <a:t>engagement</a:t>
            </a:r>
            <a:r>
              <a:rPr lang="es-US" sz="1400" dirty="0"/>
              <a:t> in homeless </a:t>
            </a:r>
            <a:r>
              <a:rPr lang="es-US" sz="1400" dirty="0" err="1"/>
              <a:t>services</a:t>
            </a:r>
            <a:r>
              <a:rPr lang="es-US" sz="1400" dirty="0"/>
              <a:t>: A </a:t>
            </a:r>
            <a:r>
              <a:rPr lang="es-US" sz="1400" dirty="0" err="1"/>
              <a:t>review</a:t>
            </a:r>
            <a:r>
              <a:rPr lang="es-US" sz="1400" dirty="0"/>
              <a:t> </a:t>
            </a:r>
            <a:r>
              <a:rPr lang="es-US" sz="1400" dirty="0" err="1"/>
              <a:t>of</a:t>
            </a:r>
            <a:r>
              <a:rPr lang="es-US" sz="1400" dirty="0"/>
              <a:t> </a:t>
            </a:r>
            <a:r>
              <a:rPr lang="es-US" sz="1400" dirty="0" err="1"/>
              <a:t>the</a:t>
            </a:r>
            <a:r>
              <a:rPr lang="es-US" sz="1400" dirty="0"/>
              <a:t> </a:t>
            </a:r>
            <a:r>
              <a:rPr lang="es-US" sz="1400" dirty="0" err="1"/>
              <a:t>literature</a:t>
            </a:r>
            <a:r>
              <a:rPr lang="es-US" sz="1400" dirty="0"/>
              <a:t>”. </a:t>
            </a:r>
            <a:r>
              <a:rPr lang="es-US" sz="1400" i="1" dirty="0" err="1"/>
              <a:t>The</a:t>
            </a:r>
            <a:r>
              <a:rPr lang="es-US" sz="1400" i="1" dirty="0"/>
              <a:t> Open </a:t>
            </a:r>
            <a:r>
              <a:rPr lang="es-US" sz="1400" i="1" dirty="0" err="1"/>
              <a:t>Health</a:t>
            </a:r>
            <a:r>
              <a:rPr lang="es-US" sz="1400" i="1" dirty="0"/>
              <a:t> </a:t>
            </a:r>
            <a:r>
              <a:rPr lang="es-US" sz="1400" i="1" dirty="0" err="1"/>
              <a:t>Services</a:t>
            </a:r>
            <a:r>
              <a:rPr lang="es-US" sz="1400" i="1" dirty="0"/>
              <a:t> and </a:t>
            </a:r>
            <a:r>
              <a:rPr lang="es-US" sz="1400" i="1" dirty="0" err="1"/>
              <a:t>Policy</a:t>
            </a:r>
            <a:r>
              <a:rPr lang="es-US" sz="1400" i="1" dirty="0"/>
              <a:t> </a:t>
            </a:r>
            <a:r>
              <a:rPr lang="es-US" sz="1400" i="1" dirty="0" err="1"/>
              <a:t>Journal</a:t>
            </a:r>
            <a:r>
              <a:rPr lang="es-US" sz="1400" dirty="0"/>
              <a:t>, </a:t>
            </a:r>
            <a:r>
              <a:rPr lang="es-US" sz="1400" i="1" dirty="0"/>
              <a:t>3</a:t>
            </a:r>
            <a:r>
              <a:rPr lang="es-US" sz="1400" dirty="0"/>
              <a:t>(1).</a:t>
            </a:r>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2739808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S" sz="1200" b="0" i="0" u="none" strike="noStrike" cap="none" normalizeH="0" baseline="0" noProof="0">
                <a:ln>
                  <a:noFill/>
                </a:ln>
                <a:solidFill>
                  <a:srgbClr val="FFFFFF"/>
                </a:solidFill>
                <a:uLnTx/>
                <a:uFillTx/>
                <a:latin typeface="Arial"/>
                <a:ea typeface="Osaka" charset="0"/>
                <a:cs typeface="+mn-cs"/>
              </a:rPr>
              <a:t>El trabajo social y la seguridad personal</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s-US"/>
              <a:t>Prácticas recomendadas en el trabajo social</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p:txBody>
          <a:bodyPr/>
          <a:lstStyle/>
          <a:p>
            <a:pPr eaLnBrk="1" hangingPunct="1">
              <a:buClr>
                <a:srgbClr val="CC0000"/>
              </a:buClr>
              <a:buFont typeface="Wingdings" pitchFamily="-64" charset="2"/>
              <a:buChar char="§"/>
              <a:defRPr/>
            </a:pPr>
            <a:r>
              <a:rPr lang="es-US" sz="2000" dirty="0"/>
              <a:t>Realizar una evaluación detallada de las áreas donde viven </a:t>
            </a:r>
            <a:br>
              <a:rPr lang="es-US" sz="2000" dirty="0"/>
            </a:br>
            <a:r>
              <a:rPr lang="es-US" sz="2000" dirty="0"/>
              <a:t>los clientes.</a:t>
            </a:r>
          </a:p>
          <a:p>
            <a:pPr eaLnBrk="1" hangingPunct="1">
              <a:buClr>
                <a:srgbClr val="CC0000"/>
              </a:buClr>
              <a:buFont typeface="Wingdings" pitchFamily="-64" charset="2"/>
              <a:buChar char="§"/>
              <a:defRPr/>
            </a:pPr>
            <a:r>
              <a:rPr lang="es-US" sz="2000" dirty="0"/>
              <a:t>Visitar los barrios en diferentes momentos.</a:t>
            </a:r>
          </a:p>
          <a:p>
            <a:pPr eaLnBrk="1" hangingPunct="1">
              <a:buClr>
                <a:srgbClr val="CC0000"/>
              </a:buClr>
              <a:buFont typeface="Wingdings" pitchFamily="-64" charset="2"/>
              <a:buChar char="§"/>
              <a:defRPr/>
            </a:pPr>
            <a:r>
              <a:rPr lang="es-US" sz="2000" dirty="0"/>
              <a:t>Realizar trabajo social en pares.</a:t>
            </a:r>
          </a:p>
          <a:p>
            <a:pPr eaLnBrk="1" hangingPunct="1">
              <a:buClr>
                <a:srgbClr val="CC0000"/>
              </a:buClr>
              <a:buFont typeface="Wingdings" pitchFamily="-64" charset="2"/>
              <a:buChar char="§"/>
              <a:defRPr/>
            </a:pPr>
            <a:r>
              <a:rPr lang="es-US" sz="2000" dirty="0"/>
              <a:t>Tener a mano la identificación de la agencia.</a:t>
            </a:r>
          </a:p>
          <a:p>
            <a:pPr eaLnBrk="1" hangingPunct="1">
              <a:buClr>
                <a:srgbClr val="CC0000"/>
              </a:buClr>
              <a:buFont typeface="Wingdings" pitchFamily="-64" charset="2"/>
              <a:buChar char="§"/>
              <a:defRPr/>
            </a:pPr>
            <a:r>
              <a:rPr lang="es-US" sz="2000" dirty="0"/>
              <a:t>Tener un celular.</a:t>
            </a:r>
          </a:p>
          <a:p>
            <a:pPr eaLnBrk="1" hangingPunct="1">
              <a:buClr>
                <a:srgbClr val="CC0000"/>
              </a:buClr>
              <a:buFont typeface="Wingdings" pitchFamily="-64" charset="2"/>
              <a:buChar char="§"/>
              <a:defRPr/>
            </a:pPr>
            <a:r>
              <a:rPr lang="es-US" sz="2000" dirty="0"/>
              <a:t>Ser uno mismo.</a:t>
            </a:r>
          </a:p>
          <a:p>
            <a:pPr eaLnBrk="1" hangingPunct="1">
              <a:buClr>
                <a:srgbClr val="CC0000"/>
              </a:buClr>
              <a:buFont typeface="Wingdings" pitchFamily="-64" charset="2"/>
              <a:buChar char="§"/>
              <a:defRPr/>
            </a:pPr>
            <a:r>
              <a:rPr lang="es-US" sz="2000" dirty="0"/>
              <a:t>Escuchar.</a:t>
            </a:r>
          </a:p>
          <a:p>
            <a:pPr eaLnBrk="1" hangingPunct="1">
              <a:buClr>
                <a:srgbClr val="CC0000"/>
              </a:buClr>
              <a:buFont typeface="Wingdings" pitchFamily="-64" charset="2"/>
              <a:buChar char="§"/>
              <a:defRPr/>
            </a:pPr>
            <a:r>
              <a:rPr lang="es-US" sz="2000" dirty="0"/>
              <a:t>Responder, no reaccionar.</a:t>
            </a:r>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1739852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S" sz="1200" b="0" i="0" u="none" strike="noStrike" cap="none" normalizeH="0" baseline="0" noProof="0">
                <a:ln>
                  <a:noFill/>
                </a:ln>
                <a:solidFill>
                  <a:srgbClr val="FFFFFF"/>
                </a:solidFill>
                <a:uLnTx/>
                <a:uFillTx/>
                <a:latin typeface="Arial"/>
                <a:ea typeface="Osaka" charset="0"/>
                <a:cs typeface="+mn-cs"/>
              </a:rPr>
              <a:t>El trabajo social y la seguridad personal</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s-US"/>
              <a:t>Acercarse, participar, construir relaciones</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p:txBody>
          <a:bodyPr/>
          <a:lstStyle/>
          <a:p>
            <a:pPr marL="0" indent="0" eaLnBrk="1" hangingPunct="1">
              <a:buClr>
                <a:srgbClr val="CC0000"/>
              </a:buClr>
              <a:buNone/>
              <a:defRPr/>
            </a:pPr>
            <a:r>
              <a:rPr lang="es-US" b="1"/>
              <a:t>Acercarse</a:t>
            </a:r>
          </a:p>
          <a:p>
            <a:pPr eaLnBrk="1" hangingPunct="1">
              <a:buClr>
                <a:srgbClr val="CC0000"/>
              </a:buClr>
              <a:buFont typeface="Wingdings" pitchFamily="-64" charset="2"/>
              <a:buChar char="§"/>
              <a:defRPr/>
            </a:pPr>
            <a:r>
              <a:rPr lang="es-US" sz="2000"/>
              <a:t>Siempre tengan su identificación de la agencia disponible.</a:t>
            </a:r>
          </a:p>
          <a:p>
            <a:pPr eaLnBrk="1" hangingPunct="1">
              <a:buClr>
                <a:srgbClr val="CC0000"/>
              </a:buClr>
              <a:buFont typeface="Wingdings" pitchFamily="-64" charset="2"/>
              <a:buChar char="§"/>
              <a:defRPr/>
            </a:pPr>
            <a:r>
              <a:rPr lang="es-US" sz="2000"/>
              <a:t>Identifíquense y expliquen su asociación de forma breve.</a:t>
            </a:r>
          </a:p>
          <a:p>
            <a:pPr eaLnBrk="1" hangingPunct="1">
              <a:buClr>
                <a:srgbClr val="CC0000"/>
              </a:buClr>
              <a:buFont typeface="Wingdings" pitchFamily="-64" charset="2"/>
              <a:buChar char="§"/>
              <a:defRPr/>
            </a:pPr>
            <a:endParaRPr lang="en-US" altLang="en-US" sz="2000" dirty="0"/>
          </a:p>
          <a:p>
            <a:pPr marL="0" indent="0" eaLnBrk="1" hangingPunct="1">
              <a:buClr>
                <a:srgbClr val="CC0000"/>
              </a:buClr>
              <a:buNone/>
              <a:defRPr/>
            </a:pPr>
            <a:r>
              <a:rPr lang="es-US" sz="2000"/>
              <a:t>Guion: “Hola, mi nombre es _____ y soy una promotora de salud de ___. ¿Podría darle alguna información sobre nuestro programa?”</a:t>
            </a:r>
          </a:p>
          <a:p>
            <a:pPr eaLnBrk="1" hangingPunct="1">
              <a:buClr>
                <a:srgbClr val="CC0000"/>
              </a:buClr>
              <a:buFont typeface="Wingdings" pitchFamily="-64" charset="2"/>
              <a:buChar char="§"/>
              <a:defRPr/>
            </a:pPr>
            <a:endParaRPr lang="en-US" altLang="en-US" sz="2000" dirty="0"/>
          </a:p>
          <a:p>
            <a:pPr marL="0" indent="0" eaLnBrk="1" hangingPunct="1">
              <a:buClr>
                <a:srgbClr val="CC0000"/>
              </a:buClr>
              <a:buNone/>
              <a:defRPr/>
            </a:pPr>
            <a:r>
              <a:rPr lang="es-US" sz="2000"/>
              <a:t>Guion: “Hola, mi nombre es ____ y ella es mi compañera de trabajo _____. Trabajamos para _____ y queríamos informarle sobre nuestros servicios”.</a:t>
            </a:r>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4205264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S" sz="1200" b="0" i="0" u="none" strike="noStrike" cap="none" normalizeH="0" baseline="0" noProof="0">
                <a:ln>
                  <a:noFill/>
                </a:ln>
                <a:solidFill>
                  <a:srgbClr val="FFFFFF"/>
                </a:solidFill>
                <a:uLnTx/>
                <a:uFillTx/>
                <a:latin typeface="Arial"/>
                <a:ea typeface="Osaka" charset="0"/>
                <a:cs typeface="+mn-cs"/>
              </a:rPr>
              <a:t>El trabajo social y la seguridad personal</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s-US"/>
              <a:t>Acercarse, participar, construir relaciones</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p:txBody>
          <a:bodyPr/>
          <a:lstStyle/>
          <a:p>
            <a:pPr marL="0" indent="0" eaLnBrk="1" hangingPunct="1">
              <a:buClr>
                <a:srgbClr val="CC0000"/>
              </a:buClr>
              <a:buNone/>
              <a:defRPr/>
            </a:pPr>
            <a:r>
              <a:rPr lang="es-US" b="1" dirty="0"/>
              <a:t>Participar</a:t>
            </a:r>
          </a:p>
          <a:p>
            <a:pPr eaLnBrk="1" hangingPunct="1">
              <a:buClr>
                <a:srgbClr val="CC0000"/>
              </a:buClr>
              <a:buFont typeface="Wingdings" pitchFamily="-64" charset="2"/>
              <a:buChar char="§"/>
              <a:defRPr/>
            </a:pPr>
            <a:r>
              <a:rPr lang="es-US" dirty="0"/>
              <a:t>Es posible que suceda la primera vez o después </a:t>
            </a:r>
            <a:br>
              <a:rPr lang="es-US" dirty="0"/>
            </a:br>
            <a:r>
              <a:rPr lang="es-US" dirty="0"/>
              <a:t>de varios intentos.</a:t>
            </a:r>
          </a:p>
          <a:p>
            <a:pPr eaLnBrk="1" hangingPunct="1">
              <a:buClr>
                <a:srgbClr val="CC0000"/>
              </a:buClr>
              <a:buFont typeface="Wingdings" pitchFamily="-64" charset="2"/>
              <a:buChar char="§"/>
              <a:defRPr/>
            </a:pPr>
            <a:r>
              <a:rPr lang="es-US" dirty="0"/>
              <a:t>Dejen su tarjeta de visita.</a:t>
            </a:r>
          </a:p>
          <a:p>
            <a:pPr eaLnBrk="1" hangingPunct="1">
              <a:buClr>
                <a:srgbClr val="CC0000"/>
              </a:buClr>
              <a:buFont typeface="Wingdings" pitchFamily="-64" charset="2"/>
              <a:buChar char="§"/>
              <a:defRPr/>
            </a:pPr>
            <a:r>
              <a:rPr lang="es-US" dirty="0"/>
              <a:t>Recuerden los nombres de las personas que conocen.</a:t>
            </a:r>
          </a:p>
          <a:p>
            <a:pPr eaLnBrk="1" hangingPunct="1">
              <a:buClr>
                <a:srgbClr val="CC0000"/>
              </a:buClr>
              <a:buFont typeface="Wingdings" pitchFamily="-64" charset="2"/>
              <a:buChar char="§"/>
              <a:defRPr/>
            </a:pPr>
            <a:r>
              <a:rPr lang="es-US" dirty="0"/>
              <a:t>Ofrezcan los servicios que puedan necesitar para llegar a la agencia.</a:t>
            </a:r>
          </a:p>
          <a:p>
            <a:pPr eaLnBrk="1" hangingPunct="1">
              <a:buClr>
                <a:srgbClr val="CC0000"/>
              </a:buClr>
              <a:buFont typeface="Wingdings" pitchFamily="-64" charset="2"/>
              <a:buChar char="§"/>
              <a:defRPr/>
            </a:pPr>
            <a:endParaRPr lang="en-US" altLang="en-US" dirty="0"/>
          </a:p>
          <a:p>
            <a:pPr marL="0" indent="0" eaLnBrk="1" hangingPunct="1">
              <a:buClr>
                <a:srgbClr val="CC0000"/>
              </a:buClr>
              <a:buNone/>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1154127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S" sz="1200" b="0" i="0" u="none" strike="noStrike" cap="none" normalizeH="0" baseline="0" noProof="0">
                <a:ln>
                  <a:noFill/>
                </a:ln>
                <a:solidFill>
                  <a:srgbClr val="FFFFFF"/>
                </a:solidFill>
                <a:uLnTx/>
                <a:uFillTx/>
                <a:latin typeface="Arial"/>
                <a:ea typeface="Osaka" charset="0"/>
                <a:cs typeface="+mn-cs"/>
              </a:rPr>
              <a:t>El trabajo social y la seguridad personal</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s-US"/>
              <a:t>Acercarse, participar, construir relaciones</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p:txBody>
          <a:bodyPr/>
          <a:lstStyle/>
          <a:p>
            <a:pPr marL="0" indent="0" eaLnBrk="1" hangingPunct="1">
              <a:buClr>
                <a:srgbClr val="CC0000"/>
              </a:buClr>
              <a:buNone/>
              <a:defRPr/>
            </a:pPr>
            <a:r>
              <a:rPr lang="es-US" b="1"/>
              <a:t>Construir relaciones</a:t>
            </a:r>
          </a:p>
          <a:p>
            <a:pPr eaLnBrk="1" hangingPunct="1">
              <a:buClr>
                <a:srgbClr val="CC0000"/>
              </a:buClr>
              <a:defRPr/>
            </a:pPr>
            <a:r>
              <a:rPr lang="es-US"/>
              <a:t>Ofrezcan sus servicios.</a:t>
            </a:r>
          </a:p>
          <a:p>
            <a:pPr eaLnBrk="1" hangingPunct="1">
              <a:buClr>
                <a:srgbClr val="CC0000"/>
              </a:buClr>
              <a:defRPr/>
            </a:pPr>
            <a:r>
              <a:rPr lang="es-US"/>
              <a:t>Empaticen con las luchas de los clientes.</a:t>
            </a:r>
          </a:p>
          <a:p>
            <a:pPr eaLnBrk="1" hangingPunct="1">
              <a:buClr>
                <a:srgbClr val="CC0000"/>
              </a:buClr>
              <a:defRPr/>
            </a:pPr>
            <a:r>
              <a:rPr lang="es-US"/>
              <a:t>Construyan una alianza con el cliente.</a:t>
            </a:r>
          </a:p>
          <a:p>
            <a:pPr eaLnBrk="1" hangingPunct="1">
              <a:buClr>
                <a:srgbClr val="CC0000"/>
              </a:buClr>
              <a:defRPr/>
            </a:pPr>
            <a:r>
              <a:rPr lang="es-US"/>
              <a:t>Estén allí o llamen cuando digan que lo harán. </a:t>
            </a:r>
          </a:p>
          <a:p>
            <a:pPr eaLnBrk="1" hangingPunct="1">
              <a:buClr>
                <a:srgbClr val="CC0000"/>
              </a:buClr>
              <a:defRPr/>
            </a:pPr>
            <a:r>
              <a:rPr lang="es-US"/>
              <a:t>Escuchen a los clientes.</a:t>
            </a:r>
          </a:p>
          <a:p>
            <a:pPr eaLnBrk="1" hangingPunct="1">
              <a:buClr>
                <a:srgbClr val="CC0000"/>
              </a:buClr>
              <a:defRPr/>
            </a:pPr>
            <a:r>
              <a:rPr lang="es-US"/>
              <a:t>Sean respetuosas.</a:t>
            </a:r>
          </a:p>
          <a:p>
            <a:pPr eaLnBrk="1" hangingPunct="1">
              <a:buClr>
                <a:srgbClr val="CC0000"/>
              </a:buClr>
              <a:defRPr/>
            </a:pPr>
            <a:r>
              <a:rPr lang="es-US"/>
              <a:t>Realicen seguimientos.</a:t>
            </a:r>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2731461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S" sz="1200" b="0" i="0" u="none" strike="noStrike" cap="none" normalizeH="0" baseline="0" noProof="0">
                <a:ln>
                  <a:noFill/>
                </a:ln>
                <a:solidFill>
                  <a:srgbClr val="FFFFFF"/>
                </a:solidFill>
                <a:uLnTx/>
                <a:uFillTx/>
                <a:latin typeface="Arial"/>
                <a:ea typeface="Osaka" charset="0"/>
                <a:cs typeface="+mn-cs"/>
              </a:rPr>
              <a:t>El trabajo social y la seguridad personal</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s-US"/>
              <a:t>Planifiquen y estén atentos</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p:txBody>
          <a:bodyPr/>
          <a:lstStyle/>
          <a:p>
            <a:pPr eaLnBrk="1" hangingPunct="1">
              <a:buClr>
                <a:srgbClr val="CC0000"/>
              </a:buClr>
              <a:defRPr/>
            </a:pPr>
            <a:r>
              <a:rPr lang="es-US"/>
              <a:t>¿Cuál es la política de seguridad de la agencia?</a:t>
            </a:r>
          </a:p>
          <a:p>
            <a:pPr eaLnBrk="1" hangingPunct="1">
              <a:buClr>
                <a:srgbClr val="CC0000"/>
              </a:buClr>
              <a:defRPr/>
            </a:pPr>
            <a:r>
              <a:rPr lang="es-US"/>
              <a:t>Realicen una evaluación de seguridad. </a:t>
            </a:r>
          </a:p>
          <a:p>
            <a:pPr eaLnBrk="1" hangingPunct="1">
              <a:buClr>
                <a:srgbClr val="CC0000"/>
              </a:buClr>
              <a:defRPr/>
            </a:pPr>
            <a:r>
              <a:rPr lang="es-US"/>
              <a:t>Presten atención a las señales de peligro.</a:t>
            </a:r>
          </a:p>
          <a:p>
            <a:pPr eaLnBrk="1" hangingPunct="1">
              <a:buClr>
                <a:srgbClr val="CC0000"/>
              </a:buClr>
              <a:defRPr/>
            </a:pPr>
            <a:r>
              <a:rPr lang="es-US"/>
              <a:t>No sean complacientes. </a:t>
            </a:r>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2390134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S" sz="1200" b="0" i="0" u="none" strike="noStrike" cap="none" normalizeH="0" baseline="0" noProof="0">
                <a:ln>
                  <a:noFill/>
                </a:ln>
                <a:solidFill>
                  <a:srgbClr val="FFFFFF"/>
                </a:solidFill>
                <a:uLnTx/>
                <a:uFillTx/>
                <a:latin typeface="Arial"/>
                <a:ea typeface="Osaka" charset="0"/>
                <a:cs typeface="+mn-cs"/>
              </a:rPr>
              <a:t>El trabajo social y la seguridad personal</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a:xfrm>
            <a:off x="548640" y="762000"/>
            <a:ext cx="7924800" cy="685800"/>
          </a:xfrm>
        </p:spPr>
        <p:txBody>
          <a:bodyPr/>
          <a:lstStyle/>
          <a:p>
            <a:pPr eaLnBrk="1" hangingPunct="1">
              <a:defRPr/>
            </a:pPr>
            <a:r>
              <a:rPr lang="es-US" dirty="0"/>
              <a:t>Manejen la situación</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a:xfrm>
            <a:off x="487680" y="1549400"/>
            <a:ext cx="3714427" cy="3886200"/>
          </a:xfrm>
        </p:spPr>
        <p:txBody>
          <a:bodyPr/>
          <a:lstStyle/>
          <a:p>
            <a:pPr eaLnBrk="1" hangingPunct="1">
              <a:buClr>
                <a:srgbClr val="CC0000"/>
              </a:buClr>
              <a:defRPr/>
            </a:pPr>
            <a:r>
              <a:rPr lang="es-US" dirty="0"/>
              <a:t>Conozcan al cliente.</a:t>
            </a:r>
          </a:p>
          <a:p>
            <a:pPr eaLnBrk="1" hangingPunct="1">
              <a:buClr>
                <a:srgbClr val="CC0000"/>
              </a:buClr>
              <a:defRPr/>
            </a:pPr>
            <a:r>
              <a:rPr lang="es-US" dirty="0"/>
              <a:t>Conózcanse a ustedes mismas.</a:t>
            </a:r>
          </a:p>
          <a:p>
            <a:pPr eaLnBrk="1" hangingPunct="1">
              <a:buClr>
                <a:srgbClr val="CC0000"/>
              </a:buClr>
              <a:defRPr/>
            </a:pPr>
            <a:r>
              <a:rPr lang="es-US" dirty="0"/>
              <a:t>Conozcan su entorno.</a:t>
            </a:r>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graphicFrame>
        <p:nvGraphicFramePr>
          <p:cNvPr id="2" name="Diagram 1"/>
          <p:cNvGraphicFramePr/>
          <p:nvPr>
            <p:extLst>
              <p:ext uri="{D42A27DB-BD31-4B8C-83A1-F6EECF244321}">
                <p14:modId xmlns:p14="http://schemas.microsoft.com/office/powerpoint/2010/main" val="2547664466"/>
              </p:ext>
            </p:extLst>
          </p:nvPr>
        </p:nvGraphicFramePr>
        <p:xfrm>
          <a:off x="3167854" y="1727200"/>
          <a:ext cx="58293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1790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Custom 1">
      <a:dk1>
        <a:srgbClr val="000000"/>
      </a:dk1>
      <a:lt1>
        <a:srgbClr val="FFFFFF"/>
      </a:lt1>
      <a:dk2>
        <a:srgbClr val="000000"/>
      </a:dk2>
      <a:lt2>
        <a:srgbClr val="808080"/>
      </a:lt2>
      <a:accent1>
        <a:srgbClr val="C00000"/>
      </a:accent1>
      <a:accent2>
        <a:srgbClr val="808080"/>
      </a:accent2>
      <a:accent3>
        <a:srgbClr val="FFFFFF"/>
      </a:accent3>
      <a:accent4>
        <a:srgbClr val="000000"/>
      </a:accent4>
      <a:accent5>
        <a:srgbClr val="D8D8D8"/>
      </a:accent5>
      <a:accent6>
        <a:srgbClr val="BFBFBF"/>
      </a:accent6>
      <a:hlink>
        <a:srgbClr val="FF0000"/>
      </a:hlink>
      <a:folHlink>
        <a:srgbClr val="FF00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ea typeface="Osak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ea typeface="Osak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2066</Words>
  <Application>Microsoft Office PowerPoint</Application>
  <PresentationFormat>Presentación en pantalla (4:3)</PresentationFormat>
  <Paragraphs>167</Paragraphs>
  <Slides>12</Slides>
  <Notes>12</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12</vt:i4>
      </vt:variant>
    </vt:vector>
  </HeadingPairs>
  <TitlesOfParts>
    <vt:vector size="18" baseType="lpstr">
      <vt:lpstr>Wingdings</vt:lpstr>
      <vt:lpstr>Calibri</vt:lpstr>
      <vt:lpstr>Arial</vt:lpstr>
      <vt:lpstr>Arial Bold</vt:lpstr>
      <vt:lpstr>Office Theme</vt:lpstr>
      <vt:lpstr>Blank Presentation</vt:lpstr>
      <vt:lpstr>El trabajo social  y la seguridad personal</vt:lpstr>
      <vt:lpstr>Objetivos</vt:lpstr>
      <vt:lpstr>Los principios del trabajo social</vt:lpstr>
      <vt:lpstr>Prácticas recomendadas en el trabajo social</vt:lpstr>
      <vt:lpstr>Acercarse, participar, construir relaciones</vt:lpstr>
      <vt:lpstr>Acercarse, participar, construir relaciones</vt:lpstr>
      <vt:lpstr>Acercarse, participar, construir relaciones</vt:lpstr>
      <vt:lpstr>Planifiquen y estén atentos</vt:lpstr>
      <vt:lpstr>Manejen la situación</vt:lpstr>
      <vt:lpstr>Conozcan al cliente</vt:lpstr>
      <vt:lpstr>Conozcan el entorno </vt:lpstr>
      <vt:lpstr>Actividad: proteger la seguridad personal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PERSONAL SAFETY</dc:title>
  <dc:creator>kathe</dc:creator>
  <cp:lastModifiedBy>DS1</cp:lastModifiedBy>
  <cp:revision>16</cp:revision>
  <dcterms:modified xsi:type="dcterms:W3CDTF">2020-07-23T21:40:31Z</dcterms:modified>
</cp:coreProperties>
</file>