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0"/>
  </p:notesMasterIdLst>
  <p:sldIdLst>
    <p:sldId id="411" r:id="rId3"/>
    <p:sldId id="412" r:id="rId4"/>
    <p:sldId id="413" r:id="rId5"/>
    <p:sldId id="414" r:id="rId6"/>
    <p:sldId id="415" r:id="rId7"/>
    <p:sldId id="416" r:id="rId8"/>
    <p:sldId id="417" r:id="rId9"/>
    <p:sldId id="418" r:id="rId10"/>
    <p:sldId id="419" r:id="rId11"/>
    <p:sldId id="420" r:id="rId12"/>
    <p:sldId id="421" r:id="rId13"/>
    <p:sldId id="422" r:id="rId14"/>
    <p:sldId id="423" r:id="rId15"/>
    <p:sldId id="326" r:id="rId16"/>
    <p:sldId id="327" r:id="rId17"/>
    <p:sldId id="408" r:id="rId18"/>
    <p:sldId id="409" r:id="rId1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5pPr>
    <a:lvl6pPr marL="2286000" algn="l" defTabSz="914400" rtl="0" eaLnBrk="1" latinLnBrk="0" hangingPunct="1">
      <a:defRPr sz="2400" kern="1200">
        <a:solidFill>
          <a:schemeClr val="tx1"/>
        </a:solidFill>
        <a:latin typeface="Arial" panose="020B0604020202020204" pitchFamily="34" charset="0"/>
        <a:ea typeface="Osaka" pitchFamily="-64" charset="-128"/>
        <a:cs typeface="+mn-cs"/>
      </a:defRPr>
    </a:lvl6pPr>
    <a:lvl7pPr marL="2743200" algn="l" defTabSz="914400" rtl="0" eaLnBrk="1" latinLnBrk="0" hangingPunct="1">
      <a:defRPr sz="2400" kern="1200">
        <a:solidFill>
          <a:schemeClr val="tx1"/>
        </a:solidFill>
        <a:latin typeface="Arial" panose="020B0604020202020204" pitchFamily="34" charset="0"/>
        <a:ea typeface="Osaka" pitchFamily="-64" charset="-128"/>
        <a:cs typeface="+mn-cs"/>
      </a:defRPr>
    </a:lvl7pPr>
    <a:lvl8pPr marL="3200400" algn="l" defTabSz="914400" rtl="0" eaLnBrk="1" latinLnBrk="0" hangingPunct="1">
      <a:defRPr sz="2400" kern="1200">
        <a:solidFill>
          <a:schemeClr val="tx1"/>
        </a:solidFill>
        <a:latin typeface="Arial" panose="020B0604020202020204" pitchFamily="34" charset="0"/>
        <a:ea typeface="Osaka" pitchFamily="-64" charset="-128"/>
        <a:cs typeface="+mn-cs"/>
      </a:defRPr>
    </a:lvl8pPr>
    <a:lvl9pPr marL="3657600" algn="l" defTabSz="914400" rtl="0" eaLnBrk="1" latinLnBrk="0" hangingPunct="1">
      <a:defRPr sz="2400" kern="1200">
        <a:solidFill>
          <a:schemeClr val="tx1"/>
        </a:solidFill>
        <a:latin typeface="Arial" panose="020B0604020202020204" pitchFamily="34" charset="0"/>
        <a:ea typeface="Osaka" pitchFamily="-6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95118" autoAdjust="0"/>
  </p:normalViewPr>
  <p:slideViewPr>
    <p:cSldViewPr snapToGrid="0">
      <p:cViewPr>
        <p:scale>
          <a:sx n="60" d="100"/>
          <a:sy n="60" d="100"/>
        </p:scale>
        <p:origin x="66"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0AE47-F1B8-4513-BCD3-D67BFBD98964}" type="datetimeFigureOut">
              <a:rPr lang="en-US" smtClean="0"/>
              <a:t>7/21/2020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AC6EE4-D623-4EF1-B425-F53F12C5E0E3}" type="slidenum">
              <a:rPr lang="en-US" smtClean="0"/>
              <a:t>‹Nº›</a:t>
            </a:fld>
            <a:endParaRPr lang="en-US"/>
          </a:p>
        </p:txBody>
      </p:sp>
    </p:spTree>
    <p:extLst>
      <p:ext uri="{BB962C8B-B14F-4D97-AF65-F5344CB8AC3E}">
        <p14:creationId xmlns:p14="http://schemas.microsoft.com/office/powerpoint/2010/main" val="4173462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16dSeyLSOKw"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melanietervalon.com/wp-content/uploads/2013/08/CulturalHumility_Tervalon-and-Murray-Garcia-Article.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5FA7AF-EDBC-4C26-AEAB-D0FE4E76C836}"/>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a:defRPr/>
            </a:pPr>
            <a:fld id="{BA0427C0-FD83-4A6B-96E8-C0D6814B902D}" type="slidenum">
              <a:rPr lang="en-US" altLang="en-US" sz="1200" smtClean="0"/>
              <a:pPr>
                <a:defRPr/>
              </a:pPr>
              <a:t>1</a:t>
            </a:fld>
            <a:endParaRPr lang="en-US" altLang="en-US" sz="1200"/>
          </a:p>
        </p:txBody>
      </p:sp>
      <p:sp>
        <p:nvSpPr>
          <p:cNvPr id="10242" name="Rectangle 2">
            <a:extLst>
              <a:ext uri="{FF2B5EF4-FFF2-40B4-BE49-F238E27FC236}">
                <a16:creationId xmlns:a16="http://schemas.microsoft.com/office/drawing/2014/main" id="{5666589D-2CD9-4B97-B7BC-9BF3D86F8D73}"/>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1A13BFE0-2CC4-4C01-AD7A-2C042A8EAFF5}"/>
              </a:ext>
            </a:extLst>
          </p:cNvPr>
          <p:cNvSpPr>
            <a:spLocks noGrp="1" noChangeArrowheads="1"/>
          </p:cNvSpPr>
          <p:nvPr>
            <p:ph type="body" idx="1"/>
          </p:nvPr>
        </p:nvSpPr>
        <p:spPr/>
        <p:txBody>
          <a:bodyPr/>
          <a:lstStyle/>
          <a:p>
            <a:pPr eaLnBrk="1" hangingPunct="1">
              <a:defRPr/>
            </a:pPr>
            <a:endParaRPr lang="en-US" altLang="en-US">
              <a:ea typeface="Osaka" pitchFamily="-64" charset="-128"/>
            </a:endParaRPr>
          </a:p>
        </p:txBody>
      </p:sp>
    </p:spTree>
    <p:extLst>
      <p:ext uri="{BB962C8B-B14F-4D97-AF65-F5344CB8AC3E}">
        <p14:creationId xmlns:p14="http://schemas.microsoft.com/office/powerpoint/2010/main" val="3220144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r>
              <a:rPr lang="en-US" dirty="0"/>
              <a:t>Video: Cultural Humility Edited </a:t>
            </a:r>
            <a:r>
              <a:rPr lang="en-US" dirty="0">
                <a:hlinkClick r:id="rId3"/>
              </a:rPr>
              <a:t>https://www.youtube.com/watch?v=16dSeyLSOKw</a:t>
            </a:r>
            <a:r>
              <a:rPr lang="en-US" dirty="0"/>
              <a:t> (Time: 6 minutes)</a:t>
            </a:r>
          </a:p>
          <a:p>
            <a:endParaRPr lang="en-US" dirty="0"/>
          </a:p>
          <a:p>
            <a:r>
              <a:rPr lang="en-US" dirty="0"/>
              <a:t>This video provides a brief introduction of Cultural Humility and makes distinctions between cultural humility and cultural competence. It features the founders Dr. Melanie </a:t>
            </a:r>
            <a:r>
              <a:rPr lang="en-US" dirty="0" err="1"/>
              <a:t>Tervalon</a:t>
            </a:r>
            <a:r>
              <a:rPr lang="en-US" dirty="0"/>
              <a:t> and Dr. Murray-Garcia.</a:t>
            </a:r>
          </a:p>
        </p:txBody>
      </p:sp>
    </p:spTree>
    <p:extLst>
      <p:ext uri="{BB962C8B-B14F-4D97-AF65-F5344CB8AC3E}">
        <p14:creationId xmlns:p14="http://schemas.microsoft.com/office/powerpoint/2010/main" val="426289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lvl="0"/>
            <a:r>
              <a:rPr lang="en-US" dirty="0"/>
              <a:t>Let’s briefly review what we heard in the video and add more dimension. </a:t>
            </a:r>
          </a:p>
          <a:p>
            <a:pPr lvl="0"/>
            <a:endParaRPr lang="en-US" dirty="0"/>
          </a:p>
          <a:p>
            <a:pPr lvl="0"/>
            <a:r>
              <a:rPr lang="en-US" dirty="0"/>
              <a:t>Pillar 1</a:t>
            </a:r>
          </a:p>
          <a:p>
            <a:pPr lvl="0"/>
            <a:r>
              <a:rPr lang="en-US" dirty="0"/>
              <a:t>A lifelong process of critical self-reflection and self-critique.</a:t>
            </a:r>
          </a:p>
          <a:p>
            <a:pPr lvl="0"/>
            <a:endParaRPr lang="en-US" dirty="0"/>
          </a:p>
          <a:p>
            <a:pPr marL="0" lvl="0" indent="0">
              <a:buFont typeface="Arial" panose="020B0604020202020204" pitchFamily="34" charset="0"/>
              <a:buNone/>
            </a:pPr>
            <a:r>
              <a:rPr lang="en-US" dirty="0"/>
              <a:t>The idea behind this pillar is that individuals will gain ongoing awareness of and critique their own cultural lens, biases, power, privileges, and identities. This insight is to be used on an ongoing basis to ensure that service delivery is respectful and equitable; thereby avoiding stereotyping, erroneous assumptions, and biased behaviors. </a:t>
            </a:r>
          </a:p>
          <a:p>
            <a:pPr lvl="0"/>
            <a:endParaRPr lang="en-US" dirty="0"/>
          </a:p>
          <a:p>
            <a:pPr lvl="0"/>
            <a:r>
              <a:rPr lang="en-US" dirty="0"/>
              <a:t>Pillar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mn-lt"/>
                <a:ea typeface="Avenir Book" charset="0"/>
                <a:cs typeface="Avenir Book" charset="0"/>
              </a:rPr>
              <a:t>Redressing the power imbalances in the patient-provider dynamic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mn-lt"/>
              <a:ea typeface="Avenir Book" charset="0"/>
              <a:cs typeface="Avenir Book"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latin typeface="+mn-lt"/>
                <a:ea typeface="Avenir Book" charset="0"/>
                <a:cs typeface="Avenir Book" charset="0"/>
              </a:rPr>
              <a:t>This pillar recognizes that people are experts of their own lives. In the CHW context, this pillar acknowledges that a client-centered approach is best as clients set their own priorities. The voice of the patient is centered in the client/provider dynamic; thus, stripping away power differentials and creating equitable exchanges. Humility is evidenced in the CHWs intention to listen and learn.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mn-lt"/>
              <a:ea typeface="Avenir Book" charset="0"/>
              <a:cs typeface="Avenir Book"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mn-lt"/>
                <a:ea typeface="Avenir Book" charset="0"/>
                <a:cs typeface="Avenir Book" charset="0"/>
              </a:rPr>
              <a:t>Pillar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mn-lt"/>
                <a:ea typeface="Avenir Book" charset="0"/>
                <a:cs typeface="Avenir Book" charset="0"/>
              </a:rPr>
              <a:t>Developing mutually beneficial partnerships with communities on behalf of individuals and defined populations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mn-lt"/>
              <a:ea typeface="Avenir Book" charset="0"/>
              <a:cs typeface="Avenir Book"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latin typeface="+mn-lt"/>
                <a:ea typeface="Avenir Book" charset="0"/>
                <a:cs typeface="Avenir Book" charset="0"/>
              </a:rPr>
              <a:t>This pillar recognizes the provider/client relationship occurs within the community’s context, which includes it’s history, politics, economics etc. Mindful consideration and critique of those contextual elements is important in forming meaningful and equitable partnerships. Additionally, organizations develop policies and ways to center community voices and work in partnership to provide quality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mn-lt"/>
              <a:ea typeface="Avenir Book" charset="0"/>
              <a:cs typeface="Avenir Book"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mn-lt"/>
                <a:ea typeface="Avenir Book" charset="0"/>
                <a:cs typeface="Avenir Book" charset="0"/>
              </a:rPr>
              <a:t>Pillar 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mn-lt"/>
              </a:rPr>
              <a:t>Advocating and maintaining institutional accountability that parallels the three principles above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latin typeface="+mn-lt"/>
              </a:rPr>
              <a:t>The fourth and final pillar of cultural humility recognizes that individual work is important, AND institutions must engage in the same work of critical self-reflection and self-critique, mitigating power imbalances and developing mutually beneficial partnerships to transform inequity, discrimination and biased organizational policies and cultures. Organizations are encouraged to face the mirror, look at their own reflections and respond with curious inquiry to develop fair, accessible, respectful, inclusive policies and workplace environments.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latin typeface="+mn-lt"/>
              </a:rPr>
              <a:t>Facilitator’s note: This is intended to be an introduction/overview of cultural humility. Cultural humility is a multilayered and nuanced framework where ongoing learning and development is encouraged.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dirty="0"/>
              <a:t>Read more about cultural humility</a:t>
            </a:r>
          </a:p>
          <a:p>
            <a:r>
              <a:rPr lang="en-US" dirty="0"/>
              <a:t>Resources:</a:t>
            </a:r>
          </a:p>
          <a:p>
            <a:r>
              <a:rPr lang="en-US" sz="1200" b="0" i="0" kern="1200" dirty="0" err="1">
                <a:solidFill>
                  <a:schemeClr val="tx1"/>
                </a:solidFill>
                <a:effectLst/>
                <a:latin typeface="+mn-lt"/>
                <a:ea typeface="+mn-ea"/>
                <a:cs typeface="+mn-cs"/>
              </a:rPr>
              <a:t>Tervalon</a:t>
            </a:r>
            <a:r>
              <a:rPr lang="en-US" sz="1200" b="0" i="0" kern="1200" dirty="0">
                <a:solidFill>
                  <a:schemeClr val="tx1"/>
                </a:solidFill>
                <a:effectLst/>
                <a:latin typeface="+mn-lt"/>
                <a:ea typeface="+mn-ea"/>
                <a:cs typeface="+mn-cs"/>
              </a:rPr>
              <a:t>, M., &amp; Murray-Garcia, J. (1998). Cultural humility versus cultural competence: A critical distinction in defining physician training outcomes in multicultural education. </a:t>
            </a:r>
            <a:r>
              <a:rPr lang="en-US" sz="1200" b="0" i="1" kern="1200" dirty="0">
                <a:solidFill>
                  <a:schemeClr val="tx1"/>
                </a:solidFill>
                <a:effectLst/>
                <a:latin typeface="+mn-lt"/>
                <a:ea typeface="+mn-ea"/>
                <a:cs typeface="+mn-cs"/>
              </a:rPr>
              <a:t>Journal of Health Care for the Poor and Underserved</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9</a:t>
            </a:r>
            <a:r>
              <a:rPr lang="en-US" sz="1200" b="0" i="0" kern="1200" dirty="0">
                <a:solidFill>
                  <a:schemeClr val="tx1"/>
                </a:solidFill>
                <a:effectLst/>
                <a:latin typeface="+mn-lt"/>
                <a:ea typeface="+mn-ea"/>
                <a:cs typeface="+mn-cs"/>
              </a:rPr>
              <a:t>(2), 117-125.</a:t>
            </a:r>
          </a:p>
          <a:p>
            <a:r>
              <a:rPr lang="en-US" dirty="0">
                <a:hlinkClick r:id="rId3"/>
              </a:rPr>
              <a:t>https://melanietervalon.com/wp-content/uploads/2013/08/CulturalHumility_Tervalon-and-Murray-Garcia-Article.pdf</a:t>
            </a:r>
            <a:endParaRPr lang="en-US" dirty="0"/>
          </a:p>
          <a:p>
            <a:endParaRPr lang="en-US" dirty="0"/>
          </a:p>
        </p:txBody>
      </p:sp>
    </p:spTree>
    <p:extLst>
      <p:ext uri="{BB962C8B-B14F-4D97-AF65-F5344CB8AC3E}">
        <p14:creationId xmlns:p14="http://schemas.microsoft.com/office/powerpoint/2010/main" val="141338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r>
              <a:rPr lang="en-US" dirty="0"/>
              <a:t>People often use cultural competence and cultural humility interchangeably, but there are distinctions that make them different. </a:t>
            </a:r>
          </a:p>
          <a:p>
            <a:endParaRPr lang="en-US" dirty="0"/>
          </a:p>
          <a:p>
            <a:r>
              <a:rPr lang="en-US" dirty="0"/>
              <a:t>Ask participants share their ideas on the differences between the two frameworks as they view the bulleted lists. </a:t>
            </a:r>
          </a:p>
          <a:p>
            <a:endParaRPr lang="en-US" dirty="0"/>
          </a:p>
          <a:p>
            <a:r>
              <a:rPr lang="en-US" dirty="0"/>
              <a:t>Share key distinctions:</a:t>
            </a:r>
          </a:p>
          <a:p>
            <a:endParaRPr lang="en-US" dirty="0"/>
          </a:p>
          <a:p>
            <a:r>
              <a:rPr lang="en-US" dirty="0"/>
              <a:t>Cultural competency is defined as having an ability to interact effectively with people of different cultures. Cultural competency comprises four components: a) awareness of one’s own cultural worldview, b) Attitude towards cultural differences, c) knowledge of different cultures and worldviews, and d) cross-cultural skills. (Wikipedia, 2011.)</a:t>
            </a:r>
          </a:p>
          <a:p>
            <a:endParaRPr lang="en-US" dirty="0"/>
          </a:p>
          <a:p>
            <a:r>
              <a:rPr lang="en-US" dirty="0"/>
              <a:t>Cultural competence implies that people can gain mastery or become experts on a community or cultural group. The implication of gaining mastery is that people assume they know all there is to know about a group and they stop noticing distinctions and learning. This disposition can lead them to approach interactions with cultural arrogance and separatism; thereby, invoking a position of privilege. Essentially, practicing cultural competence can place emphasis on gaining knowledge about a cultural group and applying that information to all members who belong to that group. In this way, that knowledge becomes the status quo and there is no recognition of the impact of one’s own biases, values, power and privilege. Invite participants to recall the example regarding the Latino patient from the video.</a:t>
            </a:r>
          </a:p>
          <a:p>
            <a:endParaRPr lang="en-US" dirty="0"/>
          </a:p>
          <a:p>
            <a:r>
              <a:rPr lang="en-US" dirty="0"/>
              <a:t>In contrast, cultural humility recognizes the importance of being a lifelong learner who is ever curious about cultural groups and the unique experiences of individuals who are members of those groups. According to Dr. </a:t>
            </a:r>
            <a:r>
              <a:rPr lang="en-US" dirty="0" err="1"/>
              <a:t>Teravalon</a:t>
            </a:r>
            <a:r>
              <a:rPr lang="en-US" dirty="0"/>
              <a:t> and Dr. Murray-Garcia, “The cultural humility framework deliberately focuses learning on interactions between people within their context, recognition of power imbalances between those interacting, and the realization that individual experience and expression, for institution, provider, and client redefine what culture means in each interaction.” There is no end point. Thus, a culturally humble practice is fluid, flexible, dynamic, and an evolving path to equity. </a:t>
            </a:r>
          </a:p>
          <a:p>
            <a:endParaRPr lang="en-US" dirty="0"/>
          </a:p>
          <a:p>
            <a:endParaRPr lang="en-US" dirty="0"/>
          </a:p>
        </p:txBody>
      </p:sp>
    </p:spTree>
    <p:extLst>
      <p:ext uri="{BB962C8B-B14F-4D97-AF65-F5344CB8AC3E}">
        <p14:creationId xmlns:p14="http://schemas.microsoft.com/office/powerpoint/2010/main" val="1006410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r>
              <a:rPr lang="en-US" sz="2800" dirty="0"/>
              <a:t>As we discussed, a key distinction for cultural humility is having knowledge of your own identity and what you are bringing to an interaction. </a:t>
            </a:r>
          </a:p>
          <a:p>
            <a:endParaRPr lang="en-US" sz="2800" dirty="0"/>
          </a:p>
          <a:p>
            <a:r>
              <a:rPr lang="en-US" sz="2800" dirty="0"/>
              <a:t>Ask participants, “In what ways are your bringing your identity, power, and privilege to the work?”</a:t>
            </a:r>
          </a:p>
          <a:p>
            <a:endParaRPr lang="en-US" sz="2800" dirty="0"/>
          </a:p>
          <a:p>
            <a:r>
              <a:rPr lang="en-US" sz="2800" dirty="0"/>
              <a:t>Invite responses and explain that the next activity will help us gain further insight on how our identities, cultural values, and beliefs impact our behaviors. </a:t>
            </a:r>
          </a:p>
        </p:txBody>
      </p:sp>
    </p:spTree>
    <p:extLst>
      <p:ext uri="{BB962C8B-B14F-4D97-AF65-F5344CB8AC3E}">
        <p14:creationId xmlns:p14="http://schemas.microsoft.com/office/powerpoint/2010/main" val="1568537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Explain that for our next activity, we will spend time considering our own identities. </a:t>
            </a:r>
          </a:p>
          <a:p>
            <a:pPr rtl="0" fontAlgn="base"/>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We all have multiple identities that include our gender, race, ethnicity, sexual orientation, socioeconomic status, and religious/spiritual affiliation. Some additional examples of identities are parent, education level, disability, care-giver, and others. Our identities are always evolving and they shape how we view and interpret the world around us. They inform how we show up and interact in spaces and with people because of our associated values and beliefs. Many of us are not aware of these values and beliefs and how they influence our perceptions, judgments, and interactions. This activity will help illuminate a personal example as we practice the first pillar of cultural humility by engaging in a moment of critical self-reflection.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Draw participants’ attention to the handout “Personal Reflection.” Give instructions for completing the handout and provide an example (an example is provided on the next slide.)</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Ask, “What are some examples of your identities?” Tell participants to list four examples, one next to each arm and each leg of the stick figure on the handout.</a:t>
            </a: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Next, choose an identity that is most prominent or pressing for you at the moment. It can be one of the identities you’ve just written or a different one.  Write that identity in the head of the stick figure.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Now consider, “What is a cultural value or belief associated with that identity?” Write the value or belief in the space provided on the handout. </a:t>
            </a: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Then, identify how that cultural value or belief impacts your work/behavior with your clients.  </a:t>
            </a: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Proceed to the next slide to illustrate an example. </a:t>
            </a:r>
          </a:p>
          <a:p>
            <a:pPr rtl="0" fontAlgn="base"/>
            <a:endParaRPr lang="en-US" sz="1200" b="0" i="0" u="none" strike="noStrike" kern="1200" dirty="0">
              <a:solidFill>
                <a:schemeClr val="tx1"/>
              </a:solidFill>
              <a:effectLst/>
              <a:latin typeface="+mn-lt"/>
              <a:ea typeface="+mn-ea"/>
              <a:cs typeface="+mn-cs"/>
            </a:endParaRPr>
          </a:p>
          <a:p>
            <a:r>
              <a:rPr lang="en-US" dirty="0"/>
              <a:t>Facilitator’s note: Complete the handout “Personal Reflection” prior to this session to use as an example in addition to the one provided on the next slide. </a:t>
            </a:r>
          </a:p>
          <a:p>
            <a:endParaRPr lang="en-US" dirty="0"/>
          </a:p>
        </p:txBody>
      </p:sp>
      <p:sp>
        <p:nvSpPr>
          <p:cNvPr id="4" name="Slide Number Placeholder 3"/>
          <p:cNvSpPr>
            <a:spLocks noGrp="1"/>
          </p:cNvSpPr>
          <p:nvPr>
            <p:ph type="sldNum" sz="quarter" idx="5"/>
          </p:nvPr>
        </p:nvSpPr>
        <p:spPr/>
        <p:txBody>
          <a:bodyPr/>
          <a:lstStyle/>
          <a:p>
            <a:fld id="{18AC6EE4-D623-4EF1-B425-F53F12C5E0E3}" type="slidenum">
              <a:rPr lang="en-US" smtClean="0"/>
              <a:t>14</a:t>
            </a:fld>
            <a:endParaRPr lang="en-US"/>
          </a:p>
        </p:txBody>
      </p:sp>
    </p:spTree>
    <p:extLst>
      <p:ext uri="{BB962C8B-B14F-4D97-AF65-F5344CB8AC3E}">
        <p14:creationId xmlns:p14="http://schemas.microsoft.com/office/powerpoint/2010/main" val="1818062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Example:</a:t>
            </a:r>
          </a:p>
          <a:p>
            <a:endParaRPr lang="en-US" dirty="0"/>
          </a:p>
          <a:p>
            <a:r>
              <a:rPr lang="en-US" dirty="0"/>
              <a:t>4 identities (not shown on slide, but should be written to the arms and legs of the stick figure.)</a:t>
            </a:r>
          </a:p>
          <a:p>
            <a:pPr marL="171450" indent="-171450">
              <a:buFont typeface="Arial" panose="020B0604020202020204" pitchFamily="34" charset="0"/>
              <a:buChar char="•"/>
            </a:pPr>
            <a:r>
              <a:rPr lang="en-US" dirty="0"/>
              <a:t>Woman</a:t>
            </a:r>
          </a:p>
          <a:p>
            <a:pPr marL="171450" indent="-171450">
              <a:buFont typeface="Arial" panose="020B0604020202020204" pitchFamily="34" charset="0"/>
              <a:buChar char="•"/>
            </a:pPr>
            <a:r>
              <a:rPr lang="en-US" dirty="0"/>
              <a:t>Married</a:t>
            </a:r>
          </a:p>
          <a:p>
            <a:pPr marL="171450" indent="-171450">
              <a:buFont typeface="Arial" panose="020B0604020202020204" pitchFamily="34" charset="0"/>
              <a:buChar char="•"/>
            </a:pPr>
            <a:r>
              <a:rPr lang="en-US" dirty="0"/>
              <a:t>Christian</a:t>
            </a:r>
          </a:p>
          <a:p>
            <a:pPr marL="171450" indent="-171450">
              <a:buFont typeface="Arial" panose="020B0604020202020204" pitchFamily="34" charset="0"/>
              <a:buChar char="•"/>
            </a:pPr>
            <a:r>
              <a:rPr lang="en-US" dirty="0"/>
              <a:t>College educated</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Prominent identity is 50 year-old person (written in the head of the stick figure)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cultural value or belief that is significant to this identity is urgency and the belief that time is running out to get things accomplished. The sense of urgency is very pressing for this person who realizes at the age of 50 they may have lived more life than they have left ahead of them. </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This cultural value/belief in urgency shows up in this person’s work as a CHW through projecting a sense of urgency onto their clients.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For example, a client might be contemplating quitting smoking. The client is undecided and has not determined for themselves the benefits of stopping smoking. Instead of helping the client weigh the pros and cons of quitting smoking, the CHW’s belief in urgency hijacks the interaction. The CHW (unconsciously) places pressure on the client to make the decision to stop smoking NOW and pushes the client to make an action plan. Since the client has not decided that they are ready to quit, the efforts by the CHW to push forward will likely fail. In this example, we can see how our own cultural values/beliefs inform how we view and interpret the world around us. Many times, we are unaware of these cultural and value based lenses, but they impact how we behave.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indent="0">
              <a:buFont typeface="Arial" panose="020B0604020202020204" pitchFamily="34" charset="0"/>
              <a:buNone/>
            </a:pPr>
            <a:r>
              <a:rPr lang="en-US" dirty="0"/>
              <a:t>Allow time for participants to complete their handout individually. Then ask participants to form pairs to share their insights with their partner. (Approximately 10 minutes)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After sharing, reconvene the group and ask:</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What insight(s) did you gain as a result of this activity? </a:t>
            </a:r>
          </a:p>
          <a:p>
            <a:pPr marL="171450" indent="-171450">
              <a:buFont typeface="Arial" panose="020B0604020202020204" pitchFamily="34" charset="0"/>
              <a:buChar char="•"/>
            </a:pPr>
            <a:r>
              <a:rPr lang="en-US" dirty="0"/>
              <a:t>What value does critical self-reflection and self-examination bring to the work of a CHW?</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8AC6EE4-D623-4EF1-B425-F53F12C5E0E3}" type="slidenum">
              <a:rPr lang="en-US" smtClean="0"/>
              <a:t>15</a:t>
            </a:fld>
            <a:endParaRPr lang="en-US"/>
          </a:p>
        </p:txBody>
      </p:sp>
    </p:spTree>
    <p:extLst>
      <p:ext uri="{BB962C8B-B14F-4D97-AF65-F5344CB8AC3E}">
        <p14:creationId xmlns:p14="http://schemas.microsoft.com/office/powerpoint/2010/main" val="3882414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How is empathy connected to cultural humility?</a:t>
            </a:r>
          </a:p>
          <a:p>
            <a:endParaRPr lang="en-US" dirty="0"/>
          </a:p>
          <a:p>
            <a:r>
              <a:rPr lang="en-US" dirty="0"/>
              <a:t>Before we explore that question, let’s define empathy.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According to social scientist, </a:t>
            </a:r>
            <a:r>
              <a:rPr lang="en-US" dirty="0" err="1"/>
              <a:t>Brené</a:t>
            </a:r>
            <a:r>
              <a:rPr lang="en-US" dirty="0"/>
              <a:t> Brown, empathy is communicating that incredibly healing message of “You’re not alone.”</a:t>
            </a:r>
          </a:p>
          <a:p>
            <a:r>
              <a:rPr lang="en-US" dirty="0"/>
              <a:t>Empathy is… </a:t>
            </a:r>
          </a:p>
          <a:p>
            <a:pPr marL="171450" indent="-171450">
              <a:buFont typeface="Arial" panose="020B0604020202020204" pitchFamily="34" charset="0"/>
              <a:buChar char="•"/>
            </a:pPr>
            <a:r>
              <a:rPr lang="en-US" dirty="0"/>
              <a:t>Seeing with the eyes of another. </a:t>
            </a:r>
          </a:p>
          <a:p>
            <a:pPr marL="171450" indent="-171450">
              <a:buFont typeface="Arial" panose="020B0604020202020204" pitchFamily="34" charset="0"/>
              <a:buChar char="•"/>
            </a:pPr>
            <a:r>
              <a:rPr lang="en-US" dirty="0"/>
              <a:t>Listening with the ears of another.</a:t>
            </a:r>
          </a:p>
          <a:p>
            <a:pPr marL="171450" indent="-171450">
              <a:buFont typeface="Arial" panose="020B0604020202020204" pitchFamily="34" charset="0"/>
              <a:buChar char="•"/>
            </a:pPr>
            <a:r>
              <a:rPr lang="en-US" dirty="0"/>
              <a:t>And feeling with the heart of another. </a:t>
            </a:r>
            <a:br>
              <a:rPr lang="en-US" dirty="0"/>
            </a:br>
            <a:endParaRPr lang="en-US" dirty="0"/>
          </a:p>
          <a:p>
            <a:r>
              <a:rPr lang="en-US" sz="1200" b="0" i="0" kern="1200" dirty="0">
                <a:solidFill>
                  <a:schemeClr val="tx1"/>
                </a:solidFill>
                <a:effectLst/>
                <a:latin typeface="+mn-lt"/>
                <a:ea typeface="+mn-ea"/>
                <a:cs typeface="+mn-cs"/>
              </a:rPr>
              <a:t>Empathy is the capacity to understand or feel what another person is experiencing from within their frame of reference, that is, the capacity to place oneself in another's position. (Wikipedia, 2019)</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These definitions of empathy coupled with what we understand about cultural humility allow us to make the assertion that cultural humility is a pathway to empathy. Empathy is a necessary skill for CHWs working with clients and within institutions because it encourages us to see and feel from another’s perspective. Information derived from empathic connection can help to broaden our perspectives and gain insight necessary for mitigating power imbalances, working in partnership with others, and holding institutions accountable to the work of cultural humility. </a:t>
            </a:r>
            <a:endParaRPr lang="en-US" dirty="0"/>
          </a:p>
          <a:p>
            <a:endParaRPr lang="en-US" dirty="0"/>
          </a:p>
          <a:p>
            <a:r>
              <a:rPr lang="en-US" dirty="0"/>
              <a:t>In fact, the first pillar of cultural humility, engaging in a lifelong process of critical self-reflection and self-critique, is particularly useful in developing empathy skills.</a:t>
            </a:r>
          </a:p>
          <a:p>
            <a:endParaRPr lang="en-US" dirty="0"/>
          </a:p>
          <a:p>
            <a:r>
              <a:rPr lang="en-US" dirty="0"/>
              <a:t>Invite participants to work with their partner from the Personal Reflection activity and dialogue about the following question: List at least two reasons why engaging in a lifelong process of critical self-reflection and self-critique is particularly useful in developing empathy skills (approximately 3-5 minutes).</a:t>
            </a:r>
          </a:p>
          <a:p>
            <a:endParaRPr lang="en-US" dirty="0"/>
          </a:p>
          <a:p>
            <a:r>
              <a:rPr lang="en-US" dirty="0"/>
              <a:t>Reconvene the group and invite participants to share their responses with the large group. </a:t>
            </a:r>
          </a:p>
          <a:p>
            <a:endParaRPr lang="en-US" dirty="0"/>
          </a:p>
          <a:p>
            <a:r>
              <a:rPr lang="en-US" dirty="0"/>
              <a:t>Summarize the group’s responses and share the final point on the slide: “People who spend time in self-reflection tend to have more empathy for others.”</a:t>
            </a:r>
          </a:p>
          <a:p>
            <a:endParaRPr lang="en-US" dirty="0"/>
          </a:p>
          <a:p>
            <a:r>
              <a:rPr lang="en-US" dirty="0"/>
              <a:t>The work of cultural humility is an invitation to gain awareness of and be accountable for our own culturally-informed lenses and what we bring to the relationship dynamic. A robust practice in self-awareness can foster the mindfulness and humility needed to extend empathy to individuals, circumstances, events, and institutions. We can engage in the work responsibly, with authenticity and respect for differing views.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Facilitator’s note: If time allows, explore the value of having empathy when </a:t>
            </a:r>
            <a:r>
              <a:rPr lang="en-US" sz="1200" b="0" i="0" kern="1200" dirty="0">
                <a:solidFill>
                  <a:schemeClr val="tx1"/>
                </a:solidFill>
                <a:effectLst/>
                <a:latin typeface="+mn-lt"/>
                <a:ea typeface="+mn-ea"/>
                <a:cs typeface="+mn-cs"/>
              </a:rPr>
              <a:t>mitigating power imbalances, working in partnership with others, and holding institutions accountable to the work of cultural humility. </a:t>
            </a:r>
            <a:endParaRPr lang="en-US" dirty="0"/>
          </a:p>
          <a:p>
            <a:endParaRPr lang="en-US" dirty="0"/>
          </a:p>
        </p:txBody>
      </p:sp>
      <p:sp>
        <p:nvSpPr>
          <p:cNvPr id="4" name="Slide Number Placeholder 3"/>
          <p:cNvSpPr>
            <a:spLocks noGrp="1"/>
          </p:cNvSpPr>
          <p:nvPr>
            <p:ph type="sldNum" sz="quarter" idx="5"/>
          </p:nvPr>
        </p:nvSpPr>
        <p:spPr/>
        <p:txBody>
          <a:bodyPr/>
          <a:lstStyle/>
          <a:p>
            <a:fld id="{18AC6EE4-D623-4EF1-B425-F53F12C5E0E3}" type="slidenum">
              <a:rPr lang="en-US" smtClean="0"/>
              <a:t>16</a:t>
            </a:fld>
            <a:endParaRPr lang="en-US"/>
          </a:p>
        </p:txBody>
      </p:sp>
    </p:spTree>
    <p:extLst>
      <p:ext uri="{BB962C8B-B14F-4D97-AF65-F5344CB8AC3E}">
        <p14:creationId xmlns:p14="http://schemas.microsoft.com/office/powerpoint/2010/main" val="3464361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4988" y="549275"/>
            <a:ext cx="3657600" cy="2743200"/>
          </a:xfrm>
          <a:prstGeom prst="rect">
            <a:avLst/>
          </a:prstGeom>
          <a:noFill/>
          <a:ln w="12700">
            <a:solidFill>
              <a:prstClr val="black"/>
            </a:solidFill>
          </a:ln>
        </p:spPr>
      </p:sp>
      <p:sp>
        <p:nvSpPr>
          <p:cNvPr id="3" name="Notes Placeholder 2"/>
          <p:cNvSpPr>
            <a:spLocks noGrp="1"/>
          </p:cNvSpPr>
          <p:nvPr>
            <p:ph type="body" idx="1"/>
          </p:nvPr>
        </p:nvSpPr>
        <p:spPr>
          <a:xfrm>
            <a:off x="1234440" y="3474720"/>
            <a:ext cx="9875520" cy="3291840"/>
          </a:xfrm>
          <a:prstGeom prst="rect">
            <a:avLst/>
          </a:prstGeom>
        </p:spPr>
        <p:txBody>
          <a:bodyPr/>
          <a:lstStyle/>
          <a:p>
            <a:pPr lvl="0"/>
            <a:r>
              <a:rPr lang="en-US" dirty="0"/>
              <a:t>Summarize: </a:t>
            </a:r>
          </a:p>
          <a:p>
            <a:pPr lvl="0"/>
            <a:endParaRPr lang="en-US" dirty="0"/>
          </a:p>
          <a:p>
            <a:pPr lvl="0"/>
            <a:r>
              <a:rPr lang="en-US" dirty="0"/>
              <a:t>Ask participants to share a meaningful insight from this session. Encourage participants to note the relevance of cultural humility in their work as CHWs. </a:t>
            </a:r>
          </a:p>
          <a:p>
            <a:pPr lvl="0"/>
            <a:endParaRPr lang="en-US" dirty="0"/>
          </a:p>
          <a:p>
            <a:pPr lvl="0"/>
            <a:r>
              <a:rPr lang="en-US" dirty="0"/>
              <a:t>Summarize and close with the following points. Add other insights that are worth revisiting from today’s session. </a:t>
            </a:r>
          </a:p>
          <a:p>
            <a:pPr lvl="0"/>
            <a:endParaRPr lang="en-US" dirty="0"/>
          </a:p>
          <a:p>
            <a:pPr lvl="0"/>
            <a:r>
              <a:rPr lang="en-US" dirty="0"/>
              <a:t>The four pillars of cultural humility are: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solidFill>
                  <a:schemeClr val="tx1"/>
                </a:solidFill>
                <a:latin typeface="+mn-lt"/>
                <a:ea typeface="Avenir Book" charset="0"/>
                <a:cs typeface="Avenir Book" charset="0"/>
              </a:rPr>
              <a:t>A lifelong </a:t>
            </a:r>
            <a:r>
              <a:rPr lang="en-US" dirty="0">
                <a:solidFill>
                  <a:schemeClr val="tx1"/>
                </a:solidFill>
              </a:rPr>
              <a:t>process of critical self-reflection and self-critique.</a:t>
            </a:r>
            <a:endParaRPr lang="en-US" dirty="0">
              <a:solidFill>
                <a:schemeClr val="tx1"/>
              </a:solidFill>
              <a:latin typeface="+mn-lt"/>
              <a:ea typeface="Avenir Book" charset="0"/>
              <a:cs typeface="Avenir Book"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solidFill>
                  <a:schemeClr val="tx1"/>
                </a:solidFill>
                <a:latin typeface="+mn-lt"/>
                <a:ea typeface="Avenir Book" charset="0"/>
                <a:cs typeface="Avenir Book" charset="0"/>
              </a:rPr>
              <a:t>Redressing the power imbalances in the patient-provider dynamic.</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solidFill>
                  <a:schemeClr val="tx1"/>
                </a:solidFill>
                <a:latin typeface="+mn-lt"/>
                <a:ea typeface="Avenir Book" charset="0"/>
                <a:cs typeface="Avenir Book" charset="0"/>
              </a:rPr>
              <a:t>Developing mutually beneficial partnerships with communities on behalf of individuals and defined populations.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solidFill>
                  <a:schemeClr val="bg1"/>
                </a:solidFill>
                <a:latin typeface="+mn-lt"/>
              </a:rPr>
              <a:t>Advocating and maintaining institutional accountability that parallels the three </a:t>
            </a:r>
            <a:r>
              <a:rPr lang="en-US">
                <a:solidFill>
                  <a:schemeClr val="bg1"/>
                </a:solidFill>
                <a:latin typeface="+mn-lt"/>
              </a:rPr>
              <a:t>principles above.</a:t>
            </a:r>
            <a:endParaRPr lang="en-US" dirty="0">
              <a:solidFill>
                <a:schemeClr val="tx1"/>
              </a:solidFill>
              <a:latin typeface="+mn-lt"/>
              <a:ea typeface="Avenir Book" charset="0"/>
              <a:cs typeface="Avenir Book" charset="0"/>
            </a:endParaRPr>
          </a:p>
          <a:p>
            <a:endParaRPr lang="en-US" dirty="0"/>
          </a:p>
          <a:p>
            <a:pPr marL="0" indent="0">
              <a:buFont typeface="Arial" panose="020B0604020202020204" pitchFamily="34" charset="0"/>
              <a:buNone/>
            </a:pPr>
            <a:r>
              <a:rPr lang="en-US" dirty="0"/>
              <a:t>Cultural humility is different from cultural competency. </a:t>
            </a:r>
          </a:p>
          <a:p>
            <a:pPr marL="0" indent="0">
              <a:buFont typeface="Arial" panose="020B0604020202020204" pitchFamily="34" charset="0"/>
              <a:buNone/>
            </a:pPr>
            <a:r>
              <a:rPr lang="en-US" dirty="0"/>
              <a:t>Cultural humility is a lifelong process and is a pathway to developing empathy skills.</a:t>
            </a:r>
          </a:p>
          <a:p>
            <a:pPr marL="0" indent="0">
              <a:buFont typeface="Arial" panose="020B0604020202020204" pitchFamily="34" charset="0"/>
              <a:buNone/>
            </a:pPr>
            <a:r>
              <a:rPr lang="en-US" dirty="0"/>
              <a:t>Cultural humility is a conscious lifelong transformative practice. </a:t>
            </a:r>
          </a:p>
          <a:p>
            <a:endParaRPr lang="en-US" dirty="0"/>
          </a:p>
          <a:p>
            <a:endParaRPr lang="en-US" dirty="0"/>
          </a:p>
        </p:txBody>
      </p:sp>
      <p:sp>
        <p:nvSpPr>
          <p:cNvPr id="4" name="Slide Number Placeholder 3"/>
          <p:cNvSpPr>
            <a:spLocks noGrp="1"/>
          </p:cNvSpPr>
          <p:nvPr>
            <p:ph type="sldNum" idx="10"/>
          </p:nvPr>
        </p:nvSpPr>
        <p:spPr>
          <a:xfrm>
            <a:off x="6992303" y="6948170"/>
            <a:ext cx="5349240" cy="365760"/>
          </a:xfrm>
          <a:prstGeom prst="rect">
            <a:avLst/>
          </a:prstGeom>
        </p:spPr>
        <p:txBody>
          <a:bodyPr/>
          <a:lstStyle/>
          <a:p>
            <a:fld id="{9434CB30-74B6-4800-9C68-95B781F7CA0C}" type="slidenum">
              <a:rPr lang="en-US" smtClean="0">
                <a:solidFill>
                  <a:prstClr val="black"/>
                </a:solidFill>
              </a:rPr>
              <a:pPr/>
              <a:t>17</a:t>
            </a:fld>
            <a:endParaRPr lang="en-US">
              <a:solidFill>
                <a:prstClr val="black"/>
              </a:solidFill>
            </a:endParaRPr>
          </a:p>
        </p:txBody>
      </p:sp>
      <p:sp>
        <p:nvSpPr>
          <p:cNvPr id="5" name="Date Placeholder 4"/>
          <p:cNvSpPr>
            <a:spLocks noGrp="1"/>
          </p:cNvSpPr>
          <p:nvPr>
            <p:ph type="dt" idx="11"/>
          </p:nvPr>
        </p:nvSpPr>
        <p:spPr>
          <a:xfrm>
            <a:off x="6992303" y="0"/>
            <a:ext cx="5349240" cy="365760"/>
          </a:xfrm>
          <a:prstGeom prst="rect">
            <a:avLst/>
          </a:prstGeom>
        </p:spPr>
        <p:txBody>
          <a:bodyPr/>
          <a:lstStyle/>
          <a:p>
            <a:fld id="{0C9FEF79-F585-2E4F-BC3E-6214981373E5}" type="datetime1">
              <a:rPr lang="en-US" smtClean="0">
                <a:solidFill>
                  <a:prstClr val="black"/>
                </a:solidFill>
              </a:rPr>
              <a:pPr/>
              <a:t>7/21/2020</a:t>
            </a:fld>
            <a:endParaRPr lang="en-US">
              <a:solidFill>
                <a:prstClr val="black"/>
              </a:solidFill>
            </a:endParaRPr>
          </a:p>
        </p:txBody>
      </p:sp>
      <p:sp>
        <p:nvSpPr>
          <p:cNvPr id="6" name="Footer Placeholder 5"/>
          <p:cNvSpPr>
            <a:spLocks noGrp="1"/>
          </p:cNvSpPr>
          <p:nvPr>
            <p:ph type="ftr" sz="quarter" idx="12"/>
          </p:nvPr>
        </p:nvSpPr>
        <p:spPr>
          <a:xfrm>
            <a:off x="0" y="6948170"/>
            <a:ext cx="5349240" cy="365760"/>
          </a:xfrm>
          <a:prstGeom prst="rect">
            <a:avLst/>
          </a:prstGeom>
        </p:spPr>
        <p:txBody>
          <a:bodyPr/>
          <a:lstStyle/>
          <a:p>
            <a:r>
              <a:rPr lang="en-US">
                <a:solidFill>
                  <a:prstClr val="black"/>
                </a:solidFill>
              </a:rPr>
              <a:t>Leanna W. Lewis, LCSW Do Not Duplicate without Permission</a:t>
            </a:r>
          </a:p>
        </p:txBody>
      </p:sp>
    </p:spTree>
    <p:extLst>
      <p:ext uri="{BB962C8B-B14F-4D97-AF65-F5344CB8AC3E}">
        <p14:creationId xmlns:p14="http://schemas.microsoft.com/office/powerpoint/2010/main" val="3899475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t>Set the tone for the session by reviewing the group agreements. This is an important step for establishing a context for safe exploration and dialogue. Take a few minutes to review and encourage feedback from participants. Probe for meaning and clarify statements. Invite participants to agree to uphold the group agreements to establish and maintain a learning environment that is respectful and safe for everyone. </a:t>
            </a:r>
          </a:p>
          <a:p>
            <a:pPr eaLnBrk="1" hangingPunct="1">
              <a:defRPr/>
            </a:pPr>
            <a:endParaRPr lang="en-US" altLang="en-US" dirty="0">
              <a:ea typeface="Osaka" pitchFamily="-64" charset="-128"/>
            </a:endParaRPr>
          </a:p>
        </p:txBody>
      </p:sp>
    </p:spTree>
    <p:extLst>
      <p:ext uri="{BB962C8B-B14F-4D97-AF65-F5344CB8AC3E}">
        <p14:creationId xmlns:p14="http://schemas.microsoft.com/office/powerpoint/2010/main" val="167256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a:spcBef>
                <a:spcPct val="0"/>
              </a:spcBef>
            </a:pPr>
            <a:r>
              <a:rPr lang="en-US" altLang="en-US" b="0" dirty="0"/>
              <a:t>After reviewing, ask participants to raise their hands to demonstrate their commitment to the group agreements. </a:t>
            </a:r>
          </a:p>
          <a:p>
            <a:pPr>
              <a:spcBef>
                <a:spcPct val="0"/>
              </a:spcBef>
            </a:pPr>
            <a:r>
              <a:rPr lang="en-US" altLang="en-US" b="0" dirty="0"/>
              <a:t> </a:t>
            </a:r>
          </a:p>
        </p:txBody>
      </p:sp>
    </p:spTree>
    <p:extLst>
      <p:ext uri="{BB962C8B-B14F-4D97-AF65-F5344CB8AC3E}">
        <p14:creationId xmlns:p14="http://schemas.microsoft.com/office/powerpoint/2010/main" val="4065164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r>
              <a:rPr lang="en-US" dirty="0"/>
              <a:t>Review the slide. </a:t>
            </a:r>
          </a:p>
          <a:p>
            <a:endParaRPr lang="en-US" dirty="0"/>
          </a:p>
          <a:p>
            <a:r>
              <a:rPr lang="en-US" dirty="0"/>
              <a:t>In addition to the group agreements, aligning ourselves with these shared expectations will help us explore the content together and invite us to be conscious and courageous.  </a:t>
            </a:r>
          </a:p>
          <a:p>
            <a:endParaRPr lang="en-US" dirty="0"/>
          </a:p>
        </p:txBody>
      </p:sp>
    </p:spTree>
    <p:extLst>
      <p:ext uri="{BB962C8B-B14F-4D97-AF65-F5344CB8AC3E}">
        <p14:creationId xmlns:p14="http://schemas.microsoft.com/office/powerpoint/2010/main" val="3268460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Lead the group in a mindfulness activity. This can be a simple exercise of deep breathing to center participants in the present moment (approximate time: 5 minutes).</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Mindfulness is how we ground ourselves for the work of cultural humility. It is the desired disposition for creating an environment within oneself that is patient, present, and accepting of things as they are without judgment. </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Example of a guided meditation: (Read the meditation at a comfortable, unrushed pace. Allow space between statements to aid the experience.)</a:t>
            </a:r>
          </a:p>
          <a:p>
            <a:pPr rtl="0" fontAlgn="base"/>
            <a:endParaRPr lang="en-US"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Make yourself comfortable and take a few deep breaths. Close your eyes if you’d like or fix them on a object of your choosing.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With the ease of each breath, inhale peace, compassion, and acceptance and exhale tension, worry or concerns. Rest in the calm of the present moment.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Continue to breath deeply as peace comforts you.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Now, imagine your heart is the sun. It shines brightly within you. Its warmth and light radiates throughout your being and into the world around you. Imagine each beam of light extends acceptance, forgiveness, patience and love to all of humanity including yourself. Acceptance, forgiveness, patience, and love fills you and extends to those you love and to those you find difficult. You allow this light of love to evoke peace—peace for all people and all situations. You simply flow in the energy of this moment. You trust that life supports all beings. You rest in your wholeness and offer wholeness for all others.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Take a few more deep breaths. When you are ready we can move forward together. </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Debrief:</a:t>
            </a:r>
          </a:p>
          <a:p>
            <a:pPr rtl="0" fontAlgn="base"/>
            <a:r>
              <a:rPr lang="en-US" sz="1200" b="0" i="0" u="none" strike="noStrike" kern="1200" dirty="0">
                <a:solidFill>
                  <a:schemeClr val="tx1"/>
                </a:solidFill>
                <a:effectLst/>
                <a:latin typeface="+mn-lt"/>
                <a:ea typeface="+mn-ea"/>
                <a:cs typeface="+mn-cs"/>
              </a:rPr>
              <a:t>Ask participants to briefly share any reflections or comments. </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Summarize </a:t>
            </a:r>
          </a:p>
          <a:p>
            <a:pPr rtl="0" fontAlgn="base"/>
            <a:r>
              <a:rPr lang="en-US" sz="1200" b="0" i="0" u="none" strike="noStrike" kern="1200" dirty="0">
                <a:solidFill>
                  <a:schemeClr val="tx1"/>
                </a:solidFill>
                <a:effectLst/>
                <a:latin typeface="+mn-lt"/>
                <a:ea typeface="+mn-ea"/>
                <a:cs typeface="+mn-cs"/>
              </a:rPr>
              <a:t>Thank participants for individually committing to co-create quality in our learning environment. As we move forward, we will come to understand the work of cultural humility is anchored in many of the practices we’ve just completed. It is an ongoing practice of curious inquiry by interrupting our tendencies make assumptions. </a:t>
            </a:r>
          </a:p>
          <a:p>
            <a:pPr rtl="0" fontAlgn="base"/>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575944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r>
              <a:rPr lang="en-US" b="0" dirty="0"/>
              <a:t>Before we define cultural humility, let’s become acquainted with the two women who founded this framework – Dr. Melanie </a:t>
            </a:r>
            <a:r>
              <a:rPr lang="en-US" b="0" dirty="0" err="1"/>
              <a:t>Tervalon</a:t>
            </a:r>
            <a:r>
              <a:rPr lang="en-US" b="0" dirty="0"/>
              <a:t> and Dr. Jann Murray-Garcia. </a:t>
            </a:r>
          </a:p>
          <a:p>
            <a:endParaRPr lang="en-US" b="0" dirty="0"/>
          </a:p>
          <a:p>
            <a:r>
              <a:rPr lang="en-US" b="0" dirty="0"/>
              <a:t>In 1992, while working at Children’s Hospital Oakland, Dr. </a:t>
            </a:r>
            <a:r>
              <a:rPr lang="en-US" b="0" dirty="0" err="1"/>
              <a:t>Tervalon</a:t>
            </a:r>
            <a:r>
              <a:rPr lang="en-US" b="0" dirty="0"/>
              <a:t> and Dr. Murray-Garcia were providing services to a community that was reeling from rioting and racial divisions resulting from the acquittal of four Los Angeles, police officers who were charged with brutally beating Rodney King after a high-speed chase.  </a:t>
            </a:r>
          </a:p>
          <a:p>
            <a:endParaRPr lang="en-US" b="0" dirty="0"/>
          </a:p>
          <a:p>
            <a:r>
              <a:rPr lang="en-US" b="0" dirty="0"/>
              <a:t>The Rodney King verdict and riots fueled racial tensions and fostered divisions that impacted the quality of care patients received and relationships among the ethnically diverse hospital staff. In response, hospital staff and community members engaged in ongoing dialogues and processes to address the issues, ultimately leading to the formation of The Children’s Hospital Multicultural Curriculum Program between 1992 and 1997.  </a:t>
            </a:r>
          </a:p>
          <a:p>
            <a:endParaRPr lang="en-US" b="0" dirty="0"/>
          </a:p>
          <a:p>
            <a:r>
              <a:rPr lang="en-US" b="0" dirty="0"/>
              <a:t>As a result of those efforts, the Cultural Humility framework was formed and the journal article “Cultural humility versus cultural competence: A critical distinction in defining physician training outcomes multicultural education” written by Dr. </a:t>
            </a:r>
            <a:r>
              <a:rPr lang="en-US" b="0" dirty="0" err="1"/>
              <a:t>Tervalon</a:t>
            </a:r>
            <a:r>
              <a:rPr lang="en-US" b="0" dirty="0"/>
              <a:t> and Dr. Murray-Garcia was published in 1998. </a:t>
            </a:r>
          </a:p>
          <a:p>
            <a:endParaRPr lang="en-US" b="0" dirty="0"/>
          </a:p>
          <a:p>
            <a:endParaRPr lang="en-US" b="0" dirty="0"/>
          </a:p>
          <a:p>
            <a:endParaRPr lang="en-US" b="0" dirty="0"/>
          </a:p>
        </p:txBody>
      </p:sp>
    </p:spTree>
    <p:extLst>
      <p:ext uri="{BB962C8B-B14F-4D97-AF65-F5344CB8AC3E}">
        <p14:creationId xmlns:p14="http://schemas.microsoft.com/office/powerpoint/2010/main" val="2097579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0" dirty="0">
                <a:latin typeface="+mn-lt"/>
              </a:rPr>
              <a:t>Let’s take a moment to reflect on the meaning of culture.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8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0" dirty="0">
                <a:latin typeface="+mn-lt"/>
              </a:rPr>
              <a:t>Ask a participant to read the excerpt on the slide that describes culture.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8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tx1"/>
                </a:solidFill>
                <a:effectLst/>
                <a:latin typeface="+mn-lt"/>
                <a:ea typeface="+mn-ea"/>
                <a:cs typeface="+mn-cs"/>
              </a:rPr>
              <a:t>Invite participants to share their thoughts about this passage and how it relates to their understanding of culture.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8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1" dirty="0">
                <a:latin typeface="+mn-lt"/>
              </a:rPr>
              <a:t>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Facilitator’s Note:</a:t>
            </a:r>
            <a:br>
              <a:rPr lang="en-US" dirty="0"/>
            </a:br>
            <a:r>
              <a:rPr lang="en-US" sz="1200" b="0" i="0" u="none" strike="noStrike" kern="1200" dirty="0">
                <a:solidFill>
                  <a:schemeClr val="tx1"/>
                </a:solidFill>
                <a:effectLst/>
                <a:latin typeface="+mn-lt"/>
                <a:ea typeface="+mn-ea"/>
                <a:cs typeface="+mn-cs"/>
              </a:rPr>
              <a:t>Octavio Paz wrote the original</a:t>
            </a:r>
            <a:r>
              <a:rPr lang="en-US" sz="1200" b="0" i="0" u="none" strike="noStrike" kern="1200" baseline="0" dirty="0">
                <a:solidFill>
                  <a:schemeClr val="tx1"/>
                </a:solidFill>
                <a:effectLst/>
                <a:latin typeface="+mn-lt"/>
                <a:ea typeface="+mn-ea"/>
                <a:cs typeface="+mn-cs"/>
              </a:rPr>
              <a:t> quote in</a:t>
            </a:r>
            <a:r>
              <a:rPr lang="en-US" sz="1200" b="0" i="0" u="none" strike="noStrike" kern="1200" dirty="0">
                <a:solidFill>
                  <a:schemeClr val="tx1"/>
                </a:solidFill>
                <a:effectLst/>
                <a:latin typeface="+mn-lt"/>
                <a:ea typeface="+mn-ea"/>
                <a:cs typeface="+mn-cs"/>
              </a:rPr>
              <a:t> Spanish. This</a:t>
            </a:r>
            <a:r>
              <a:rPr lang="en-US" sz="1200" b="0" i="0" u="none" strike="noStrike" kern="1200" baseline="0" dirty="0">
                <a:solidFill>
                  <a:schemeClr val="tx1"/>
                </a:solidFill>
                <a:effectLst/>
                <a:latin typeface="+mn-lt"/>
                <a:ea typeface="+mn-ea"/>
                <a:cs typeface="+mn-cs"/>
              </a:rPr>
              <a:t> translation may not fully capture the original meaning. Octavio Paz was referring to civilization, though we believe this is applicable to what we mean and how we talk about culture certainly in the United States.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0" dirty="0">
                <a:latin typeface="+mn-lt"/>
              </a:rPr>
              <a:t>Reference:</a:t>
            </a:r>
            <a:br>
              <a:rPr lang="en-US" altLang="en-US" sz="2800" b="0" dirty="0">
                <a:latin typeface="+mn-lt"/>
              </a:rPr>
            </a:br>
            <a:r>
              <a:rPr lang="en-US" altLang="en-US" sz="1200" b="0" dirty="0">
                <a:latin typeface="+mn-lt"/>
              </a:rPr>
              <a:t>Adapted from </a:t>
            </a:r>
            <a:r>
              <a:rPr lang="en-US" altLang="en-US" sz="1200" b="0" i="1" dirty="0">
                <a:latin typeface="+mn-lt"/>
              </a:rPr>
              <a:t>Mexico and the United States</a:t>
            </a:r>
            <a:r>
              <a:rPr lang="en-US" altLang="en-US" sz="1200" b="0" dirty="0">
                <a:latin typeface="+mn-lt"/>
              </a:rPr>
              <a:t>, The New Yorker, September 17, 1979 Translated by Rachel Phillips </a:t>
            </a:r>
            <a:r>
              <a:rPr lang="en-US" altLang="en-US" sz="1200" b="0" dirty="0" err="1">
                <a:latin typeface="+mn-lt"/>
              </a:rPr>
              <a:t>Belash</a:t>
            </a:r>
            <a:endParaRPr lang="en-US" dirty="0"/>
          </a:p>
        </p:txBody>
      </p:sp>
    </p:spTree>
    <p:extLst>
      <p:ext uri="{BB962C8B-B14F-4D97-AF65-F5344CB8AC3E}">
        <p14:creationId xmlns:p14="http://schemas.microsoft.com/office/powerpoint/2010/main" val="1413934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r>
              <a:rPr lang="en-US" b="0" dirty="0">
                <a:latin typeface="Times New Roman" pitchFamily="18" charset="0"/>
              </a:rPr>
              <a:t>Share these defining points for culture. </a:t>
            </a:r>
          </a:p>
        </p:txBody>
      </p:sp>
    </p:spTree>
    <p:extLst>
      <p:ext uri="{BB962C8B-B14F-4D97-AF65-F5344CB8AC3E}">
        <p14:creationId xmlns:p14="http://schemas.microsoft.com/office/powerpoint/2010/main" val="410077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4ED3B6-88DB-454C-A833-FFC065D98E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a:spcBef>
                <a:spcPct val="0"/>
              </a:spcBef>
            </a:pPr>
            <a:r>
              <a:rPr lang="en-US" altLang="en-US" dirty="0"/>
              <a:t>Share information on the slide. </a:t>
            </a:r>
          </a:p>
          <a:p>
            <a:pPr>
              <a:spcBef>
                <a:spcPct val="0"/>
              </a:spcBef>
            </a:pPr>
            <a:endParaRPr lang="en-US" altLang="en-US" dirty="0"/>
          </a:p>
          <a:p>
            <a:pPr>
              <a:spcBef>
                <a:spcPct val="0"/>
              </a:spcBef>
            </a:pPr>
            <a:r>
              <a:rPr lang="en-US" altLang="en-US" dirty="0"/>
              <a:t>The important point to make about this statement is that cultural humility is an ongoing, lifelong commitment and process. </a:t>
            </a:r>
          </a:p>
        </p:txBody>
      </p:sp>
    </p:spTree>
    <p:extLst>
      <p:ext uri="{BB962C8B-B14F-4D97-AF65-F5344CB8AC3E}">
        <p14:creationId xmlns:p14="http://schemas.microsoft.com/office/powerpoint/2010/main" val="19933164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openingfooter_sized.jpg">
            <a:extLst>
              <a:ext uri="{FF2B5EF4-FFF2-40B4-BE49-F238E27FC236}">
                <a16:creationId xmlns:a16="http://schemas.microsoft.com/office/drawing/2014/main" id="{11A0CCCF-D1DE-4C7E-9EC7-189998A91B3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334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A9F5AB4-E030-4BE8-96F6-BCADB4F13109}"/>
              </a:ext>
            </a:extLst>
          </p:cNvPr>
          <p:cNvPicPr>
            <a:picLocks noChangeAspect="1" noChangeArrowheads="1"/>
          </p:cNvPicPr>
          <p:nvPr/>
        </p:nvPicPr>
        <p:blipFill>
          <a:blip r:embed="rId3"/>
          <a:srcRect/>
          <a:stretch>
            <a:fillRect/>
          </a:stretch>
        </p:blipFill>
        <p:spPr bwMode="auto">
          <a:xfrm>
            <a:off x="7543801" y="6118227"/>
            <a:ext cx="96837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Rectangle 19">
            <a:extLst>
              <a:ext uri="{FF2B5EF4-FFF2-40B4-BE49-F238E27FC236}">
                <a16:creationId xmlns:a16="http://schemas.microsoft.com/office/drawing/2014/main" id="{B50AD90E-4F29-4081-AAD7-24213F22B3D6}"/>
              </a:ext>
            </a:extLst>
          </p:cNvPr>
          <p:cNvSpPr>
            <a:spLocks noChangeArrowheads="1"/>
          </p:cNvSpPr>
          <p:nvPr/>
        </p:nvSpPr>
        <p:spPr bwMode="auto">
          <a:xfrm>
            <a:off x="609601" y="6096001"/>
            <a:ext cx="46640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en-US" sz="900" dirty="0">
                <a:latin typeface="Arial Bold" charset="0"/>
                <a:ea typeface="Osaka" charset="0"/>
              </a:rPr>
              <a:t>Boston University</a:t>
            </a:r>
            <a:r>
              <a:rPr lang="en-US" altLang="en-US" sz="900" dirty="0">
                <a:latin typeface="Arial" charset="0"/>
                <a:ea typeface="Osaka" charset="0"/>
              </a:rPr>
              <a:t> School of Social Work</a:t>
            </a:r>
          </a:p>
          <a:p>
            <a:pPr>
              <a:defRPr/>
            </a:pPr>
            <a:r>
              <a:rPr lang="en-US" altLang="en-US" sz="900" dirty="0">
                <a:latin typeface="Arial" charset="0"/>
                <a:ea typeface="Osaka" charset="0"/>
              </a:rPr>
              <a:t>Center for Innovation in Social Work &amp; Health</a:t>
            </a:r>
          </a:p>
        </p:txBody>
      </p:sp>
      <p:sp>
        <p:nvSpPr>
          <p:cNvPr id="7" name="Rectangle 6">
            <a:extLst>
              <a:ext uri="{FF2B5EF4-FFF2-40B4-BE49-F238E27FC236}">
                <a16:creationId xmlns:a16="http://schemas.microsoft.com/office/drawing/2014/main" id="{DC6A1DD0-9D35-4C1D-97C5-195630E9F604}"/>
              </a:ext>
            </a:extLst>
          </p:cNvPr>
          <p:cNvSpPr/>
          <p:nvPr/>
        </p:nvSpPr>
        <p:spPr>
          <a:xfrm>
            <a:off x="0" y="0"/>
            <a:ext cx="9144000" cy="44958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cxnSp>
        <p:nvCxnSpPr>
          <p:cNvPr id="8" name="Straight Connector 7">
            <a:extLst>
              <a:ext uri="{FF2B5EF4-FFF2-40B4-BE49-F238E27FC236}">
                <a16:creationId xmlns:a16="http://schemas.microsoft.com/office/drawing/2014/main" id="{738A1FC2-C192-48B9-AA7A-B90BAE151090}"/>
              </a:ext>
            </a:extLst>
          </p:cNvPr>
          <p:cNvCxnSpPr/>
          <p:nvPr/>
        </p:nvCxnSpPr>
        <p:spPr>
          <a:xfrm>
            <a:off x="0" y="5867400"/>
            <a:ext cx="9144000" cy="0"/>
          </a:xfrm>
          <a:prstGeom prst="line">
            <a:avLst/>
          </a:prstGeom>
          <a:ln w="1524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3074" name="Rectangle 2"/>
          <p:cNvSpPr>
            <a:spLocks noGrp="1" noChangeArrowheads="1"/>
          </p:cNvSpPr>
          <p:nvPr>
            <p:ph type="ctrTitle"/>
          </p:nvPr>
        </p:nvSpPr>
        <p:spPr>
          <a:xfrm>
            <a:off x="685800" y="1600200"/>
            <a:ext cx="7772400" cy="1143000"/>
          </a:xfrm>
        </p:spPr>
        <p:txBody>
          <a:bodyPr anchor="ctr"/>
          <a:lstStyle>
            <a:lvl1pPr>
              <a:defRPr sz="3000">
                <a:solidFill>
                  <a:schemeClr val="bg1"/>
                </a:solidFill>
                <a:latin typeface="Josephine Sans"/>
              </a:defRPr>
            </a:lvl1pPr>
          </a:lstStyle>
          <a:p>
            <a:pPr lvl="0"/>
            <a:r>
              <a:rPr lang="en-US" altLang="en-US" noProof="0"/>
              <a:t>Click to edit Master title style</a:t>
            </a:r>
            <a:endParaRPr lang="en-US" altLang="en-US" noProof="0" dirty="0"/>
          </a:p>
        </p:txBody>
      </p:sp>
      <p:sp>
        <p:nvSpPr>
          <p:cNvPr id="3075" name="Rectangle 3"/>
          <p:cNvSpPr>
            <a:spLocks noGrp="1" noChangeArrowheads="1"/>
          </p:cNvSpPr>
          <p:nvPr>
            <p:ph type="subTitle" idx="1"/>
          </p:nvPr>
        </p:nvSpPr>
        <p:spPr>
          <a:xfrm>
            <a:off x="685800" y="3200400"/>
            <a:ext cx="7772400" cy="1752600"/>
          </a:xfrm>
        </p:spPr>
        <p:txBody>
          <a:bodyPr/>
          <a:lstStyle>
            <a:lvl1pPr marL="0" indent="0">
              <a:buFont typeface="Wingdings" charset="2"/>
              <a:buNone/>
              <a:defRPr sz="1800">
                <a:solidFill>
                  <a:srgbClr val="CCCCCC"/>
                </a:solidFill>
                <a:latin typeface="Josephine Sans Semi"/>
              </a:defRPr>
            </a:lvl1pPr>
          </a:lstStyle>
          <a:p>
            <a:pPr lvl="0"/>
            <a:r>
              <a:rPr lang="en-US" altLang="en-US" noProof="0"/>
              <a:t>Click to edit Master subtitle style</a:t>
            </a:r>
            <a:endParaRPr lang="en-US" altLang="en-US" noProof="0" dirty="0"/>
          </a:p>
        </p:txBody>
      </p:sp>
    </p:spTree>
    <p:extLst>
      <p:ext uri="{BB962C8B-B14F-4D97-AF65-F5344CB8AC3E}">
        <p14:creationId xmlns:p14="http://schemas.microsoft.com/office/powerpoint/2010/main" val="2480893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Rectangle 5">
            <a:extLst>
              <a:ext uri="{FF2B5EF4-FFF2-40B4-BE49-F238E27FC236}">
                <a16:creationId xmlns:a16="http://schemas.microsoft.com/office/drawing/2014/main" id="{AE02BBE6-F460-48CF-AD7F-9966E448B580}"/>
              </a:ext>
            </a:extLst>
          </p:cNvPr>
          <p:cNvSpPr>
            <a:spLocks noGrp="1" noChangeArrowheads="1"/>
          </p:cNvSpPr>
          <p:nvPr>
            <p:ph type="ftr" sz="quarter" idx="10"/>
          </p:nvPr>
        </p:nvSpPr>
        <p:spPr>
          <a:ln/>
        </p:spPr>
        <p:txBody>
          <a:bodyPr/>
          <a:lstStyle>
            <a:lvl1pPr>
              <a:defRPr/>
            </a:lvl1pPr>
          </a:lstStyle>
          <a:p>
            <a:endParaRPr lang="en-US"/>
          </a:p>
        </p:txBody>
      </p:sp>
      <p:sp>
        <p:nvSpPr>
          <p:cNvPr id="6" name="Rectangle 18">
            <a:extLst>
              <a:ext uri="{FF2B5EF4-FFF2-40B4-BE49-F238E27FC236}">
                <a16:creationId xmlns:a16="http://schemas.microsoft.com/office/drawing/2014/main" id="{FC5FDE9F-C8D4-434B-8170-40C50F5D675B}"/>
              </a:ext>
            </a:extLst>
          </p:cNvPr>
          <p:cNvSpPr>
            <a:spLocks noGrp="1" noChangeArrowheads="1"/>
          </p:cNvSpPr>
          <p:nvPr>
            <p:ph type="dt" sz="half" idx="11"/>
          </p:nvPr>
        </p:nvSpPr>
        <p:spPr>
          <a:ln/>
        </p:spPr>
        <p:txBody>
          <a:bodyPr/>
          <a:lstStyle>
            <a:lvl1pPr>
              <a:defRPr/>
            </a:lvl1pPr>
          </a:lstStyle>
          <a:p>
            <a:fld id="{237C961F-D41B-412B-9754-14546020A56A}" type="datetimeFigureOut">
              <a:rPr lang="en-US" smtClean="0"/>
              <a:t>7/21/2020</a:t>
            </a:fld>
            <a:endParaRPr lang="en-US"/>
          </a:p>
        </p:txBody>
      </p:sp>
    </p:spTree>
    <p:extLst>
      <p:ext uri="{BB962C8B-B14F-4D97-AF65-F5344CB8AC3E}">
        <p14:creationId xmlns:p14="http://schemas.microsoft.com/office/powerpoint/2010/main" val="1494438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1501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openingfooter_sized.jpg">
            <a:extLst>
              <a:ext uri="{FF2B5EF4-FFF2-40B4-BE49-F238E27FC236}">
                <a16:creationId xmlns:a16="http://schemas.microsoft.com/office/drawing/2014/main" id="{2E9A246F-B97C-4AA4-8089-8FF645AE0F3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334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a:extLst>
              <a:ext uri="{FF2B5EF4-FFF2-40B4-BE49-F238E27FC236}">
                <a16:creationId xmlns:a16="http://schemas.microsoft.com/office/drawing/2014/main" id="{9D895079-3457-46B4-910C-191AF5418821}"/>
              </a:ext>
            </a:extLst>
          </p:cNvPr>
          <p:cNvPicPr>
            <a:picLocks noChangeAspect="1" noChangeArrowheads="1"/>
          </p:cNvPicPr>
          <p:nvPr userDrawn="1"/>
        </p:nvPicPr>
        <p:blipFill>
          <a:blip r:embed="rId3"/>
          <a:srcRect/>
          <a:stretch>
            <a:fillRect/>
          </a:stretch>
        </p:blipFill>
        <p:spPr bwMode="auto">
          <a:xfrm>
            <a:off x="7543800" y="6118225"/>
            <a:ext cx="96837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Rectangle 19">
            <a:extLst>
              <a:ext uri="{FF2B5EF4-FFF2-40B4-BE49-F238E27FC236}">
                <a16:creationId xmlns:a16="http://schemas.microsoft.com/office/drawing/2014/main" id="{F37F7253-73FF-463B-88DC-CED5835A5A05}"/>
              </a:ext>
            </a:extLst>
          </p:cNvPr>
          <p:cNvSpPr>
            <a:spLocks noChangeArrowheads="1"/>
          </p:cNvSpPr>
          <p:nvPr userDrawn="1"/>
        </p:nvSpPr>
        <p:spPr bwMode="auto">
          <a:xfrm>
            <a:off x="609600" y="6096000"/>
            <a:ext cx="4664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en-US" sz="1200" dirty="0">
                <a:latin typeface="Arial Bold" charset="0"/>
                <a:ea typeface="Osaka" charset="0"/>
              </a:rPr>
              <a:t>Boston University</a:t>
            </a:r>
            <a:r>
              <a:rPr lang="en-US" altLang="en-US" sz="1200" dirty="0">
                <a:latin typeface="Arial" charset="0"/>
                <a:ea typeface="Osaka" charset="0"/>
              </a:rPr>
              <a:t> School of Social Work</a:t>
            </a:r>
          </a:p>
          <a:p>
            <a:pPr>
              <a:defRPr/>
            </a:pPr>
            <a:r>
              <a:rPr lang="en-US" altLang="en-US" sz="1200" dirty="0">
                <a:latin typeface="Arial" charset="0"/>
                <a:ea typeface="Osaka" charset="0"/>
              </a:rPr>
              <a:t>Center for Innovation in Social Work &amp; Health</a:t>
            </a:r>
          </a:p>
        </p:txBody>
      </p:sp>
      <p:sp>
        <p:nvSpPr>
          <p:cNvPr id="7" name="Rectangle 6">
            <a:extLst>
              <a:ext uri="{FF2B5EF4-FFF2-40B4-BE49-F238E27FC236}">
                <a16:creationId xmlns:a16="http://schemas.microsoft.com/office/drawing/2014/main" id="{B81692BF-5264-4C8E-B0BF-8ADB8258E003}"/>
              </a:ext>
            </a:extLst>
          </p:cNvPr>
          <p:cNvSpPr/>
          <p:nvPr userDrawn="1"/>
        </p:nvSpPr>
        <p:spPr>
          <a:xfrm>
            <a:off x="0" y="0"/>
            <a:ext cx="9144000" cy="44958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8" name="Straight Connector 7">
            <a:extLst>
              <a:ext uri="{FF2B5EF4-FFF2-40B4-BE49-F238E27FC236}">
                <a16:creationId xmlns:a16="http://schemas.microsoft.com/office/drawing/2014/main" id="{376CB17A-F521-4E54-8756-38CF7E59FB98}"/>
              </a:ext>
            </a:extLst>
          </p:cNvPr>
          <p:cNvCxnSpPr/>
          <p:nvPr userDrawn="1"/>
        </p:nvCxnSpPr>
        <p:spPr>
          <a:xfrm>
            <a:off x="0" y="5867400"/>
            <a:ext cx="9144000" cy="0"/>
          </a:xfrm>
          <a:prstGeom prst="line">
            <a:avLst/>
          </a:prstGeom>
          <a:ln w="1524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3074" name="Rectangle 2"/>
          <p:cNvSpPr>
            <a:spLocks noGrp="1" noChangeArrowheads="1"/>
          </p:cNvSpPr>
          <p:nvPr>
            <p:ph type="ctrTitle"/>
          </p:nvPr>
        </p:nvSpPr>
        <p:spPr>
          <a:xfrm>
            <a:off x="685800" y="1600200"/>
            <a:ext cx="7772400" cy="1143000"/>
          </a:xfrm>
        </p:spPr>
        <p:txBody>
          <a:bodyPr anchor="ctr"/>
          <a:lstStyle>
            <a:lvl1pPr>
              <a:defRPr sz="4000">
                <a:solidFill>
                  <a:schemeClr val="bg1"/>
                </a:solidFill>
                <a:latin typeface="+mj-lt"/>
              </a:defRPr>
            </a:lvl1pPr>
          </a:lstStyle>
          <a:p>
            <a:pPr lvl="0"/>
            <a:r>
              <a:rPr lang="en-US" altLang="en-US" noProof="0" dirty="0"/>
              <a:t>Click to edit Master title style</a:t>
            </a:r>
          </a:p>
        </p:txBody>
      </p:sp>
      <p:sp>
        <p:nvSpPr>
          <p:cNvPr id="3075" name="Rectangle 3"/>
          <p:cNvSpPr>
            <a:spLocks noGrp="1" noChangeArrowheads="1"/>
          </p:cNvSpPr>
          <p:nvPr>
            <p:ph type="subTitle" idx="1"/>
          </p:nvPr>
        </p:nvSpPr>
        <p:spPr>
          <a:xfrm>
            <a:off x="685800" y="3200400"/>
            <a:ext cx="7772400" cy="1752600"/>
          </a:xfrm>
        </p:spPr>
        <p:txBody>
          <a:bodyPr/>
          <a:lstStyle>
            <a:lvl1pPr marL="0" indent="0">
              <a:buFont typeface="Wingdings" charset="2"/>
              <a:buNone/>
              <a:defRPr sz="2400">
                <a:solidFill>
                  <a:srgbClr val="CCCCCC"/>
                </a:solidFill>
                <a:latin typeface="+mn-lt"/>
              </a:defRPr>
            </a:lvl1pPr>
          </a:lstStyle>
          <a:p>
            <a:pPr lvl="0"/>
            <a:r>
              <a:rPr lang="en-US" altLang="en-US" noProof="0" dirty="0"/>
              <a:t>Click to edit Master subtitle style</a:t>
            </a:r>
          </a:p>
        </p:txBody>
      </p:sp>
    </p:spTree>
    <p:extLst>
      <p:ext uri="{BB962C8B-B14F-4D97-AF65-F5344CB8AC3E}">
        <p14:creationId xmlns:p14="http://schemas.microsoft.com/office/powerpoint/2010/main" val="1212972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a:extLst>
              <a:ext uri="{FF2B5EF4-FFF2-40B4-BE49-F238E27FC236}">
                <a16:creationId xmlns:a16="http://schemas.microsoft.com/office/drawing/2014/main" id="{7795935E-E9B5-4811-8F4A-32507C988E5A}"/>
              </a:ext>
            </a:extLst>
          </p:cNvPr>
          <p:cNvSpPr>
            <a:spLocks noGrp="1" noChangeArrowheads="1"/>
          </p:cNvSpPr>
          <p:nvPr>
            <p:ph type="ftr" sz="quarter" idx="10"/>
          </p:nvPr>
        </p:nvSpPr>
        <p:spPr/>
        <p:txBody>
          <a:bodyPr/>
          <a:lstStyle>
            <a:lvl1pPr>
              <a:defRPr>
                <a:latin typeface="+mn-lt"/>
              </a:defRPr>
            </a:lvl1pPr>
          </a:lstStyle>
          <a:p>
            <a:pPr>
              <a:defRPr/>
            </a:pPr>
            <a:r>
              <a:rPr lang="en-US" altLang="en-US"/>
              <a:t>Name of  Presentation</a:t>
            </a:r>
          </a:p>
        </p:txBody>
      </p:sp>
    </p:spTree>
    <p:extLst>
      <p:ext uri="{BB962C8B-B14F-4D97-AF65-F5344CB8AC3E}">
        <p14:creationId xmlns:p14="http://schemas.microsoft.com/office/powerpoint/2010/main" val="2763672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atin typeface="+mn-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
        <p:nvSpPr>
          <p:cNvPr id="4" name="Rectangle 5">
            <a:extLst>
              <a:ext uri="{FF2B5EF4-FFF2-40B4-BE49-F238E27FC236}">
                <a16:creationId xmlns:a16="http://schemas.microsoft.com/office/drawing/2014/main" id="{AD2F870B-6E48-4F0F-91D8-86D05FFCF736}"/>
              </a:ext>
            </a:extLst>
          </p:cNvPr>
          <p:cNvSpPr>
            <a:spLocks noGrp="1" noChangeArrowheads="1"/>
          </p:cNvSpPr>
          <p:nvPr>
            <p:ph type="ftr" sz="quarter" idx="10"/>
          </p:nvPr>
        </p:nvSpPr>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2930200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1DB9B2-2E25-4EAE-A4E2-D4793403A0AB}"/>
              </a:ext>
            </a:extLst>
          </p:cNvPr>
          <p:cNvSpPr/>
          <p:nvPr userDrawn="1"/>
        </p:nvSpPr>
        <p:spPr>
          <a:xfrm>
            <a:off x="0" y="2235200"/>
            <a:ext cx="9144000" cy="2413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2">
            <a:extLst>
              <a:ext uri="{FF2B5EF4-FFF2-40B4-BE49-F238E27FC236}">
                <a16:creationId xmlns:a16="http://schemas.microsoft.com/office/drawing/2014/main" id="{6916746B-92A9-4743-830A-F4A9CA023E2F}"/>
              </a:ext>
            </a:extLst>
          </p:cNvPr>
          <p:cNvSpPr txBox="1">
            <a:spLocks noChangeArrowheads="1"/>
          </p:cNvSpPr>
          <p:nvPr userDrawn="1"/>
        </p:nvSpPr>
        <p:spPr bwMode="auto">
          <a:xfrm>
            <a:off x="685800" y="2819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l" rtl="0" eaLnBrk="0" fontAlgn="base" hangingPunct="0">
              <a:spcBef>
                <a:spcPct val="0"/>
              </a:spcBef>
              <a:spcAft>
                <a:spcPct val="0"/>
              </a:spcAft>
              <a:defRPr sz="4000" kern="1200">
                <a:solidFill>
                  <a:schemeClr val="bg1"/>
                </a:solidFill>
                <a:latin typeface="Josephine Sans"/>
                <a:ea typeface="+mj-ea"/>
                <a:cs typeface="+mj-cs"/>
              </a:defRPr>
            </a:lvl1pPr>
            <a:lvl2pPr algn="l" rtl="0" eaLnBrk="0" fontAlgn="base" hangingPunct="0">
              <a:spcBef>
                <a:spcPct val="0"/>
              </a:spcBef>
              <a:spcAft>
                <a:spcPct val="0"/>
              </a:spcAft>
              <a:defRPr sz="2400">
                <a:solidFill>
                  <a:schemeClr val="tx1"/>
                </a:solidFill>
                <a:latin typeface="Arial" charset="0"/>
                <a:ea typeface="Osaka" charset="0"/>
              </a:defRPr>
            </a:lvl2pPr>
            <a:lvl3pPr algn="l" rtl="0" eaLnBrk="0" fontAlgn="base" hangingPunct="0">
              <a:spcBef>
                <a:spcPct val="0"/>
              </a:spcBef>
              <a:spcAft>
                <a:spcPct val="0"/>
              </a:spcAft>
              <a:defRPr sz="2400">
                <a:solidFill>
                  <a:schemeClr val="tx1"/>
                </a:solidFill>
                <a:latin typeface="Arial" charset="0"/>
                <a:ea typeface="Osaka" charset="0"/>
              </a:defRPr>
            </a:lvl3pPr>
            <a:lvl4pPr algn="l" rtl="0" eaLnBrk="0" fontAlgn="base" hangingPunct="0">
              <a:spcBef>
                <a:spcPct val="0"/>
              </a:spcBef>
              <a:spcAft>
                <a:spcPct val="0"/>
              </a:spcAft>
              <a:defRPr sz="2400">
                <a:solidFill>
                  <a:schemeClr val="tx1"/>
                </a:solidFill>
                <a:latin typeface="Arial" charset="0"/>
                <a:ea typeface="Osaka" charset="0"/>
              </a:defRPr>
            </a:lvl4pPr>
            <a:lvl5pPr algn="l" rtl="0" eaLnBrk="0" fontAlgn="base" hangingPunct="0">
              <a:spcBef>
                <a:spcPct val="0"/>
              </a:spcBef>
              <a:spcAft>
                <a:spcPct val="0"/>
              </a:spcAft>
              <a:defRPr sz="2400">
                <a:solidFill>
                  <a:schemeClr val="tx1"/>
                </a:solidFill>
                <a:latin typeface="Arial" charset="0"/>
                <a:ea typeface="Osaka" charset="0"/>
              </a:defRPr>
            </a:lvl5pPr>
            <a:lvl6pPr marL="457200" algn="l" rtl="0" fontAlgn="base">
              <a:spcBef>
                <a:spcPct val="0"/>
              </a:spcBef>
              <a:spcAft>
                <a:spcPct val="0"/>
              </a:spcAft>
              <a:defRPr sz="2400">
                <a:solidFill>
                  <a:schemeClr val="tx1"/>
                </a:solidFill>
                <a:latin typeface="Arial" charset="0"/>
                <a:ea typeface="Osaka" charset="0"/>
              </a:defRPr>
            </a:lvl6pPr>
            <a:lvl7pPr marL="914400" algn="l" rtl="0" fontAlgn="base">
              <a:spcBef>
                <a:spcPct val="0"/>
              </a:spcBef>
              <a:spcAft>
                <a:spcPct val="0"/>
              </a:spcAft>
              <a:defRPr sz="2400">
                <a:solidFill>
                  <a:schemeClr val="tx1"/>
                </a:solidFill>
                <a:latin typeface="Arial" charset="0"/>
                <a:ea typeface="Osaka" charset="0"/>
              </a:defRPr>
            </a:lvl7pPr>
            <a:lvl8pPr marL="1371600" algn="l" rtl="0" fontAlgn="base">
              <a:spcBef>
                <a:spcPct val="0"/>
              </a:spcBef>
              <a:spcAft>
                <a:spcPct val="0"/>
              </a:spcAft>
              <a:defRPr sz="2400">
                <a:solidFill>
                  <a:schemeClr val="tx1"/>
                </a:solidFill>
                <a:latin typeface="Arial" charset="0"/>
                <a:ea typeface="Osaka" charset="0"/>
              </a:defRPr>
            </a:lvl8pPr>
            <a:lvl9pPr marL="1828800" algn="l" rtl="0" fontAlgn="base">
              <a:spcBef>
                <a:spcPct val="0"/>
              </a:spcBef>
              <a:spcAft>
                <a:spcPct val="0"/>
              </a:spcAft>
              <a:defRPr sz="2400">
                <a:solidFill>
                  <a:schemeClr val="tx1"/>
                </a:solidFill>
                <a:latin typeface="Arial" charset="0"/>
                <a:ea typeface="Osaka" charset="0"/>
              </a:defRPr>
            </a:lvl9pPr>
          </a:lstStyle>
          <a:p>
            <a:pPr>
              <a:defRPr/>
            </a:pPr>
            <a:r>
              <a:rPr lang="en-US" altLang="en-US" sz="2800" dirty="0">
                <a:latin typeface="+mn-lt"/>
              </a:rPr>
              <a:t>Resting or transition slide</a:t>
            </a:r>
          </a:p>
        </p:txBody>
      </p:sp>
      <p:sp>
        <p:nvSpPr>
          <p:cNvPr id="2" name="Title 1"/>
          <p:cNvSpPr>
            <a:spLocks noGrp="1"/>
          </p:cNvSpPr>
          <p:nvPr>
            <p:ph type="title"/>
          </p:nvPr>
        </p:nvSpPr>
        <p:spPr/>
        <p:txBody>
          <a:bodyPr/>
          <a:lstStyle/>
          <a:p>
            <a:r>
              <a:rPr lang="en-US" dirty="0"/>
              <a:t>Click to edit Master title style</a:t>
            </a:r>
          </a:p>
        </p:txBody>
      </p:sp>
      <p:sp>
        <p:nvSpPr>
          <p:cNvPr id="5" name="Footer Placeholder 2">
            <a:extLst>
              <a:ext uri="{FF2B5EF4-FFF2-40B4-BE49-F238E27FC236}">
                <a16:creationId xmlns:a16="http://schemas.microsoft.com/office/drawing/2014/main" id="{A57C56B4-7210-448D-91BD-833419EE8773}"/>
              </a:ext>
            </a:extLst>
          </p:cNvPr>
          <p:cNvSpPr>
            <a:spLocks noGrp="1"/>
          </p:cNvSpPr>
          <p:nvPr>
            <p:ph type="ftr" sz="quarter" idx="10"/>
          </p:nvPr>
        </p:nvSpPr>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1834657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828800"/>
            <a:ext cx="38862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8800"/>
            <a:ext cx="38862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a:extLst>
              <a:ext uri="{FF2B5EF4-FFF2-40B4-BE49-F238E27FC236}">
                <a16:creationId xmlns:a16="http://schemas.microsoft.com/office/drawing/2014/main" id="{B9CF13E7-E755-4B7E-AE13-1FAEBF91BB30}"/>
              </a:ext>
            </a:extLst>
          </p:cNvPr>
          <p:cNvSpPr>
            <a:spLocks noGrp="1" noChangeArrowheads="1"/>
          </p:cNvSpPr>
          <p:nvPr>
            <p:ph type="ftr" sz="quarter" idx="10"/>
          </p:nvPr>
        </p:nvSpPr>
        <p:spPr/>
        <p:txBody>
          <a:bodyPr/>
          <a:lstStyle>
            <a:lvl1pPr>
              <a:defRPr>
                <a:latin typeface="+mn-lt"/>
              </a:defRPr>
            </a:lvl1pPr>
          </a:lstStyle>
          <a:p>
            <a:pPr>
              <a:defRPr/>
            </a:pPr>
            <a:r>
              <a:rPr lang="en-US" altLang="en-US"/>
              <a:t>Name of  Presentation</a:t>
            </a:r>
          </a:p>
        </p:txBody>
      </p:sp>
    </p:spTree>
    <p:extLst>
      <p:ext uri="{BB962C8B-B14F-4D97-AF65-F5344CB8AC3E}">
        <p14:creationId xmlns:p14="http://schemas.microsoft.com/office/powerpoint/2010/main" val="427277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731837"/>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5">
            <a:extLst>
              <a:ext uri="{FF2B5EF4-FFF2-40B4-BE49-F238E27FC236}">
                <a16:creationId xmlns:a16="http://schemas.microsoft.com/office/drawing/2014/main" id="{F66CE964-F668-4A95-9428-6A0D24933B0E}"/>
              </a:ext>
            </a:extLst>
          </p:cNvPr>
          <p:cNvSpPr>
            <a:spLocks noGrp="1" noChangeArrowheads="1"/>
          </p:cNvSpPr>
          <p:nvPr>
            <p:ph type="ftr" sz="quarter" idx="10"/>
          </p:nvPr>
        </p:nvSpPr>
        <p:spPr/>
        <p:txBody>
          <a:bodyPr/>
          <a:lstStyle>
            <a:lvl1pPr>
              <a:defRPr>
                <a:latin typeface="+mn-lt"/>
              </a:defRPr>
            </a:lvl1pPr>
          </a:lstStyle>
          <a:p>
            <a:pPr>
              <a:defRPr/>
            </a:pPr>
            <a:r>
              <a:rPr lang="en-US" altLang="en-US"/>
              <a:t>Name of  Presentation</a:t>
            </a:r>
          </a:p>
        </p:txBody>
      </p:sp>
    </p:spTree>
    <p:extLst>
      <p:ext uri="{BB962C8B-B14F-4D97-AF65-F5344CB8AC3E}">
        <p14:creationId xmlns:p14="http://schemas.microsoft.com/office/powerpoint/2010/main" val="1903207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5">
            <a:extLst>
              <a:ext uri="{FF2B5EF4-FFF2-40B4-BE49-F238E27FC236}">
                <a16:creationId xmlns:a16="http://schemas.microsoft.com/office/drawing/2014/main" id="{C5F5B525-FF19-40BB-9813-B57BFD36D747}"/>
              </a:ext>
            </a:extLst>
          </p:cNvPr>
          <p:cNvSpPr>
            <a:spLocks noGrp="1" noChangeArrowheads="1"/>
          </p:cNvSpPr>
          <p:nvPr>
            <p:ph type="ftr" sz="quarter" idx="10"/>
          </p:nvPr>
        </p:nvSpPr>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1562725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DE08F287-E81B-4EED-9F1C-3D48CB72110F}"/>
              </a:ext>
            </a:extLst>
          </p:cNvPr>
          <p:cNvSpPr>
            <a:spLocks noGrp="1" noChangeArrowheads="1"/>
          </p:cNvSpPr>
          <p:nvPr>
            <p:ph type="ftr" sz="quarter" idx="10"/>
          </p:nvPr>
        </p:nvSpPr>
        <p:spPr>
          <a:ln/>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282950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a:extLst>
              <a:ext uri="{FF2B5EF4-FFF2-40B4-BE49-F238E27FC236}">
                <a16:creationId xmlns:a16="http://schemas.microsoft.com/office/drawing/2014/main" id="{1F072FF7-C951-440B-8F08-C00BFAFF0AD5}"/>
              </a:ext>
            </a:extLst>
          </p:cNvPr>
          <p:cNvSpPr>
            <a:spLocks noGrp="1" noChangeArrowheads="1"/>
          </p:cNvSpPr>
          <p:nvPr>
            <p:ph type="ftr" sz="quarter" idx="10"/>
          </p:nvPr>
        </p:nvSpPr>
        <p:spPr/>
        <p:txBody>
          <a:bodyPr/>
          <a:lstStyle>
            <a:lvl1pPr>
              <a:defRPr>
                <a:latin typeface="Josephine Sans"/>
              </a:defRPr>
            </a:lvl1pPr>
          </a:lstStyle>
          <a:p>
            <a:endParaRPr lang="en-US"/>
          </a:p>
        </p:txBody>
      </p:sp>
      <p:sp>
        <p:nvSpPr>
          <p:cNvPr id="5" name="Rectangle 18">
            <a:extLst>
              <a:ext uri="{FF2B5EF4-FFF2-40B4-BE49-F238E27FC236}">
                <a16:creationId xmlns:a16="http://schemas.microsoft.com/office/drawing/2014/main" id="{B8302953-697F-4E80-881A-DE40C70C6258}"/>
              </a:ext>
            </a:extLst>
          </p:cNvPr>
          <p:cNvSpPr>
            <a:spLocks noGrp="1" noChangeArrowheads="1"/>
          </p:cNvSpPr>
          <p:nvPr>
            <p:ph type="dt" sz="half" idx="11"/>
          </p:nvPr>
        </p:nvSpPr>
        <p:spPr/>
        <p:txBody>
          <a:bodyPr/>
          <a:lstStyle>
            <a:lvl1pPr>
              <a:defRPr/>
            </a:lvl1pPr>
          </a:lstStyle>
          <a:p>
            <a:fld id="{237C961F-D41B-412B-9754-14546020A56A}" type="datetimeFigureOut">
              <a:rPr lang="en-US" smtClean="0"/>
              <a:t>7/21/2020</a:t>
            </a:fld>
            <a:endParaRPr lang="en-US"/>
          </a:p>
        </p:txBody>
      </p:sp>
    </p:spTree>
    <p:extLst>
      <p:ext uri="{BB962C8B-B14F-4D97-AF65-F5344CB8AC3E}">
        <p14:creationId xmlns:p14="http://schemas.microsoft.com/office/powerpoint/2010/main" val="1474626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45731"/>
            <a:ext cx="2949575"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199" y="2667000"/>
            <a:ext cx="2949575" cy="2819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Rectangle 5">
            <a:extLst>
              <a:ext uri="{FF2B5EF4-FFF2-40B4-BE49-F238E27FC236}">
                <a16:creationId xmlns:a16="http://schemas.microsoft.com/office/drawing/2014/main" id="{5E8D452B-E32E-4D95-8726-EB4757F449B4}"/>
              </a:ext>
            </a:extLst>
          </p:cNvPr>
          <p:cNvSpPr>
            <a:spLocks noGrp="1" noChangeArrowheads="1"/>
          </p:cNvSpPr>
          <p:nvPr>
            <p:ph type="ftr" sz="quarter" idx="10"/>
          </p:nvPr>
        </p:nvSpPr>
        <p:spPr>
          <a:ln/>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1075682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554966"/>
            <a:ext cx="2949575" cy="1600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2860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Rectangle 5">
            <a:extLst>
              <a:ext uri="{FF2B5EF4-FFF2-40B4-BE49-F238E27FC236}">
                <a16:creationId xmlns:a16="http://schemas.microsoft.com/office/drawing/2014/main" id="{48016D61-3FC4-4B4D-9DC0-5676F633D574}"/>
              </a:ext>
            </a:extLst>
          </p:cNvPr>
          <p:cNvSpPr>
            <a:spLocks noGrp="1" noChangeArrowheads="1"/>
          </p:cNvSpPr>
          <p:nvPr>
            <p:ph type="ftr" sz="quarter" idx="10"/>
          </p:nvPr>
        </p:nvSpPr>
        <p:spPr>
          <a:ln/>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1995046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1800">
                <a:latin typeface="Josephine Sans Semi"/>
              </a:defRPr>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Rectangle 5">
            <a:extLst>
              <a:ext uri="{FF2B5EF4-FFF2-40B4-BE49-F238E27FC236}">
                <a16:creationId xmlns:a16="http://schemas.microsoft.com/office/drawing/2014/main" id="{EAF9BDBB-6B97-4B4A-985C-0C8868883DF2}"/>
              </a:ext>
            </a:extLst>
          </p:cNvPr>
          <p:cNvSpPr>
            <a:spLocks noGrp="1" noChangeArrowheads="1"/>
          </p:cNvSpPr>
          <p:nvPr>
            <p:ph type="ftr" sz="quarter" idx="10"/>
          </p:nvPr>
        </p:nvSpPr>
        <p:spPr/>
        <p:txBody>
          <a:bodyPr/>
          <a:lstStyle>
            <a:lvl1pPr>
              <a:defRPr/>
            </a:lvl1pPr>
          </a:lstStyle>
          <a:p>
            <a:endParaRPr lang="en-US"/>
          </a:p>
        </p:txBody>
      </p:sp>
      <p:sp>
        <p:nvSpPr>
          <p:cNvPr id="5" name="Rectangle 18">
            <a:extLst>
              <a:ext uri="{FF2B5EF4-FFF2-40B4-BE49-F238E27FC236}">
                <a16:creationId xmlns:a16="http://schemas.microsoft.com/office/drawing/2014/main" id="{181835CD-D9A1-43A2-8D88-8870ED6B43D8}"/>
              </a:ext>
            </a:extLst>
          </p:cNvPr>
          <p:cNvSpPr>
            <a:spLocks noGrp="1" noChangeArrowheads="1"/>
          </p:cNvSpPr>
          <p:nvPr>
            <p:ph type="dt" sz="half" idx="11"/>
          </p:nvPr>
        </p:nvSpPr>
        <p:spPr/>
        <p:txBody>
          <a:bodyPr/>
          <a:lstStyle>
            <a:lvl1pPr>
              <a:defRPr/>
            </a:lvl1pPr>
          </a:lstStyle>
          <a:p>
            <a:fld id="{237C961F-D41B-412B-9754-14546020A56A}" type="datetimeFigureOut">
              <a:rPr lang="en-US" smtClean="0"/>
              <a:t>7/21/2020</a:t>
            </a:fld>
            <a:endParaRPr lang="en-US"/>
          </a:p>
        </p:txBody>
      </p:sp>
    </p:spTree>
    <p:extLst>
      <p:ext uri="{BB962C8B-B14F-4D97-AF65-F5344CB8AC3E}">
        <p14:creationId xmlns:p14="http://schemas.microsoft.com/office/powerpoint/2010/main" val="692119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11" descr="restingslide2.jpg">
            <a:extLst>
              <a:ext uri="{FF2B5EF4-FFF2-40B4-BE49-F238E27FC236}">
                <a16:creationId xmlns:a16="http://schemas.microsoft.com/office/drawing/2014/main" id="{06CDC9F5-F40C-4EDC-860F-C07BAF4215D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53488228-4693-4165-83E1-53365E3319EB}"/>
              </a:ext>
            </a:extLst>
          </p:cNvPr>
          <p:cNvSpPr/>
          <p:nvPr/>
        </p:nvSpPr>
        <p:spPr>
          <a:xfrm>
            <a:off x="0" y="2235200"/>
            <a:ext cx="9144000" cy="2413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5" name="Rectangle 2">
            <a:extLst>
              <a:ext uri="{FF2B5EF4-FFF2-40B4-BE49-F238E27FC236}">
                <a16:creationId xmlns:a16="http://schemas.microsoft.com/office/drawing/2014/main" id="{538549EA-291A-40A4-BB5B-473F089D1A9A}"/>
              </a:ext>
            </a:extLst>
          </p:cNvPr>
          <p:cNvSpPr txBox="1">
            <a:spLocks noChangeArrowheads="1"/>
          </p:cNvSpPr>
          <p:nvPr/>
        </p:nvSpPr>
        <p:spPr bwMode="auto">
          <a:xfrm>
            <a:off x="685800" y="2819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l" rtl="0" eaLnBrk="0" fontAlgn="base" hangingPunct="0">
              <a:spcBef>
                <a:spcPct val="0"/>
              </a:spcBef>
              <a:spcAft>
                <a:spcPct val="0"/>
              </a:spcAft>
              <a:defRPr sz="4000" kern="1200">
                <a:solidFill>
                  <a:schemeClr val="bg1"/>
                </a:solidFill>
                <a:latin typeface="Josephine Sans"/>
                <a:ea typeface="+mj-ea"/>
                <a:cs typeface="+mj-cs"/>
              </a:defRPr>
            </a:lvl1pPr>
            <a:lvl2pPr algn="l" rtl="0" eaLnBrk="0" fontAlgn="base" hangingPunct="0">
              <a:spcBef>
                <a:spcPct val="0"/>
              </a:spcBef>
              <a:spcAft>
                <a:spcPct val="0"/>
              </a:spcAft>
              <a:defRPr sz="2400">
                <a:solidFill>
                  <a:schemeClr val="tx1"/>
                </a:solidFill>
                <a:latin typeface="Arial" charset="0"/>
                <a:ea typeface="Osaka" charset="0"/>
              </a:defRPr>
            </a:lvl2pPr>
            <a:lvl3pPr algn="l" rtl="0" eaLnBrk="0" fontAlgn="base" hangingPunct="0">
              <a:spcBef>
                <a:spcPct val="0"/>
              </a:spcBef>
              <a:spcAft>
                <a:spcPct val="0"/>
              </a:spcAft>
              <a:defRPr sz="2400">
                <a:solidFill>
                  <a:schemeClr val="tx1"/>
                </a:solidFill>
                <a:latin typeface="Arial" charset="0"/>
                <a:ea typeface="Osaka" charset="0"/>
              </a:defRPr>
            </a:lvl3pPr>
            <a:lvl4pPr algn="l" rtl="0" eaLnBrk="0" fontAlgn="base" hangingPunct="0">
              <a:spcBef>
                <a:spcPct val="0"/>
              </a:spcBef>
              <a:spcAft>
                <a:spcPct val="0"/>
              </a:spcAft>
              <a:defRPr sz="2400">
                <a:solidFill>
                  <a:schemeClr val="tx1"/>
                </a:solidFill>
                <a:latin typeface="Arial" charset="0"/>
                <a:ea typeface="Osaka" charset="0"/>
              </a:defRPr>
            </a:lvl4pPr>
            <a:lvl5pPr algn="l" rtl="0" eaLnBrk="0" fontAlgn="base" hangingPunct="0">
              <a:spcBef>
                <a:spcPct val="0"/>
              </a:spcBef>
              <a:spcAft>
                <a:spcPct val="0"/>
              </a:spcAft>
              <a:defRPr sz="2400">
                <a:solidFill>
                  <a:schemeClr val="tx1"/>
                </a:solidFill>
                <a:latin typeface="Arial" charset="0"/>
                <a:ea typeface="Osaka" charset="0"/>
              </a:defRPr>
            </a:lvl5pPr>
            <a:lvl6pPr marL="457200" algn="l" rtl="0" fontAlgn="base">
              <a:spcBef>
                <a:spcPct val="0"/>
              </a:spcBef>
              <a:spcAft>
                <a:spcPct val="0"/>
              </a:spcAft>
              <a:defRPr sz="2400">
                <a:solidFill>
                  <a:schemeClr val="tx1"/>
                </a:solidFill>
                <a:latin typeface="Arial" charset="0"/>
                <a:ea typeface="Osaka" charset="0"/>
              </a:defRPr>
            </a:lvl6pPr>
            <a:lvl7pPr marL="914400" algn="l" rtl="0" fontAlgn="base">
              <a:spcBef>
                <a:spcPct val="0"/>
              </a:spcBef>
              <a:spcAft>
                <a:spcPct val="0"/>
              </a:spcAft>
              <a:defRPr sz="2400">
                <a:solidFill>
                  <a:schemeClr val="tx1"/>
                </a:solidFill>
                <a:latin typeface="Arial" charset="0"/>
                <a:ea typeface="Osaka" charset="0"/>
              </a:defRPr>
            </a:lvl7pPr>
            <a:lvl8pPr marL="1371600" algn="l" rtl="0" fontAlgn="base">
              <a:spcBef>
                <a:spcPct val="0"/>
              </a:spcBef>
              <a:spcAft>
                <a:spcPct val="0"/>
              </a:spcAft>
              <a:defRPr sz="2400">
                <a:solidFill>
                  <a:schemeClr val="tx1"/>
                </a:solidFill>
                <a:latin typeface="Arial" charset="0"/>
                <a:ea typeface="Osaka" charset="0"/>
              </a:defRPr>
            </a:lvl8pPr>
            <a:lvl9pPr marL="1828800" algn="l" rtl="0" fontAlgn="base">
              <a:spcBef>
                <a:spcPct val="0"/>
              </a:spcBef>
              <a:spcAft>
                <a:spcPct val="0"/>
              </a:spcAft>
              <a:defRPr sz="2400">
                <a:solidFill>
                  <a:schemeClr val="tx1"/>
                </a:solidFill>
                <a:latin typeface="Arial" charset="0"/>
                <a:ea typeface="Osaka" charset="0"/>
              </a:defRPr>
            </a:lvl9pPr>
          </a:lstStyle>
          <a:p>
            <a:pPr>
              <a:defRPr/>
            </a:pPr>
            <a:r>
              <a:rPr lang="en-US" altLang="en-US" sz="2100" dirty="0"/>
              <a:t>Resting or transition slide</a:t>
            </a:r>
          </a:p>
        </p:txBody>
      </p:sp>
      <p:sp>
        <p:nvSpPr>
          <p:cNvPr id="2" name="Title 1"/>
          <p:cNvSpPr>
            <a:spLocks noGrp="1"/>
          </p:cNvSpPr>
          <p:nvPr>
            <p:ph type="title"/>
          </p:nvPr>
        </p:nvSpPr>
        <p:spPr/>
        <p:txBody>
          <a:bodyPr/>
          <a:lstStyle/>
          <a:p>
            <a:r>
              <a:rPr lang="en-US"/>
              <a:t>Click to edit Master title style</a:t>
            </a:r>
          </a:p>
        </p:txBody>
      </p:sp>
      <p:sp>
        <p:nvSpPr>
          <p:cNvPr id="6" name="Footer Placeholder 2">
            <a:extLst>
              <a:ext uri="{FF2B5EF4-FFF2-40B4-BE49-F238E27FC236}">
                <a16:creationId xmlns:a16="http://schemas.microsoft.com/office/drawing/2014/main" id="{8CE7197A-C28C-4ACC-BDFA-D00035B8B8C5}"/>
              </a:ext>
            </a:extLst>
          </p:cNvPr>
          <p:cNvSpPr>
            <a:spLocks noGrp="1"/>
          </p:cNvSpPr>
          <p:nvPr>
            <p:ph type="ftr" sz="quarter" idx="10"/>
          </p:nvPr>
        </p:nvSpPr>
        <p:spPr/>
        <p:txBody>
          <a:bodyPr/>
          <a:lstStyle>
            <a:lvl1pPr>
              <a:defRPr/>
            </a:lvl1pPr>
          </a:lstStyle>
          <a:p>
            <a:endParaRPr lang="en-US"/>
          </a:p>
        </p:txBody>
      </p:sp>
      <p:sp>
        <p:nvSpPr>
          <p:cNvPr id="7" name="Date Placeholder 3">
            <a:extLst>
              <a:ext uri="{FF2B5EF4-FFF2-40B4-BE49-F238E27FC236}">
                <a16:creationId xmlns:a16="http://schemas.microsoft.com/office/drawing/2014/main" id="{EC0D363C-41B5-4A4E-AB0A-EA62769C56AB}"/>
              </a:ext>
            </a:extLst>
          </p:cNvPr>
          <p:cNvSpPr>
            <a:spLocks noGrp="1"/>
          </p:cNvSpPr>
          <p:nvPr>
            <p:ph type="dt" sz="half" idx="11"/>
          </p:nvPr>
        </p:nvSpPr>
        <p:spPr/>
        <p:txBody>
          <a:bodyPr/>
          <a:lstStyle>
            <a:lvl1pPr>
              <a:defRPr/>
            </a:lvl1pPr>
          </a:lstStyle>
          <a:p>
            <a:fld id="{237C961F-D41B-412B-9754-14546020A56A}" type="datetimeFigureOut">
              <a:rPr lang="en-US" smtClean="0"/>
              <a:t>7/21/2020</a:t>
            </a:fld>
            <a:endParaRPr lang="en-US"/>
          </a:p>
        </p:txBody>
      </p:sp>
    </p:spTree>
    <p:extLst>
      <p:ext uri="{BB962C8B-B14F-4D97-AF65-F5344CB8AC3E}">
        <p14:creationId xmlns:p14="http://schemas.microsoft.com/office/powerpoint/2010/main" val="3885707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828800"/>
            <a:ext cx="38862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828800"/>
            <a:ext cx="38862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a:extLst>
              <a:ext uri="{FF2B5EF4-FFF2-40B4-BE49-F238E27FC236}">
                <a16:creationId xmlns:a16="http://schemas.microsoft.com/office/drawing/2014/main" id="{06E8D500-8610-4BBF-9EB7-DFFE136096CE}"/>
              </a:ext>
            </a:extLst>
          </p:cNvPr>
          <p:cNvSpPr>
            <a:spLocks noGrp="1" noChangeArrowheads="1"/>
          </p:cNvSpPr>
          <p:nvPr>
            <p:ph type="ftr" sz="quarter" idx="10"/>
          </p:nvPr>
        </p:nvSpPr>
        <p:spPr/>
        <p:txBody>
          <a:bodyPr/>
          <a:lstStyle>
            <a:lvl1pPr>
              <a:defRPr>
                <a:latin typeface="Josephine Sans"/>
              </a:defRPr>
            </a:lvl1pPr>
          </a:lstStyle>
          <a:p>
            <a:endParaRPr lang="en-US"/>
          </a:p>
        </p:txBody>
      </p:sp>
      <p:sp>
        <p:nvSpPr>
          <p:cNvPr id="6" name="Rectangle 18">
            <a:extLst>
              <a:ext uri="{FF2B5EF4-FFF2-40B4-BE49-F238E27FC236}">
                <a16:creationId xmlns:a16="http://schemas.microsoft.com/office/drawing/2014/main" id="{24E111A8-551F-49A9-97D4-CC1EC15BF35F}"/>
              </a:ext>
            </a:extLst>
          </p:cNvPr>
          <p:cNvSpPr>
            <a:spLocks noGrp="1" noChangeArrowheads="1"/>
          </p:cNvSpPr>
          <p:nvPr>
            <p:ph type="dt" sz="half" idx="11"/>
          </p:nvPr>
        </p:nvSpPr>
        <p:spPr/>
        <p:txBody>
          <a:bodyPr/>
          <a:lstStyle>
            <a:lvl1pPr>
              <a:defRPr/>
            </a:lvl1pPr>
          </a:lstStyle>
          <a:p>
            <a:fld id="{237C961F-D41B-412B-9754-14546020A56A}" type="datetimeFigureOut">
              <a:rPr lang="en-US" smtClean="0"/>
              <a:t>7/21/2020</a:t>
            </a:fld>
            <a:endParaRPr lang="en-US"/>
          </a:p>
        </p:txBody>
      </p:sp>
    </p:spTree>
    <p:extLst>
      <p:ext uri="{BB962C8B-B14F-4D97-AF65-F5344CB8AC3E}">
        <p14:creationId xmlns:p14="http://schemas.microsoft.com/office/powerpoint/2010/main" val="853571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73183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1143AFE-8CBD-46A3-B1B7-15E7917B13B4}"/>
              </a:ext>
            </a:extLst>
          </p:cNvPr>
          <p:cNvSpPr>
            <a:spLocks noGrp="1" noChangeArrowheads="1"/>
          </p:cNvSpPr>
          <p:nvPr>
            <p:ph type="ftr" sz="quarter" idx="10"/>
          </p:nvPr>
        </p:nvSpPr>
        <p:spPr/>
        <p:txBody>
          <a:bodyPr/>
          <a:lstStyle>
            <a:lvl1pPr>
              <a:defRPr>
                <a:latin typeface="Josephine Sans"/>
              </a:defRPr>
            </a:lvl1pPr>
          </a:lstStyle>
          <a:p>
            <a:endParaRPr lang="en-US"/>
          </a:p>
        </p:txBody>
      </p:sp>
      <p:sp>
        <p:nvSpPr>
          <p:cNvPr id="8" name="Rectangle 18">
            <a:extLst>
              <a:ext uri="{FF2B5EF4-FFF2-40B4-BE49-F238E27FC236}">
                <a16:creationId xmlns:a16="http://schemas.microsoft.com/office/drawing/2014/main" id="{20DA32C9-A3F7-4C1C-A7F9-65FD82F0A514}"/>
              </a:ext>
            </a:extLst>
          </p:cNvPr>
          <p:cNvSpPr>
            <a:spLocks noGrp="1" noChangeArrowheads="1"/>
          </p:cNvSpPr>
          <p:nvPr>
            <p:ph type="dt" sz="half" idx="11"/>
          </p:nvPr>
        </p:nvSpPr>
        <p:spPr>
          <a:xfrm>
            <a:off x="8001000" y="381000"/>
            <a:ext cx="1066800" cy="228600"/>
          </a:xfrm>
        </p:spPr>
        <p:txBody>
          <a:bodyPr/>
          <a:lstStyle>
            <a:lvl1pPr>
              <a:defRPr/>
            </a:lvl1pPr>
          </a:lstStyle>
          <a:p>
            <a:fld id="{237C961F-D41B-412B-9754-14546020A56A}" type="datetimeFigureOut">
              <a:rPr lang="en-US" smtClean="0"/>
              <a:t>7/21/2020</a:t>
            </a:fld>
            <a:endParaRPr lang="en-US"/>
          </a:p>
        </p:txBody>
      </p:sp>
    </p:spTree>
    <p:extLst>
      <p:ext uri="{BB962C8B-B14F-4D97-AF65-F5344CB8AC3E}">
        <p14:creationId xmlns:p14="http://schemas.microsoft.com/office/powerpoint/2010/main" val="2382030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A96C6922-BFF2-4F60-BFD1-0A92E22DB487}"/>
              </a:ext>
            </a:extLst>
          </p:cNvPr>
          <p:cNvSpPr>
            <a:spLocks noGrp="1" noChangeArrowheads="1"/>
          </p:cNvSpPr>
          <p:nvPr>
            <p:ph type="ftr" sz="quarter" idx="10"/>
          </p:nvPr>
        </p:nvSpPr>
        <p:spPr/>
        <p:txBody>
          <a:bodyPr/>
          <a:lstStyle>
            <a:lvl1pPr>
              <a:defRPr/>
            </a:lvl1pPr>
          </a:lstStyle>
          <a:p>
            <a:endParaRPr lang="en-US"/>
          </a:p>
        </p:txBody>
      </p:sp>
      <p:sp>
        <p:nvSpPr>
          <p:cNvPr id="4" name="Rectangle 18">
            <a:extLst>
              <a:ext uri="{FF2B5EF4-FFF2-40B4-BE49-F238E27FC236}">
                <a16:creationId xmlns:a16="http://schemas.microsoft.com/office/drawing/2014/main" id="{029F7F1D-5969-491E-968B-A67A3D746C49}"/>
              </a:ext>
            </a:extLst>
          </p:cNvPr>
          <p:cNvSpPr>
            <a:spLocks noGrp="1" noChangeArrowheads="1"/>
          </p:cNvSpPr>
          <p:nvPr>
            <p:ph type="dt" sz="half" idx="11"/>
          </p:nvPr>
        </p:nvSpPr>
        <p:spPr/>
        <p:txBody>
          <a:bodyPr/>
          <a:lstStyle>
            <a:lvl1pPr>
              <a:defRPr/>
            </a:lvl1pPr>
          </a:lstStyle>
          <a:p>
            <a:fld id="{237C961F-D41B-412B-9754-14546020A56A}" type="datetimeFigureOut">
              <a:rPr lang="en-US" smtClean="0"/>
              <a:t>7/21/2020</a:t>
            </a:fld>
            <a:endParaRPr lang="en-US"/>
          </a:p>
        </p:txBody>
      </p:sp>
    </p:spTree>
    <p:extLst>
      <p:ext uri="{BB962C8B-B14F-4D97-AF65-F5344CB8AC3E}">
        <p14:creationId xmlns:p14="http://schemas.microsoft.com/office/powerpoint/2010/main" val="13212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1F216CBB-9ED2-4872-A8CD-B9AABE23FD13}"/>
              </a:ext>
            </a:extLst>
          </p:cNvPr>
          <p:cNvSpPr>
            <a:spLocks noGrp="1" noChangeArrowheads="1"/>
          </p:cNvSpPr>
          <p:nvPr>
            <p:ph type="ftr" sz="quarter" idx="10"/>
          </p:nvPr>
        </p:nvSpPr>
        <p:spPr>
          <a:ln/>
        </p:spPr>
        <p:txBody>
          <a:bodyPr/>
          <a:lstStyle>
            <a:lvl1pPr>
              <a:defRPr/>
            </a:lvl1pPr>
          </a:lstStyle>
          <a:p>
            <a:endParaRPr lang="en-US"/>
          </a:p>
        </p:txBody>
      </p:sp>
      <p:sp>
        <p:nvSpPr>
          <p:cNvPr id="3" name="Rectangle 18">
            <a:extLst>
              <a:ext uri="{FF2B5EF4-FFF2-40B4-BE49-F238E27FC236}">
                <a16:creationId xmlns:a16="http://schemas.microsoft.com/office/drawing/2014/main" id="{F9EC6EA5-39D4-451B-A908-644E305E8323}"/>
              </a:ext>
            </a:extLst>
          </p:cNvPr>
          <p:cNvSpPr>
            <a:spLocks noGrp="1" noChangeArrowheads="1"/>
          </p:cNvSpPr>
          <p:nvPr>
            <p:ph type="dt" sz="half" idx="11"/>
          </p:nvPr>
        </p:nvSpPr>
        <p:spPr>
          <a:ln/>
        </p:spPr>
        <p:txBody>
          <a:bodyPr/>
          <a:lstStyle>
            <a:lvl1pPr>
              <a:defRPr/>
            </a:lvl1pPr>
          </a:lstStyle>
          <a:p>
            <a:fld id="{237C961F-D41B-412B-9754-14546020A56A}" type="datetimeFigureOut">
              <a:rPr lang="en-US" smtClean="0"/>
              <a:t>7/21/2020</a:t>
            </a:fld>
            <a:endParaRPr lang="en-US"/>
          </a:p>
        </p:txBody>
      </p:sp>
    </p:spTree>
    <p:extLst>
      <p:ext uri="{BB962C8B-B14F-4D97-AF65-F5344CB8AC3E}">
        <p14:creationId xmlns:p14="http://schemas.microsoft.com/office/powerpoint/2010/main" val="2659709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Rectangle 5">
            <a:extLst>
              <a:ext uri="{FF2B5EF4-FFF2-40B4-BE49-F238E27FC236}">
                <a16:creationId xmlns:a16="http://schemas.microsoft.com/office/drawing/2014/main" id="{FD1323EA-96D5-4E2D-A16C-5689C506935B}"/>
              </a:ext>
            </a:extLst>
          </p:cNvPr>
          <p:cNvSpPr>
            <a:spLocks noGrp="1" noChangeArrowheads="1"/>
          </p:cNvSpPr>
          <p:nvPr>
            <p:ph type="ftr" sz="quarter" idx="10"/>
          </p:nvPr>
        </p:nvSpPr>
        <p:spPr>
          <a:ln/>
        </p:spPr>
        <p:txBody>
          <a:bodyPr/>
          <a:lstStyle>
            <a:lvl1pPr>
              <a:defRPr/>
            </a:lvl1pPr>
          </a:lstStyle>
          <a:p>
            <a:endParaRPr lang="en-US"/>
          </a:p>
        </p:txBody>
      </p:sp>
      <p:sp>
        <p:nvSpPr>
          <p:cNvPr id="6" name="Rectangle 18">
            <a:extLst>
              <a:ext uri="{FF2B5EF4-FFF2-40B4-BE49-F238E27FC236}">
                <a16:creationId xmlns:a16="http://schemas.microsoft.com/office/drawing/2014/main" id="{32943E26-678A-4B9E-B58A-618421E37CE0}"/>
              </a:ext>
            </a:extLst>
          </p:cNvPr>
          <p:cNvSpPr>
            <a:spLocks noGrp="1" noChangeArrowheads="1"/>
          </p:cNvSpPr>
          <p:nvPr>
            <p:ph type="dt" sz="half" idx="11"/>
          </p:nvPr>
        </p:nvSpPr>
        <p:spPr>
          <a:ln/>
        </p:spPr>
        <p:txBody>
          <a:bodyPr/>
          <a:lstStyle>
            <a:lvl1pPr>
              <a:defRPr/>
            </a:lvl1pPr>
          </a:lstStyle>
          <a:p>
            <a:fld id="{237C961F-D41B-412B-9754-14546020A56A}" type="datetimeFigureOut">
              <a:rPr lang="en-US" smtClean="0"/>
              <a:t>7/21/2020</a:t>
            </a:fld>
            <a:endParaRPr lang="en-US"/>
          </a:p>
        </p:txBody>
      </p:sp>
    </p:spTree>
    <p:extLst>
      <p:ext uri="{BB962C8B-B14F-4D97-AF65-F5344CB8AC3E}">
        <p14:creationId xmlns:p14="http://schemas.microsoft.com/office/powerpoint/2010/main" val="2972049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a:extLst>
              <a:ext uri="{FF2B5EF4-FFF2-40B4-BE49-F238E27FC236}">
                <a16:creationId xmlns:a16="http://schemas.microsoft.com/office/drawing/2014/main" id="{E7A51275-F6AA-4758-9338-898CCEA98771}"/>
              </a:ext>
            </a:extLst>
          </p:cNvPr>
          <p:cNvSpPr>
            <a:spLocks noChangeArrowheads="1"/>
          </p:cNvSpPr>
          <p:nvPr/>
        </p:nvSpPr>
        <p:spPr bwMode="auto">
          <a:xfrm>
            <a:off x="0" y="338138"/>
            <a:ext cx="9144000" cy="347662"/>
          </a:xfrm>
          <a:prstGeom prst="rect">
            <a:avLst/>
          </a:prstGeom>
          <a:gradFill rotWithShape="0">
            <a:gsLst>
              <a:gs pos="0">
                <a:srgbClr val="333333"/>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a:defRPr/>
            </a:pPr>
            <a:endParaRPr lang="en-US" altLang="en-US" sz="1800"/>
          </a:p>
        </p:txBody>
      </p:sp>
      <p:sp>
        <p:nvSpPr>
          <p:cNvPr id="1026" name="Rectangle 2">
            <a:extLst>
              <a:ext uri="{FF2B5EF4-FFF2-40B4-BE49-F238E27FC236}">
                <a16:creationId xmlns:a16="http://schemas.microsoft.com/office/drawing/2014/main" id="{04846E03-AC44-4D1E-AB6F-77C75E9A86E7}"/>
              </a:ext>
            </a:extLst>
          </p:cNvPr>
          <p:cNvSpPr>
            <a:spLocks noGrp="1" noChangeArrowheads="1"/>
          </p:cNvSpPr>
          <p:nvPr>
            <p:ph type="title"/>
          </p:nvPr>
        </p:nvSpPr>
        <p:spPr bwMode="auto">
          <a:xfrm>
            <a:off x="609600" y="762000"/>
            <a:ext cx="7924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US" altLang="en-US" dirty="0"/>
          </a:p>
        </p:txBody>
      </p:sp>
      <p:sp>
        <p:nvSpPr>
          <p:cNvPr id="1027" name="Rectangle 3">
            <a:extLst>
              <a:ext uri="{FF2B5EF4-FFF2-40B4-BE49-F238E27FC236}">
                <a16:creationId xmlns:a16="http://schemas.microsoft.com/office/drawing/2014/main" id="{21C88066-2CC8-4BEC-ACF6-3CAD3072B738}"/>
              </a:ext>
            </a:extLst>
          </p:cNvPr>
          <p:cNvSpPr>
            <a:spLocks noGrp="1" noChangeArrowheads="1"/>
          </p:cNvSpPr>
          <p:nvPr>
            <p:ph type="body" idx="1"/>
          </p:nvPr>
        </p:nvSpPr>
        <p:spPr bwMode="auto">
          <a:xfrm>
            <a:off x="609600" y="1752600"/>
            <a:ext cx="7924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9" name="Rectangle 5">
            <a:extLst>
              <a:ext uri="{FF2B5EF4-FFF2-40B4-BE49-F238E27FC236}">
                <a16:creationId xmlns:a16="http://schemas.microsoft.com/office/drawing/2014/main" id="{CC848403-D739-4654-BC5C-595024371F9F}"/>
              </a:ext>
            </a:extLst>
          </p:cNvPr>
          <p:cNvSpPr>
            <a:spLocks noGrp="1" noChangeArrowheads="1"/>
          </p:cNvSpPr>
          <p:nvPr>
            <p:ph type="ftr" sz="quarter" idx="3"/>
          </p:nvPr>
        </p:nvSpPr>
        <p:spPr bwMode="auto">
          <a:xfrm>
            <a:off x="609600" y="381000"/>
            <a:ext cx="510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900">
                <a:solidFill>
                  <a:schemeClr val="bg1"/>
                </a:solidFill>
                <a:latin typeface="Arial" charset="0"/>
                <a:ea typeface="Osaka" charset="0"/>
              </a:defRPr>
            </a:lvl1pPr>
          </a:lstStyle>
          <a:p>
            <a:endParaRPr lang="en-US"/>
          </a:p>
        </p:txBody>
      </p:sp>
      <p:sp>
        <p:nvSpPr>
          <p:cNvPr id="1036" name="Text Box 12">
            <a:extLst>
              <a:ext uri="{FF2B5EF4-FFF2-40B4-BE49-F238E27FC236}">
                <a16:creationId xmlns:a16="http://schemas.microsoft.com/office/drawing/2014/main" id="{919E2C94-9F04-44C1-9416-BAD9453279D2}"/>
              </a:ext>
            </a:extLst>
          </p:cNvPr>
          <p:cNvSpPr txBox="1">
            <a:spLocks noChangeArrowheads="1"/>
          </p:cNvSpPr>
          <p:nvPr/>
        </p:nvSpPr>
        <p:spPr bwMode="auto">
          <a:xfrm>
            <a:off x="609600" y="1524000"/>
            <a:ext cx="79248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en-US" sz="900" b="1">
                <a:solidFill>
                  <a:schemeClr val="bg1"/>
                </a:solidFill>
                <a:latin typeface="Arial" charset="0"/>
                <a:ea typeface="Osaka" charset="0"/>
              </a:rPr>
              <a:t>Boston University</a:t>
            </a:r>
            <a:r>
              <a:rPr lang="en-US" altLang="en-US" sz="900">
                <a:solidFill>
                  <a:schemeClr val="bg1"/>
                </a:solidFill>
                <a:latin typeface="Arial" charset="0"/>
                <a:ea typeface="Osaka" charset="0"/>
              </a:rPr>
              <a:t> Slideshow Title Goes Here</a:t>
            </a:r>
          </a:p>
        </p:txBody>
      </p:sp>
      <p:sp>
        <p:nvSpPr>
          <p:cNvPr id="1042" name="Rectangle 18">
            <a:extLst>
              <a:ext uri="{FF2B5EF4-FFF2-40B4-BE49-F238E27FC236}">
                <a16:creationId xmlns:a16="http://schemas.microsoft.com/office/drawing/2014/main" id="{89B36D00-DFFB-4568-9CAB-73F93FD35C76}"/>
              </a:ext>
            </a:extLst>
          </p:cNvPr>
          <p:cNvSpPr>
            <a:spLocks noGrp="1" noChangeArrowheads="1"/>
          </p:cNvSpPr>
          <p:nvPr>
            <p:ph type="dt" sz="half" idx="2"/>
          </p:nvPr>
        </p:nvSpPr>
        <p:spPr bwMode="auto">
          <a:xfrm>
            <a:off x="7467600" y="6443663"/>
            <a:ext cx="106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900" baseline="30000">
                <a:latin typeface="Josephine Sans"/>
              </a:defRPr>
            </a:lvl1pPr>
          </a:lstStyle>
          <a:p>
            <a:fld id="{237C961F-D41B-412B-9754-14546020A56A}" type="datetimeFigureOut">
              <a:rPr lang="en-US" smtClean="0"/>
              <a:t>7/21/2020</a:t>
            </a:fld>
            <a:endParaRPr lang="en-US"/>
          </a:p>
        </p:txBody>
      </p:sp>
      <p:pic>
        <p:nvPicPr>
          <p:cNvPr id="1032" name="Picture 9">
            <a:extLst>
              <a:ext uri="{FF2B5EF4-FFF2-40B4-BE49-F238E27FC236}">
                <a16:creationId xmlns:a16="http://schemas.microsoft.com/office/drawing/2014/main" id="{BA7E49DC-DA74-4F2F-8BB8-45763902D86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9600" y="5867402"/>
            <a:ext cx="24384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9D23BDD0-6852-4B07-A36F-D7D2ED296AEB}"/>
              </a:ext>
            </a:extLst>
          </p:cNvPr>
          <p:cNvCxnSpPr/>
          <p:nvPr/>
        </p:nvCxnSpPr>
        <p:spPr>
          <a:xfrm>
            <a:off x="0" y="5715000"/>
            <a:ext cx="9144000" cy="0"/>
          </a:xfrm>
          <a:prstGeom prst="line">
            <a:avLst/>
          </a:prstGeom>
          <a:ln w="38100">
            <a:solidFill>
              <a:srgbClr val="CF0A2C"/>
            </a:solidFill>
          </a:ln>
          <a:effectLst/>
        </p:spPr>
        <p:style>
          <a:lnRef idx="2">
            <a:schemeClr val="accent1"/>
          </a:lnRef>
          <a:fillRef idx="0">
            <a:schemeClr val="accent1"/>
          </a:fillRef>
          <a:effectRef idx="1">
            <a:schemeClr val="accent1"/>
          </a:effectRef>
          <a:fontRef idx="minor">
            <a:schemeClr val="tx1"/>
          </a:fontRef>
        </p:style>
      </p:cxnSp>
      <p:pic>
        <p:nvPicPr>
          <p:cNvPr id="2" name="Picture 12" descr="standardfooter_sized.jpg">
            <a:extLst>
              <a:ext uri="{FF2B5EF4-FFF2-40B4-BE49-F238E27FC236}">
                <a16:creationId xmlns:a16="http://schemas.microsoft.com/office/drawing/2014/main" id="{D8DA3C89-931E-4BD6-8C7E-EF073E7A61C1}"/>
              </a:ext>
            </a:extLst>
          </p:cNvPr>
          <p:cNvPicPr>
            <a:picLocks noChangeAspect="1"/>
          </p:cNvPicPr>
          <p:nvPr/>
        </p:nvPicPr>
        <p:blipFill>
          <a:blip r:embed="rId14" cstate="print">
            <a:extLst>
              <a:ext uri="{28A0092B-C50C-407E-A947-70E740481C1C}">
                <a14:useLocalDpi xmlns:a14="http://schemas.microsoft.com/office/drawing/2010/main" val="0"/>
              </a:ext>
            </a:extLst>
          </a:blip>
          <a:srcRect t="93661"/>
          <a:stretch>
            <a:fillRect/>
          </a:stretch>
        </p:blipFill>
        <p:spPr bwMode="auto">
          <a:xfrm>
            <a:off x="0" y="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8425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2" r:id="rId11"/>
  </p:sldLayoutIdLst>
  <p:txStyles>
    <p:titleStyle>
      <a:lvl1pPr algn="l" rtl="0" eaLnBrk="1" fontAlgn="base" hangingPunct="1">
        <a:spcBef>
          <a:spcPct val="0"/>
        </a:spcBef>
        <a:spcAft>
          <a:spcPct val="0"/>
        </a:spcAft>
        <a:defRPr sz="2100" kern="1200">
          <a:solidFill>
            <a:schemeClr val="tx1"/>
          </a:solidFill>
          <a:latin typeface="Josephine Sans"/>
          <a:ea typeface="+mj-ea"/>
          <a:cs typeface="+mj-cs"/>
        </a:defRPr>
      </a:lvl1pPr>
      <a:lvl2pPr algn="l" rtl="0" eaLnBrk="1" fontAlgn="base" hangingPunct="1">
        <a:spcBef>
          <a:spcPct val="0"/>
        </a:spcBef>
        <a:spcAft>
          <a:spcPct val="0"/>
        </a:spcAft>
        <a:defRPr sz="2100">
          <a:solidFill>
            <a:schemeClr val="tx1"/>
          </a:solidFill>
          <a:latin typeface="Josephine Sans"/>
          <a:ea typeface="Osaka" charset="0"/>
        </a:defRPr>
      </a:lvl2pPr>
      <a:lvl3pPr algn="l" rtl="0" eaLnBrk="1" fontAlgn="base" hangingPunct="1">
        <a:spcBef>
          <a:spcPct val="0"/>
        </a:spcBef>
        <a:spcAft>
          <a:spcPct val="0"/>
        </a:spcAft>
        <a:defRPr sz="2100">
          <a:solidFill>
            <a:schemeClr val="tx1"/>
          </a:solidFill>
          <a:latin typeface="Josephine Sans"/>
          <a:ea typeface="Osaka" charset="0"/>
        </a:defRPr>
      </a:lvl3pPr>
      <a:lvl4pPr algn="l" rtl="0" eaLnBrk="1" fontAlgn="base" hangingPunct="1">
        <a:spcBef>
          <a:spcPct val="0"/>
        </a:spcBef>
        <a:spcAft>
          <a:spcPct val="0"/>
        </a:spcAft>
        <a:defRPr sz="2100">
          <a:solidFill>
            <a:schemeClr val="tx1"/>
          </a:solidFill>
          <a:latin typeface="Josephine Sans"/>
          <a:ea typeface="Osaka" charset="0"/>
        </a:defRPr>
      </a:lvl4pPr>
      <a:lvl5pPr algn="l" rtl="0" eaLnBrk="1" fontAlgn="base" hangingPunct="1">
        <a:spcBef>
          <a:spcPct val="0"/>
        </a:spcBef>
        <a:spcAft>
          <a:spcPct val="0"/>
        </a:spcAft>
        <a:defRPr sz="2100">
          <a:solidFill>
            <a:schemeClr val="tx1"/>
          </a:solidFill>
          <a:latin typeface="Josephine Sans"/>
          <a:ea typeface="Osaka" charset="0"/>
        </a:defRPr>
      </a:lvl5pPr>
      <a:lvl6pPr marL="342900" algn="l" rtl="0" eaLnBrk="1" fontAlgn="base" hangingPunct="1">
        <a:spcBef>
          <a:spcPct val="0"/>
        </a:spcBef>
        <a:spcAft>
          <a:spcPct val="0"/>
        </a:spcAft>
        <a:defRPr sz="1800">
          <a:solidFill>
            <a:schemeClr val="tx1"/>
          </a:solidFill>
          <a:latin typeface="Arial" charset="0"/>
          <a:ea typeface="Osaka" charset="0"/>
        </a:defRPr>
      </a:lvl6pPr>
      <a:lvl7pPr marL="685800" algn="l" rtl="0" eaLnBrk="1" fontAlgn="base" hangingPunct="1">
        <a:spcBef>
          <a:spcPct val="0"/>
        </a:spcBef>
        <a:spcAft>
          <a:spcPct val="0"/>
        </a:spcAft>
        <a:defRPr sz="1800">
          <a:solidFill>
            <a:schemeClr val="tx1"/>
          </a:solidFill>
          <a:latin typeface="Arial" charset="0"/>
          <a:ea typeface="Osaka" charset="0"/>
        </a:defRPr>
      </a:lvl7pPr>
      <a:lvl8pPr marL="1028700" algn="l" rtl="0" eaLnBrk="1" fontAlgn="base" hangingPunct="1">
        <a:spcBef>
          <a:spcPct val="0"/>
        </a:spcBef>
        <a:spcAft>
          <a:spcPct val="0"/>
        </a:spcAft>
        <a:defRPr sz="1800">
          <a:solidFill>
            <a:schemeClr val="tx1"/>
          </a:solidFill>
          <a:latin typeface="Arial" charset="0"/>
          <a:ea typeface="Osaka" charset="0"/>
        </a:defRPr>
      </a:lvl8pPr>
      <a:lvl9pPr marL="1371600" algn="l" rtl="0" eaLnBrk="1" fontAlgn="base" hangingPunct="1">
        <a:spcBef>
          <a:spcPct val="0"/>
        </a:spcBef>
        <a:spcAft>
          <a:spcPct val="0"/>
        </a:spcAft>
        <a:defRPr sz="1800">
          <a:solidFill>
            <a:schemeClr val="tx1"/>
          </a:solidFill>
          <a:latin typeface="Arial" charset="0"/>
          <a:ea typeface="Osaka" charset="0"/>
        </a:defRPr>
      </a:lvl9pPr>
    </p:titleStyle>
    <p:bodyStyle>
      <a:lvl1pPr marL="257175" indent="-257175" algn="l" rtl="0" eaLnBrk="1" fontAlgn="base" hangingPunct="1">
        <a:spcBef>
          <a:spcPct val="20000"/>
        </a:spcBef>
        <a:spcAft>
          <a:spcPct val="0"/>
        </a:spcAft>
        <a:buClr>
          <a:srgbClr val="2675B4"/>
        </a:buClr>
        <a:buFont typeface="Wingdings" panose="05000000000000000000" pitchFamily="2" charset="2"/>
        <a:buChar char="§"/>
        <a:defRPr sz="1800" kern="1200">
          <a:solidFill>
            <a:schemeClr val="tx1"/>
          </a:solidFill>
          <a:latin typeface="Josephine Sans"/>
          <a:ea typeface="+mn-ea"/>
          <a:cs typeface="+mn-cs"/>
        </a:defRPr>
      </a:lvl1pPr>
      <a:lvl2pPr marL="557213" indent="-214313" algn="l" rtl="0" eaLnBrk="1" fontAlgn="base" hangingPunct="1">
        <a:spcBef>
          <a:spcPct val="20000"/>
        </a:spcBef>
        <a:spcAft>
          <a:spcPct val="0"/>
        </a:spcAft>
        <a:buClr>
          <a:srgbClr val="2675B4"/>
        </a:buClr>
        <a:buFont typeface="Wingdings" panose="05000000000000000000" pitchFamily="2" charset="2"/>
        <a:buChar char="§"/>
        <a:defRPr kern="1200">
          <a:solidFill>
            <a:schemeClr val="tx1"/>
          </a:solidFill>
          <a:latin typeface="Josephine Sans"/>
          <a:ea typeface="+mn-ea"/>
          <a:cs typeface="+mn-cs"/>
        </a:defRPr>
      </a:lvl2pPr>
      <a:lvl3pPr marL="857250" indent="-171450" algn="l" rtl="0" eaLnBrk="1" fontAlgn="base" hangingPunct="1">
        <a:spcBef>
          <a:spcPct val="20000"/>
        </a:spcBef>
        <a:spcAft>
          <a:spcPct val="0"/>
        </a:spcAft>
        <a:buClr>
          <a:srgbClr val="2675B4"/>
        </a:buClr>
        <a:buFont typeface="Wingdings" panose="05000000000000000000" pitchFamily="2" charset="2"/>
        <a:buChar char="§"/>
        <a:defRPr kern="1200">
          <a:solidFill>
            <a:schemeClr val="tx1"/>
          </a:solidFill>
          <a:latin typeface="Josephine Sans"/>
          <a:ea typeface="+mn-ea"/>
          <a:cs typeface="+mn-cs"/>
        </a:defRPr>
      </a:lvl3pPr>
      <a:lvl4pPr marL="1200150" indent="-171450" algn="l" rtl="0" eaLnBrk="1" fontAlgn="base" hangingPunct="1">
        <a:spcBef>
          <a:spcPct val="20000"/>
        </a:spcBef>
        <a:spcAft>
          <a:spcPct val="0"/>
        </a:spcAft>
        <a:buClr>
          <a:srgbClr val="2675B4"/>
        </a:buClr>
        <a:buFont typeface="Wingdings" panose="05000000000000000000" pitchFamily="2" charset="2"/>
        <a:buChar char="§"/>
        <a:defRPr kern="1200">
          <a:solidFill>
            <a:schemeClr val="tx1"/>
          </a:solidFill>
          <a:latin typeface="Josephine Sans"/>
          <a:ea typeface="+mn-ea"/>
          <a:cs typeface="+mn-cs"/>
        </a:defRPr>
      </a:lvl4pPr>
      <a:lvl5pPr marL="1543050" indent="-171450" algn="l" rtl="0" eaLnBrk="1" fontAlgn="base" hangingPunct="1">
        <a:spcBef>
          <a:spcPct val="20000"/>
        </a:spcBef>
        <a:spcAft>
          <a:spcPct val="0"/>
        </a:spcAft>
        <a:buClr>
          <a:srgbClr val="2675B4"/>
        </a:buClr>
        <a:buFont typeface="Wingdings" panose="05000000000000000000" pitchFamily="2" charset="2"/>
        <a:buChar char="§"/>
        <a:defRPr kern="1200">
          <a:solidFill>
            <a:schemeClr val="tx1"/>
          </a:solidFill>
          <a:latin typeface="Josephine Sans"/>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a:extLst>
              <a:ext uri="{FF2B5EF4-FFF2-40B4-BE49-F238E27FC236}">
                <a16:creationId xmlns:a16="http://schemas.microsoft.com/office/drawing/2014/main" id="{C023E52F-818B-43C7-8650-D5CC2ABBA8D6}"/>
              </a:ext>
            </a:extLst>
          </p:cNvPr>
          <p:cNvSpPr>
            <a:spLocks noChangeArrowheads="1"/>
          </p:cNvSpPr>
          <p:nvPr userDrawn="1"/>
        </p:nvSpPr>
        <p:spPr bwMode="auto">
          <a:xfrm>
            <a:off x="0" y="338138"/>
            <a:ext cx="9144000" cy="347662"/>
          </a:xfrm>
          <a:prstGeom prst="rect">
            <a:avLst/>
          </a:prstGeom>
          <a:gradFill rotWithShape="0">
            <a:gsLst>
              <a:gs pos="0">
                <a:srgbClr val="333333"/>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a:defRPr/>
            </a:pPr>
            <a:endParaRPr lang="en-US" altLang="en-US"/>
          </a:p>
        </p:txBody>
      </p:sp>
      <p:sp>
        <p:nvSpPr>
          <p:cNvPr id="1026" name="Rectangle 2">
            <a:extLst>
              <a:ext uri="{FF2B5EF4-FFF2-40B4-BE49-F238E27FC236}">
                <a16:creationId xmlns:a16="http://schemas.microsoft.com/office/drawing/2014/main" id="{1D919825-C524-4EF2-9E4E-3ABB4862DD4F}"/>
              </a:ext>
            </a:extLst>
          </p:cNvPr>
          <p:cNvSpPr>
            <a:spLocks noGrp="1" noChangeArrowheads="1"/>
          </p:cNvSpPr>
          <p:nvPr>
            <p:ph type="title"/>
          </p:nvPr>
        </p:nvSpPr>
        <p:spPr bwMode="auto">
          <a:xfrm>
            <a:off x="609600" y="762000"/>
            <a:ext cx="7924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id="{B5CD3996-45A8-4853-A877-ECDB4869A258}"/>
              </a:ext>
            </a:extLst>
          </p:cNvPr>
          <p:cNvSpPr>
            <a:spLocks noGrp="1" noChangeArrowheads="1"/>
          </p:cNvSpPr>
          <p:nvPr>
            <p:ph type="body" idx="1"/>
          </p:nvPr>
        </p:nvSpPr>
        <p:spPr bwMode="auto">
          <a:xfrm>
            <a:off x="609600" y="1752600"/>
            <a:ext cx="7924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F6BEE653-C442-4028-8246-1F118E74B7AB}"/>
              </a:ext>
            </a:extLst>
          </p:cNvPr>
          <p:cNvSpPr>
            <a:spLocks noGrp="1" noChangeArrowheads="1"/>
          </p:cNvSpPr>
          <p:nvPr>
            <p:ph type="ftr" sz="quarter" idx="3"/>
          </p:nvPr>
        </p:nvSpPr>
        <p:spPr bwMode="auto">
          <a:xfrm>
            <a:off x="609600" y="381000"/>
            <a:ext cx="510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solidFill>
                  <a:schemeClr val="bg1"/>
                </a:solidFill>
                <a:latin typeface="Arial" charset="0"/>
                <a:ea typeface="Osaka" charset="0"/>
              </a:defRPr>
            </a:lvl1pPr>
          </a:lstStyle>
          <a:p>
            <a:pPr>
              <a:defRPr/>
            </a:pPr>
            <a:r>
              <a:rPr lang="en-US" altLang="en-US"/>
              <a:t>Name of Presentation</a:t>
            </a:r>
          </a:p>
        </p:txBody>
      </p:sp>
      <p:sp>
        <p:nvSpPr>
          <p:cNvPr id="1036" name="Text Box 12">
            <a:extLst>
              <a:ext uri="{FF2B5EF4-FFF2-40B4-BE49-F238E27FC236}">
                <a16:creationId xmlns:a16="http://schemas.microsoft.com/office/drawing/2014/main" id="{D1CBFA60-C116-40C5-BB14-78F1DF33866F}"/>
              </a:ext>
            </a:extLst>
          </p:cNvPr>
          <p:cNvSpPr txBox="1">
            <a:spLocks noChangeArrowheads="1"/>
          </p:cNvSpPr>
          <p:nvPr userDrawn="1"/>
        </p:nvSpPr>
        <p:spPr bwMode="auto">
          <a:xfrm>
            <a:off x="609600" y="1524000"/>
            <a:ext cx="7924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en-US" sz="1200" b="1">
                <a:solidFill>
                  <a:schemeClr val="bg1"/>
                </a:solidFill>
                <a:latin typeface="Arial" charset="0"/>
                <a:ea typeface="Osaka" charset="0"/>
              </a:rPr>
              <a:t>Boston University</a:t>
            </a:r>
            <a:r>
              <a:rPr lang="en-US" altLang="en-US" sz="1200">
                <a:solidFill>
                  <a:schemeClr val="bg1"/>
                </a:solidFill>
                <a:latin typeface="Arial" charset="0"/>
                <a:ea typeface="Osaka" charset="0"/>
              </a:rPr>
              <a:t> Slideshow Title Goes Here</a:t>
            </a:r>
          </a:p>
        </p:txBody>
      </p:sp>
      <p:pic>
        <p:nvPicPr>
          <p:cNvPr id="1031" name="Picture 9">
            <a:extLst>
              <a:ext uri="{FF2B5EF4-FFF2-40B4-BE49-F238E27FC236}">
                <a16:creationId xmlns:a16="http://schemas.microsoft.com/office/drawing/2014/main" id="{F617FC7A-6810-4D87-BA9B-5144CF35C1B8}"/>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609600" y="5867400"/>
            <a:ext cx="24384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1F273291-54B0-4C1D-BEAC-330F8A57DAD0}"/>
              </a:ext>
            </a:extLst>
          </p:cNvPr>
          <p:cNvCxnSpPr/>
          <p:nvPr userDrawn="1"/>
        </p:nvCxnSpPr>
        <p:spPr>
          <a:xfrm>
            <a:off x="0" y="5715000"/>
            <a:ext cx="9144000" cy="0"/>
          </a:xfrm>
          <a:prstGeom prst="line">
            <a:avLst/>
          </a:prstGeom>
          <a:ln w="38100">
            <a:solidFill>
              <a:srgbClr val="CF0A2C"/>
            </a:solidFill>
          </a:ln>
          <a:effectLst/>
        </p:spPr>
        <p:style>
          <a:lnRef idx="2">
            <a:schemeClr val="accent1"/>
          </a:lnRef>
          <a:fillRef idx="0">
            <a:schemeClr val="accent1"/>
          </a:fillRef>
          <a:effectRef idx="1">
            <a:schemeClr val="accent1"/>
          </a:effectRef>
          <a:fontRef idx="minor">
            <a:schemeClr val="tx1"/>
          </a:fontRef>
        </p:style>
      </p:cxnSp>
      <p:pic>
        <p:nvPicPr>
          <p:cNvPr id="1033" name="Picture 12" descr="standardfooter_sized.jpg">
            <a:extLst>
              <a:ext uri="{FF2B5EF4-FFF2-40B4-BE49-F238E27FC236}">
                <a16:creationId xmlns:a16="http://schemas.microsoft.com/office/drawing/2014/main" id="{4C95F5CF-04A9-47FC-9522-FDBA27DFE86F}"/>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t="93661"/>
          <a:stretch>
            <a:fillRect/>
          </a:stretch>
        </p:blipFill>
        <p:spPr bwMode="auto">
          <a:xfrm>
            <a:off x="0" y="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39384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hf sldNum="0" hdr="0"/>
  <p:txStyles>
    <p:titleStyle>
      <a:lvl1pPr algn="l" rtl="0" eaLnBrk="0" fontAlgn="base" hangingPunct="0">
        <a:spcBef>
          <a:spcPct val="0"/>
        </a:spcBef>
        <a:spcAft>
          <a:spcPct val="0"/>
        </a:spcAft>
        <a:defRPr sz="2800" kern="1200">
          <a:solidFill>
            <a:schemeClr val="tx1"/>
          </a:solidFill>
          <a:latin typeface="+mj-lt"/>
          <a:ea typeface="+mj-ea"/>
          <a:cs typeface="Arial" panose="020B0604020202020204" pitchFamily="34" charset="0"/>
        </a:defRPr>
      </a:lvl1pPr>
      <a:lvl2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2pPr>
      <a:lvl3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3pPr>
      <a:lvl4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4pPr>
      <a:lvl5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5pPr>
      <a:lvl6pPr marL="457200" algn="l" rtl="0" fontAlgn="base">
        <a:spcBef>
          <a:spcPct val="0"/>
        </a:spcBef>
        <a:spcAft>
          <a:spcPct val="0"/>
        </a:spcAft>
        <a:defRPr sz="2400">
          <a:solidFill>
            <a:schemeClr val="tx1"/>
          </a:solidFill>
          <a:latin typeface="Arial" charset="0"/>
          <a:ea typeface="Osaka" charset="0"/>
        </a:defRPr>
      </a:lvl6pPr>
      <a:lvl7pPr marL="914400" algn="l" rtl="0" fontAlgn="base">
        <a:spcBef>
          <a:spcPct val="0"/>
        </a:spcBef>
        <a:spcAft>
          <a:spcPct val="0"/>
        </a:spcAft>
        <a:defRPr sz="2400">
          <a:solidFill>
            <a:schemeClr val="tx1"/>
          </a:solidFill>
          <a:latin typeface="Arial" charset="0"/>
          <a:ea typeface="Osaka" charset="0"/>
        </a:defRPr>
      </a:lvl7pPr>
      <a:lvl8pPr marL="1371600" algn="l" rtl="0" fontAlgn="base">
        <a:spcBef>
          <a:spcPct val="0"/>
        </a:spcBef>
        <a:spcAft>
          <a:spcPct val="0"/>
        </a:spcAft>
        <a:defRPr sz="2400">
          <a:solidFill>
            <a:schemeClr val="tx1"/>
          </a:solidFill>
          <a:latin typeface="Arial" charset="0"/>
          <a:ea typeface="Osaka" charset="0"/>
        </a:defRPr>
      </a:lvl8pPr>
      <a:lvl9pPr marL="1828800" algn="l" rtl="0" fontAlgn="base">
        <a:spcBef>
          <a:spcPct val="0"/>
        </a:spcBef>
        <a:spcAft>
          <a:spcPct val="0"/>
        </a:spcAft>
        <a:defRPr sz="2400">
          <a:solidFill>
            <a:schemeClr val="tx1"/>
          </a:solidFill>
          <a:latin typeface="Arial" charset="0"/>
          <a:ea typeface="Osaka" charset="0"/>
        </a:defRPr>
      </a:lvl9pPr>
    </p:titleStyle>
    <p:bodyStyle>
      <a:lvl1pPr marL="342900" indent="-342900" algn="l" rtl="0" eaLnBrk="0" fontAlgn="base" hangingPunct="0">
        <a:spcBef>
          <a:spcPct val="20000"/>
        </a:spcBef>
        <a:spcAft>
          <a:spcPct val="0"/>
        </a:spcAft>
        <a:buClr>
          <a:srgbClr val="C00000"/>
        </a:buClr>
        <a:buFont typeface="Wingdings" panose="05000000000000000000" pitchFamily="2" charset="2"/>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ideo" Target="https://www.youtube.com/embed/16dSeyLSOKw?feature=oembed" TargetMode="Externa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hyperlink" Target="http://pixabay.com/en/court-house-government-capitol-25061/" TargetMode="Externa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pixabay.com/en/court-house-government-capitol-25061/"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hyperlink" Target="https://creativecommons.org/licenses/by-nc-nd/3.0/" TargetMode="External"/><Relationship Id="rId4" Type="http://schemas.openxmlformats.org/officeDocument/2006/relationships/hyperlink" Target="http://eftforpeace.wordpress.com/2012/10/16/working-around-hardwired-cultural-beliefs-with-geo-specific-eft/"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5195D2B-0621-4550-8BA4-24BB63768B89}"/>
              </a:ext>
            </a:extLst>
          </p:cNvPr>
          <p:cNvSpPr>
            <a:spLocks noGrp="1" noChangeArrowheads="1"/>
          </p:cNvSpPr>
          <p:nvPr>
            <p:ph type="ctrTitle"/>
          </p:nvPr>
        </p:nvSpPr>
        <p:spPr/>
        <p:txBody>
          <a:bodyPr/>
          <a:lstStyle/>
          <a:p>
            <a:pPr>
              <a:defRPr/>
            </a:pPr>
            <a:r>
              <a:rPr lang="es-US" sz="4000" dirty="0">
                <a:latin typeface="+mj-lt"/>
              </a:rPr>
              <a:t>Humildad cultural: un camino </a:t>
            </a:r>
            <a:br>
              <a:rPr lang="es-US" sz="4000" dirty="0">
                <a:latin typeface="+mj-lt"/>
              </a:rPr>
            </a:br>
            <a:r>
              <a:rPr lang="es-US" sz="4000" dirty="0">
                <a:latin typeface="+mj-lt"/>
              </a:rPr>
              <a:t>a la empatía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lvl="0">
              <a:defRPr/>
            </a:pPr>
            <a:r>
              <a:rPr lang="es-US">
                <a:solidFill>
                  <a:srgbClr val="FFFFFF"/>
                </a:solidFill>
              </a:rPr>
              <a:t>Humildad cultural: un camino a la empatía</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a:t>Video: “Cultural Humility”</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p:txBody>
          <a:bodyPr/>
          <a:lstStyle/>
          <a:p>
            <a:pPr marL="0" indent="0" eaLnBrk="1" hangingPunct="1">
              <a:buClr>
                <a:srgbClr val="CC0000"/>
              </a:buClr>
              <a:buNone/>
              <a:defRPr/>
            </a:pPr>
            <a:endParaRPr lang="en-US" altLang="en-US" sz="2000" dirty="0"/>
          </a:p>
          <a:p>
            <a:pPr eaLnBrk="1" hangingPunct="1">
              <a:buClr>
                <a:srgbClr val="CC0000"/>
              </a:buClr>
              <a:defRPr/>
            </a:pPr>
            <a:endParaRPr lang="en-US" altLang="en-US" sz="2000" dirty="0"/>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pic>
        <p:nvPicPr>
          <p:cNvPr id="2" name="Online Media 1" title="Cultural Humility Edited">
            <a:hlinkClick r:id="" action="ppaction://media"/>
            <a:extLst>
              <a:ext uri="{FF2B5EF4-FFF2-40B4-BE49-F238E27FC236}">
                <a16:creationId xmlns:a16="http://schemas.microsoft.com/office/drawing/2014/main" id="{2FEFE8DC-04F1-4484-AA20-CE05ACDD99DC}"/>
              </a:ext>
            </a:extLst>
          </p:cNvPr>
          <p:cNvPicPr>
            <a:picLocks noRot="1" noChangeAspect="1"/>
          </p:cNvPicPr>
          <p:nvPr>
            <a:videoFile r:link="rId1"/>
          </p:nvPr>
        </p:nvPicPr>
        <p:blipFill>
          <a:blip r:embed="rId4"/>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2669008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lvl="0">
              <a:defRPr/>
            </a:pPr>
            <a:r>
              <a:rPr lang="es-US">
                <a:solidFill>
                  <a:srgbClr val="FFFFFF"/>
                </a:solidFill>
              </a:rPr>
              <a:t>Humildad cultural: un camino a la empatía</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a:t>Los cuatro pilares de la humildad cultural</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a:xfrm>
            <a:off x="609600" y="1493293"/>
            <a:ext cx="7924800" cy="3529085"/>
          </a:xfrm>
        </p:spPr>
        <p:txBody>
          <a:bodyPr/>
          <a:lstStyle/>
          <a:p>
            <a:pPr marL="457200" indent="-457200" eaLnBrk="1" hangingPunct="1">
              <a:spcBef>
                <a:spcPts val="100"/>
              </a:spcBef>
              <a:buClr>
                <a:srgbClr val="CC0000"/>
              </a:buClr>
              <a:buFont typeface="+mj-lt"/>
              <a:buAutoNum type="arabicPeriod"/>
              <a:defRPr/>
            </a:pPr>
            <a:r>
              <a:rPr lang="es-US" sz="2000" dirty="0"/>
              <a:t>Un proceso continuo de autorreflexión crítica y autocrítica</a:t>
            </a:r>
          </a:p>
          <a:p>
            <a:pPr marL="457200" indent="-457200" eaLnBrk="1" hangingPunct="1">
              <a:spcBef>
                <a:spcPts val="100"/>
              </a:spcBef>
              <a:buClr>
                <a:srgbClr val="CC0000"/>
              </a:buClr>
              <a:buFont typeface="+mj-lt"/>
              <a:buAutoNum type="arabicPeriod"/>
              <a:defRPr/>
            </a:pPr>
            <a:endParaRPr lang="en-US" altLang="en-US" sz="2000" dirty="0"/>
          </a:p>
          <a:p>
            <a:pPr marL="457200" indent="-457200" eaLnBrk="1" hangingPunct="1">
              <a:spcBef>
                <a:spcPts val="100"/>
              </a:spcBef>
              <a:buClr>
                <a:srgbClr val="CC0000"/>
              </a:buClr>
              <a:buFont typeface="+mj-lt"/>
              <a:buAutoNum type="arabicPeriod"/>
              <a:defRPr/>
            </a:pPr>
            <a:r>
              <a:rPr lang="es-US" sz="2000" dirty="0"/>
              <a:t>La rectificación de las desigualdades de poder en la dinámica entre el paciente y el médico</a:t>
            </a:r>
          </a:p>
          <a:p>
            <a:pPr marL="457200" indent="-457200" eaLnBrk="1" hangingPunct="1">
              <a:spcBef>
                <a:spcPts val="100"/>
              </a:spcBef>
              <a:buClr>
                <a:srgbClr val="CC0000"/>
              </a:buClr>
              <a:buFont typeface="+mj-lt"/>
              <a:buAutoNum type="arabicPeriod"/>
              <a:defRPr/>
            </a:pPr>
            <a:endParaRPr lang="en-US" altLang="en-US" sz="2000" dirty="0"/>
          </a:p>
          <a:p>
            <a:pPr marL="457200" indent="-457200" eaLnBrk="1" hangingPunct="1">
              <a:spcBef>
                <a:spcPts val="100"/>
              </a:spcBef>
              <a:buClr>
                <a:srgbClr val="CC0000"/>
              </a:buClr>
              <a:buFont typeface="+mj-lt"/>
              <a:buAutoNum type="arabicPeriod"/>
              <a:defRPr/>
            </a:pPr>
            <a:r>
              <a:rPr lang="es-US" sz="2000" dirty="0"/>
              <a:t>El desarrollo de asociaciones mutuamente beneficiosas </a:t>
            </a:r>
            <a:br>
              <a:rPr lang="es-US" sz="2000" dirty="0"/>
            </a:br>
            <a:r>
              <a:rPr lang="es-US" sz="2000" dirty="0"/>
              <a:t>con las comunidades en representación de individuos </a:t>
            </a:r>
            <a:br>
              <a:rPr lang="es-US" sz="2000" dirty="0"/>
            </a:br>
            <a:r>
              <a:rPr lang="es-US" sz="2000" dirty="0"/>
              <a:t>y poblaciones definidas</a:t>
            </a:r>
          </a:p>
          <a:p>
            <a:pPr marL="457200" indent="-457200" eaLnBrk="1" hangingPunct="1">
              <a:spcBef>
                <a:spcPts val="100"/>
              </a:spcBef>
              <a:buClr>
                <a:srgbClr val="CC0000"/>
              </a:buClr>
              <a:buFont typeface="+mj-lt"/>
              <a:buAutoNum type="arabicPeriod"/>
              <a:defRPr/>
            </a:pPr>
            <a:endParaRPr lang="en-US" altLang="en-US" sz="2000" dirty="0"/>
          </a:p>
          <a:p>
            <a:pPr marL="457200" indent="-457200" eaLnBrk="1" hangingPunct="1">
              <a:spcBef>
                <a:spcPts val="100"/>
              </a:spcBef>
              <a:buClr>
                <a:srgbClr val="CC0000"/>
              </a:buClr>
              <a:buFont typeface="+mj-lt"/>
              <a:buAutoNum type="arabicPeriod"/>
              <a:defRPr/>
            </a:pPr>
            <a:r>
              <a:rPr lang="es-US" sz="2000" dirty="0"/>
              <a:t>El modo de defender y mantener la responsabilidad institucional que sea paralela a los tres principios anteriores</a:t>
            </a:r>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pic>
        <p:nvPicPr>
          <p:cNvPr id="7" name="Picture 6">
            <a:extLst>
              <a:ext uri="{FF2B5EF4-FFF2-40B4-BE49-F238E27FC236}">
                <a16:creationId xmlns:a16="http://schemas.microsoft.com/office/drawing/2014/main" id="{E2FCDB4F-05ED-444B-B60C-FD6ECE0CDEFD}"/>
              </a:ext>
            </a:extLst>
          </p:cNvPr>
          <p:cNvPicPr>
            <a:picLocks noChangeAspect="1"/>
          </p:cNvPicPr>
          <p:nvPr/>
        </p:nvPicPr>
        <p:blipFill>
          <a:blip r:embed="rId3">
            <a:duotone>
              <a:prstClr val="black"/>
              <a:schemeClr val="accent5">
                <a:tint val="45000"/>
                <a:satMod val="400000"/>
              </a:schemeClr>
            </a:duotone>
            <a:alphaModFix amt="15000"/>
            <a:extLst>
              <a:ext uri="{BEBA8EAE-BF5A-486C-A8C5-ECC9F3942E4B}">
                <a14:imgProps xmlns:a14="http://schemas.microsoft.com/office/drawing/2010/main">
                  <a14:imgLayer r:embed="rId4">
                    <a14:imgEffect>
                      <a14:colorTemperature colorTemp="6023"/>
                    </a14:imgEffect>
                    <a14:imgEffect>
                      <a14:saturation sat="11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35016" y="1595751"/>
            <a:ext cx="7390244" cy="3644201"/>
          </a:xfrm>
          <a:prstGeom prst="rect">
            <a:avLst/>
          </a:prstGeom>
          <a:noFill/>
          <a:effectLst>
            <a:softEdge rad="12700"/>
          </a:effectLst>
        </p:spPr>
      </p:pic>
      <p:sp>
        <p:nvSpPr>
          <p:cNvPr id="8" name="TextBox 7">
            <a:extLst>
              <a:ext uri="{FF2B5EF4-FFF2-40B4-BE49-F238E27FC236}">
                <a16:creationId xmlns:a16="http://schemas.microsoft.com/office/drawing/2014/main" id="{E3867C2B-B37C-438F-9C5C-D84BB2C9F6AE}"/>
              </a:ext>
            </a:extLst>
          </p:cNvPr>
          <p:cNvSpPr txBox="1"/>
          <p:nvPr/>
        </p:nvSpPr>
        <p:spPr>
          <a:xfrm>
            <a:off x="1580686" y="5241149"/>
            <a:ext cx="6817536" cy="427168"/>
          </a:xfrm>
          <a:prstGeom prst="rect">
            <a:avLst/>
          </a:prstGeom>
          <a:noFill/>
        </p:spPr>
        <p:txBody>
          <a:bodyPr wrap="square" rtlCol="0">
            <a:spAutoFit/>
          </a:bodyPr>
          <a:lstStyle/>
          <a:p>
            <a:r>
              <a:rPr lang="es-US" sz="788" dirty="0" err="1">
                <a:solidFill>
                  <a:prstClr val="black"/>
                </a:solidFill>
              </a:rPr>
              <a:t>Tervalon</a:t>
            </a:r>
            <a:r>
              <a:rPr lang="es-US" sz="788" dirty="0">
                <a:solidFill>
                  <a:prstClr val="black"/>
                </a:solidFill>
              </a:rPr>
              <a:t> M, Murray-</a:t>
            </a:r>
            <a:r>
              <a:rPr lang="es-US" sz="788" dirty="0" err="1">
                <a:solidFill>
                  <a:prstClr val="black"/>
                </a:solidFill>
              </a:rPr>
              <a:t>Garcia</a:t>
            </a:r>
            <a:r>
              <a:rPr lang="es-US" sz="788" dirty="0">
                <a:solidFill>
                  <a:prstClr val="black"/>
                </a:solidFill>
              </a:rPr>
              <a:t> J:  “Cultural </a:t>
            </a:r>
            <a:r>
              <a:rPr lang="es-US" sz="788" dirty="0" err="1">
                <a:solidFill>
                  <a:prstClr val="black"/>
                </a:solidFill>
              </a:rPr>
              <a:t>humility</a:t>
            </a:r>
            <a:r>
              <a:rPr lang="es-US" sz="788" dirty="0">
                <a:solidFill>
                  <a:prstClr val="black"/>
                </a:solidFill>
              </a:rPr>
              <a:t> versus cultural </a:t>
            </a:r>
            <a:r>
              <a:rPr lang="es-US" sz="788" dirty="0" err="1">
                <a:solidFill>
                  <a:prstClr val="black"/>
                </a:solidFill>
              </a:rPr>
              <a:t>competence</a:t>
            </a:r>
            <a:r>
              <a:rPr lang="es-US" sz="788" dirty="0">
                <a:solidFill>
                  <a:prstClr val="black"/>
                </a:solidFill>
              </a:rPr>
              <a:t>: a </a:t>
            </a:r>
            <a:r>
              <a:rPr lang="es-US" sz="788" dirty="0" err="1">
                <a:solidFill>
                  <a:prstClr val="black"/>
                </a:solidFill>
              </a:rPr>
              <a:t>critical</a:t>
            </a:r>
            <a:r>
              <a:rPr lang="es-US" sz="788" dirty="0">
                <a:solidFill>
                  <a:prstClr val="black"/>
                </a:solidFill>
              </a:rPr>
              <a:t> </a:t>
            </a:r>
            <a:r>
              <a:rPr lang="es-US" sz="788" dirty="0" err="1">
                <a:solidFill>
                  <a:prstClr val="black"/>
                </a:solidFill>
              </a:rPr>
              <a:t>distinction</a:t>
            </a:r>
            <a:r>
              <a:rPr lang="es-US" sz="788" dirty="0">
                <a:solidFill>
                  <a:prstClr val="black"/>
                </a:solidFill>
              </a:rPr>
              <a:t> in </a:t>
            </a:r>
            <a:r>
              <a:rPr lang="es-US" sz="788" dirty="0" err="1">
                <a:solidFill>
                  <a:prstClr val="black"/>
                </a:solidFill>
              </a:rPr>
              <a:t>defining</a:t>
            </a:r>
            <a:r>
              <a:rPr lang="es-US" sz="788" dirty="0">
                <a:solidFill>
                  <a:prstClr val="black"/>
                </a:solidFill>
              </a:rPr>
              <a:t> </a:t>
            </a:r>
            <a:r>
              <a:rPr lang="es-US" sz="788" dirty="0" err="1">
                <a:solidFill>
                  <a:prstClr val="black"/>
                </a:solidFill>
              </a:rPr>
              <a:t>physician</a:t>
            </a:r>
            <a:r>
              <a:rPr lang="es-US" sz="788" dirty="0">
                <a:solidFill>
                  <a:prstClr val="black"/>
                </a:solidFill>
              </a:rPr>
              <a:t> training </a:t>
            </a:r>
            <a:r>
              <a:rPr lang="es-US" sz="788" dirty="0" err="1">
                <a:solidFill>
                  <a:prstClr val="black"/>
                </a:solidFill>
              </a:rPr>
              <a:t>outcomes</a:t>
            </a:r>
            <a:r>
              <a:rPr lang="es-US" sz="788" dirty="0">
                <a:solidFill>
                  <a:prstClr val="black"/>
                </a:solidFill>
              </a:rPr>
              <a:t> in multicultural </a:t>
            </a:r>
            <a:r>
              <a:rPr lang="es-US" sz="788" dirty="0" err="1">
                <a:solidFill>
                  <a:prstClr val="black"/>
                </a:solidFill>
              </a:rPr>
              <a:t>education</a:t>
            </a:r>
            <a:r>
              <a:rPr lang="es-US" sz="788" dirty="0">
                <a:solidFill>
                  <a:prstClr val="black"/>
                </a:solidFill>
              </a:rPr>
              <a:t>”, </a:t>
            </a:r>
            <a:r>
              <a:rPr lang="es-US" sz="788" u="sng" dirty="0" err="1">
                <a:solidFill>
                  <a:prstClr val="black"/>
                </a:solidFill>
              </a:rPr>
              <a:t>Journal</a:t>
            </a:r>
            <a:r>
              <a:rPr lang="es-US" sz="788" u="sng" dirty="0">
                <a:solidFill>
                  <a:prstClr val="black"/>
                </a:solidFill>
              </a:rPr>
              <a:t> </a:t>
            </a:r>
            <a:r>
              <a:rPr lang="es-US" sz="788" u="sng" dirty="0" err="1">
                <a:solidFill>
                  <a:prstClr val="black"/>
                </a:solidFill>
              </a:rPr>
              <a:t>of</a:t>
            </a:r>
            <a:r>
              <a:rPr lang="es-US" sz="788" u="sng" dirty="0">
                <a:solidFill>
                  <a:prstClr val="black"/>
                </a:solidFill>
              </a:rPr>
              <a:t> </a:t>
            </a:r>
            <a:r>
              <a:rPr lang="es-US" sz="788" u="sng" dirty="0" err="1">
                <a:solidFill>
                  <a:prstClr val="black"/>
                </a:solidFill>
              </a:rPr>
              <a:t>Health</a:t>
            </a:r>
            <a:r>
              <a:rPr lang="es-US" sz="788" u="sng" dirty="0">
                <a:solidFill>
                  <a:prstClr val="black"/>
                </a:solidFill>
              </a:rPr>
              <a:t> </a:t>
            </a:r>
            <a:r>
              <a:rPr lang="es-US" sz="788" u="sng" dirty="0" err="1">
                <a:solidFill>
                  <a:prstClr val="black"/>
                </a:solidFill>
              </a:rPr>
              <a:t>Care</a:t>
            </a:r>
            <a:r>
              <a:rPr lang="es-US" sz="788" u="sng" dirty="0">
                <a:solidFill>
                  <a:prstClr val="black"/>
                </a:solidFill>
              </a:rPr>
              <a:t> </a:t>
            </a:r>
            <a:r>
              <a:rPr lang="es-US" sz="788" u="sng" dirty="0" err="1">
                <a:solidFill>
                  <a:prstClr val="black"/>
                </a:solidFill>
              </a:rPr>
              <a:t>for</a:t>
            </a:r>
            <a:r>
              <a:rPr lang="es-US" sz="788" u="sng" dirty="0">
                <a:solidFill>
                  <a:prstClr val="black"/>
                </a:solidFill>
              </a:rPr>
              <a:t> </a:t>
            </a:r>
            <a:r>
              <a:rPr lang="es-US" sz="788" u="sng" dirty="0" err="1">
                <a:solidFill>
                  <a:prstClr val="black"/>
                </a:solidFill>
              </a:rPr>
              <a:t>the</a:t>
            </a:r>
            <a:r>
              <a:rPr lang="es-US" sz="788" u="sng" dirty="0">
                <a:solidFill>
                  <a:prstClr val="black"/>
                </a:solidFill>
              </a:rPr>
              <a:t> Poor and </a:t>
            </a:r>
            <a:r>
              <a:rPr lang="es-US" sz="788" u="sng" dirty="0" err="1">
                <a:solidFill>
                  <a:prstClr val="black"/>
                </a:solidFill>
              </a:rPr>
              <a:t>Underserved</a:t>
            </a:r>
            <a:r>
              <a:rPr lang="es-US" sz="788" dirty="0">
                <a:solidFill>
                  <a:prstClr val="black"/>
                </a:solidFill>
              </a:rPr>
              <a:t> 1998; 9(2):117-124 </a:t>
            </a:r>
          </a:p>
          <a:p>
            <a:endParaRPr lang="en-US" sz="600" dirty="0">
              <a:solidFill>
                <a:srgbClr val="FFFFFF"/>
              </a:solidFill>
              <a:latin typeface="Trebuchet MS"/>
            </a:endParaRPr>
          </a:p>
        </p:txBody>
      </p:sp>
      <p:sp>
        <p:nvSpPr>
          <p:cNvPr id="9" name="TextBox 8">
            <a:extLst>
              <a:ext uri="{FF2B5EF4-FFF2-40B4-BE49-F238E27FC236}">
                <a16:creationId xmlns:a16="http://schemas.microsoft.com/office/drawing/2014/main" id="{13A1933B-8A04-470B-957C-CCD03A130941}"/>
              </a:ext>
            </a:extLst>
          </p:cNvPr>
          <p:cNvSpPr txBox="1"/>
          <p:nvPr/>
        </p:nvSpPr>
        <p:spPr>
          <a:xfrm>
            <a:off x="2495576" y="5779892"/>
            <a:ext cx="4216509" cy="184666"/>
          </a:xfrm>
          <a:prstGeom prst="rect">
            <a:avLst/>
          </a:prstGeom>
          <a:noFill/>
        </p:spPr>
        <p:txBody>
          <a:bodyPr wrap="square">
            <a:spAutoFit/>
          </a:bodyPr>
          <a:lstStyle/>
          <a:p>
            <a:pPr algn="ctr">
              <a:defRPr/>
            </a:pPr>
            <a:r>
              <a:rPr lang="es-US" sz="600">
                <a:solidFill>
                  <a:prstClr val="black"/>
                </a:solidFill>
              </a:rPr>
              <a:t>© 2018: Melanie Tervalon, MD, MPH No copiar sin permiso</a:t>
            </a:r>
          </a:p>
        </p:txBody>
      </p:sp>
    </p:spTree>
    <p:extLst>
      <p:ext uri="{BB962C8B-B14F-4D97-AF65-F5344CB8AC3E}">
        <p14:creationId xmlns:p14="http://schemas.microsoft.com/office/powerpoint/2010/main" val="3196901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lvl="0">
              <a:defRPr/>
            </a:pPr>
            <a:r>
              <a:rPr lang="es-US">
                <a:solidFill>
                  <a:srgbClr val="FFFFFF"/>
                </a:solidFill>
              </a:rPr>
              <a:t>Humildad cultural: un camino a la empatía</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a:t>Competencia cultural y humildad cultural:</a:t>
            </a:r>
            <a:br>
              <a:rPr lang="es-US"/>
            </a:br>
            <a:r>
              <a:rPr lang="es-US"/>
              <a:t>¿Cuál es la diferencia?</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a:xfrm>
            <a:off x="609600" y="2093118"/>
            <a:ext cx="3905251" cy="4091113"/>
          </a:xfrm>
        </p:spPr>
        <p:txBody>
          <a:bodyPr/>
          <a:lstStyle/>
          <a:p>
            <a:pPr eaLnBrk="1" hangingPunct="1">
              <a:buClr>
                <a:srgbClr val="CC0000"/>
              </a:buClr>
              <a:defRPr/>
            </a:pPr>
            <a:endParaRPr lang="en-US" altLang="en-US" sz="2000" dirty="0"/>
          </a:p>
          <a:p>
            <a:pPr lvl="0"/>
            <a:r>
              <a:rPr lang="es-US" sz="2000"/>
              <a:t>Dominio/experto</a:t>
            </a:r>
          </a:p>
          <a:p>
            <a:pPr lvl="0"/>
            <a:r>
              <a:rPr lang="es-US" sz="2000"/>
              <a:t>Punto final</a:t>
            </a:r>
          </a:p>
          <a:p>
            <a:pPr lvl="0"/>
            <a:r>
              <a:rPr lang="es-US" sz="2000"/>
              <a:t>Rígida </a:t>
            </a:r>
          </a:p>
          <a:p>
            <a:pPr lvl="0"/>
            <a:r>
              <a:rPr lang="es-US" sz="2000"/>
              <a:t>Técnica</a:t>
            </a:r>
          </a:p>
          <a:p>
            <a:pPr lvl="0"/>
            <a:r>
              <a:rPr lang="es-US" sz="2000"/>
              <a:t>Jerarquía</a:t>
            </a:r>
          </a:p>
          <a:p>
            <a:pPr lvl="0"/>
            <a:r>
              <a:rPr lang="es-US" sz="2000"/>
              <a:t>Lineal</a:t>
            </a:r>
          </a:p>
          <a:p>
            <a:pPr lvl="0"/>
            <a:r>
              <a:rPr lang="es-US" sz="2000"/>
              <a:t>“Status quo”</a:t>
            </a:r>
          </a:p>
          <a:p>
            <a:pPr eaLnBrk="1" hangingPunct="1">
              <a:buClr>
                <a:srgbClr val="CC0000"/>
              </a:buClr>
              <a:defRPr/>
            </a:pPr>
            <a:endParaRPr lang="en-US" altLang="en-US" sz="2000" dirty="0"/>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
        <p:nvSpPr>
          <p:cNvPr id="6" name="TextBox 5">
            <a:extLst>
              <a:ext uri="{FF2B5EF4-FFF2-40B4-BE49-F238E27FC236}">
                <a16:creationId xmlns:a16="http://schemas.microsoft.com/office/drawing/2014/main" id="{5C5C65C5-CFE0-4BC6-A247-10ADCA9C5749}"/>
              </a:ext>
            </a:extLst>
          </p:cNvPr>
          <p:cNvSpPr txBox="1"/>
          <p:nvPr/>
        </p:nvSpPr>
        <p:spPr>
          <a:xfrm>
            <a:off x="2463746" y="5369131"/>
            <a:ext cx="4216509" cy="184666"/>
          </a:xfrm>
          <a:prstGeom prst="rect">
            <a:avLst/>
          </a:prstGeom>
          <a:noFill/>
        </p:spPr>
        <p:txBody>
          <a:bodyPr wrap="square">
            <a:spAutoFit/>
          </a:bodyPr>
          <a:lstStyle/>
          <a:p>
            <a:pPr algn="ctr">
              <a:defRPr/>
            </a:pPr>
            <a:r>
              <a:rPr lang="es-US" sz="600">
                <a:solidFill>
                  <a:prstClr val="black"/>
                </a:solidFill>
              </a:rPr>
              <a:t>© 2018: Melanie Tervalon, MD, MPH No copiar sin permiso</a:t>
            </a:r>
          </a:p>
        </p:txBody>
      </p:sp>
      <p:sp>
        <p:nvSpPr>
          <p:cNvPr id="8" name="Text Placeholder 10">
            <a:extLst>
              <a:ext uri="{FF2B5EF4-FFF2-40B4-BE49-F238E27FC236}">
                <a16:creationId xmlns:a16="http://schemas.microsoft.com/office/drawing/2014/main" id="{621695A8-9B27-4A16-9DFA-D76A3C3B38F3}"/>
              </a:ext>
            </a:extLst>
          </p:cNvPr>
          <p:cNvSpPr txBox="1">
            <a:spLocks/>
          </p:cNvSpPr>
          <p:nvPr/>
        </p:nvSpPr>
        <p:spPr bwMode="auto">
          <a:xfrm>
            <a:off x="630239" y="1681163"/>
            <a:ext cx="3868737" cy="823912"/>
          </a:xfrm>
          <a:prstGeom prst="rect">
            <a:avLst/>
          </a:prstGeom>
          <a:solidFill>
            <a:schemeClr val="tx2">
              <a:lumMod val="20000"/>
              <a:lumOff val="80000"/>
            </a:schemeClr>
          </a:solidFill>
          <a:ln>
            <a:solidFill>
              <a:srgbClr val="C00000"/>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00000"/>
              </a:buClr>
              <a:buFont typeface="Wingdings" panose="05000000000000000000" pitchFamily="2" charset="2"/>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US"/>
              <a:t>Competencia cultural</a:t>
            </a:r>
          </a:p>
        </p:txBody>
      </p:sp>
      <p:sp>
        <p:nvSpPr>
          <p:cNvPr id="9" name="Text Placeholder 12">
            <a:extLst>
              <a:ext uri="{FF2B5EF4-FFF2-40B4-BE49-F238E27FC236}">
                <a16:creationId xmlns:a16="http://schemas.microsoft.com/office/drawing/2014/main" id="{51D0188E-151E-4D7E-99E7-76A1197242F8}"/>
              </a:ext>
            </a:extLst>
          </p:cNvPr>
          <p:cNvSpPr txBox="1">
            <a:spLocks/>
          </p:cNvSpPr>
          <p:nvPr/>
        </p:nvSpPr>
        <p:spPr>
          <a:xfrm>
            <a:off x="4629150" y="1681163"/>
            <a:ext cx="3887788" cy="823912"/>
          </a:xfrm>
          <a:prstGeom prst="rect">
            <a:avLst/>
          </a:prstGeom>
          <a:solidFill>
            <a:schemeClr val="tx2">
              <a:lumMod val="20000"/>
              <a:lumOff val="80000"/>
            </a:schemeClr>
          </a:solidFill>
          <a:ln>
            <a:solidFill>
              <a:srgbClr val="C00000"/>
            </a:solidFill>
          </a:ln>
        </p:spPr>
        <p:txBody>
          <a:bodyPr/>
          <a:lstStyle>
            <a:lvl1pPr marL="342900" indent="-342900" algn="l" rtl="0" eaLnBrk="0" fontAlgn="base" hangingPunct="0">
              <a:spcBef>
                <a:spcPct val="20000"/>
              </a:spcBef>
              <a:spcAft>
                <a:spcPct val="0"/>
              </a:spcAft>
              <a:buClr>
                <a:srgbClr val="C00000"/>
              </a:buClr>
              <a:buFont typeface="Wingdings" panose="05000000000000000000" pitchFamily="2" charset="2"/>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US"/>
              <a:t>Humildad cultural</a:t>
            </a:r>
          </a:p>
        </p:txBody>
      </p:sp>
      <p:sp>
        <p:nvSpPr>
          <p:cNvPr id="12" name="Rectangle 3">
            <a:extLst>
              <a:ext uri="{FF2B5EF4-FFF2-40B4-BE49-F238E27FC236}">
                <a16:creationId xmlns:a16="http://schemas.microsoft.com/office/drawing/2014/main" id="{232C652C-1A51-4633-AE46-BDCB34344B6C}"/>
              </a:ext>
            </a:extLst>
          </p:cNvPr>
          <p:cNvSpPr txBox="1">
            <a:spLocks noChangeArrowheads="1"/>
          </p:cNvSpPr>
          <p:nvPr/>
        </p:nvSpPr>
        <p:spPr bwMode="auto">
          <a:xfrm>
            <a:off x="4572000" y="2093119"/>
            <a:ext cx="3905251"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00000"/>
              </a:buClr>
              <a:buFont typeface="Wingdings" panose="05000000000000000000" pitchFamily="2" charset="2"/>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eaLnBrk="1" hangingPunct="1">
              <a:buClr>
                <a:srgbClr val="CC0000"/>
              </a:buClr>
              <a:defRPr/>
            </a:pPr>
            <a:endParaRPr lang="en-US" altLang="en-US" sz="2000" dirty="0"/>
          </a:p>
          <a:p>
            <a:pPr eaLnBrk="1" hangingPunct="1">
              <a:buClr>
                <a:srgbClr val="CC0000"/>
              </a:buClr>
              <a:defRPr/>
            </a:pPr>
            <a:r>
              <a:rPr lang="es-US" sz="2000"/>
              <a:t>Aprendiz/estudiante</a:t>
            </a:r>
          </a:p>
          <a:p>
            <a:pPr eaLnBrk="1" hangingPunct="1">
              <a:buClr>
                <a:srgbClr val="CC0000"/>
              </a:buClr>
              <a:defRPr/>
            </a:pPr>
            <a:r>
              <a:rPr lang="es-US" sz="2000"/>
              <a:t>Fluida</a:t>
            </a:r>
          </a:p>
          <a:p>
            <a:pPr eaLnBrk="1" hangingPunct="1">
              <a:buClr>
                <a:srgbClr val="CC0000"/>
              </a:buClr>
              <a:defRPr/>
            </a:pPr>
            <a:r>
              <a:rPr lang="es-US" sz="2000"/>
              <a:t>Flexible, dinámica</a:t>
            </a:r>
          </a:p>
          <a:p>
            <a:pPr eaLnBrk="1" hangingPunct="1">
              <a:buClr>
                <a:srgbClr val="CC0000"/>
              </a:buClr>
              <a:defRPr/>
            </a:pPr>
            <a:r>
              <a:rPr lang="es-US" sz="2000"/>
              <a:t>Personal, auténtica</a:t>
            </a:r>
          </a:p>
          <a:p>
            <a:pPr eaLnBrk="1" hangingPunct="1">
              <a:buClr>
                <a:srgbClr val="CC0000"/>
              </a:buClr>
              <a:defRPr/>
            </a:pPr>
            <a:r>
              <a:rPr lang="es-US" sz="2000"/>
              <a:t>Asociación</a:t>
            </a:r>
          </a:p>
          <a:p>
            <a:pPr eaLnBrk="1" hangingPunct="1">
              <a:buClr>
                <a:srgbClr val="CC0000"/>
              </a:buClr>
              <a:defRPr/>
            </a:pPr>
            <a:r>
              <a:rPr lang="es-US" sz="2000"/>
              <a:t>En evolución</a:t>
            </a:r>
          </a:p>
          <a:p>
            <a:pPr eaLnBrk="1" hangingPunct="1">
              <a:buClr>
                <a:srgbClr val="CC0000"/>
              </a:buClr>
              <a:defRPr/>
            </a:pPr>
            <a:r>
              <a:rPr lang="es-US" sz="2000"/>
              <a:t>Camino a la equidad</a:t>
            </a:r>
          </a:p>
          <a:p>
            <a:pPr eaLnBrk="1" hangingPunct="1">
              <a:buClr>
                <a:srgbClr val="CC0000"/>
              </a:buClr>
              <a:defRPr/>
            </a:pPr>
            <a:endParaRPr lang="en-US" altLang="en-US" sz="2000" dirty="0"/>
          </a:p>
          <a:p>
            <a:pPr eaLnBrk="1" hangingPunct="1">
              <a:buClr>
                <a:srgbClr val="CC0000"/>
              </a:buClr>
              <a:defRPr/>
            </a:pPr>
            <a:endParaRPr lang="en-US" altLang="en-US" sz="2000" dirty="0"/>
          </a:p>
        </p:txBody>
      </p:sp>
    </p:spTree>
    <p:extLst>
      <p:ext uri="{BB962C8B-B14F-4D97-AF65-F5344CB8AC3E}">
        <p14:creationId xmlns:p14="http://schemas.microsoft.com/office/powerpoint/2010/main" val="708444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lvl="0">
              <a:defRPr/>
            </a:pPr>
            <a:r>
              <a:rPr lang="es-US">
                <a:solidFill>
                  <a:srgbClr val="FFFFFF"/>
                </a:solidFill>
              </a:rPr>
              <a:t>Humildad cultural: un camino a la empatía</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a:t>Autorreflexión crítica y aprendizaje continuo</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a:xfrm>
            <a:off x="393080" y="1752600"/>
            <a:ext cx="8141320" cy="3886200"/>
          </a:xfrm>
        </p:spPr>
        <p:txBody>
          <a:bodyPr/>
          <a:lstStyle/>
          <a:p>
            <a:pPr marL="495300">
              <a:spcBef>
                <a:spcPts val="200"/>
              </a:spcBef>
            </a:pPr>
            <a:r>
              <a:rPr lang="es-US"/>
              <a:t>Conozca su identidad y lo que está aportando a una interacción.</a:t>
            </a:r>
          </a:p>
          <a:p>
            <a:pPr marL="495300">
              <a:spcBef>
                <a:spcPts val="200"/>
              </a:spcBef>
            </a:pPr>
            <a:endParaRPr lang="en-US" dirty="0">
              <a:ea typeface="Avenir Next" charset="0"/>
              <a:cs typeface="Avenir Next" charset="0"/>
            </a:endParaRPr>
          </a:p>
          <a:p>
            <a:pPr marL="495300">
              <a:spcBef>
                <a:spcPts val="200"/>
              </a:spcBef>
            </a:pPr>
            <a:r>
              <a:rPr lang="es-US"/>
              <a:t>¿De qué maneras está aportando su identidad, poder y privilegio al trabajo? </a:t>
            </a:r>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
        <p:nvSpPr>
          <p:cNvPr id="6" name="TextBox 5">
            <a:extLst>
              <a:ext uri="{FF2B5EF4-FFF2-40B4-BE49-F238E27FC236}">
                <a16:creationId xmlns:a16="http://schemas.microsoft.com/office/drawing/2014/main" id="{5C5C65C5-CFE0-4BC6-A247-10ADCA9C5749}"/>
              </a:ext>
            </a:extLst>
          </p:cNvPr>
          <p:cNvSpPr txBox="1"/>
          <p:nvPr/>
        </p:nvSpPr>
        <p:spPr>
          <a:xfrm>
            <a:off x="2463746" y="5369131"/>
            <a:ext cx="4216509" cy="184666"/>
          </a:xfrm>
          <a:prstGeom prst="rect">
            <a:avLst/>
          </a:prstGeom>
          <a:noFill/>
        </p:spPr>
        <p:txBody>
          <a:bodyPr wrap="square">
            <a:spAutoFit/>
          </a:bodyPr>
          <a:lstStyle/>
          <a:p>
            <a:pPr algn="ctr">
              <a:defRPr/>
            </a:pPr>
            <a:r>
              <a:rPr lang="es-US" sz="600">
                <a:solidFill>
                  <a:prstClr val="black"/>
                </a:solidFill>
              </a:rPr>
              <a:t>© 2018: Melanie Tervalon, MD, MPH No copiar sin permiso</a:t>
            </a:r>
          </a:p>
        </p:txBody>
      </p:sp>
    </p:spTree>
    <p:extLst>
      <p:ext uri="{BB962C8B-B14F-4D97-AF65-F5344CB8AC3E}">
        <p14:creationId xmlns:p14="http://schemas.microsoft.com/office/powerpoint/2010/main" val="1805732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AC8D41-2C65-46F2-A8CB-C3961498BB36}"/>
              </a:ext>
            </a:extLst>
          </p:cNvPr>
          <p:cNvSpPr>
            <a:spLocks noGrp="1"/>
          </p:cNvSpPr>
          <p:nvPr>
            <p:ph type="title"/>
          </p:nvPr>
        </p:nvSpPr>
        <p:spPr>
          <a:xfrm>
            <a:off x="703053" y="689342"/>
            <a:ext cx="7494917" cy="514350"/>
          </a:xfrm>
        </p:spPr>
        <p:txBody>
          <a:bodyPr/>
          <a:lstStyle/>
          <a:p>
            <a:r>
              <a:rPr lang="es-US" sz="3375" b="1" dirty="0">
                <a:solidFill>
                  <a:srgbClr val="C00000"/>
                </a:solidFill>
                <a:latin typeface="+mj-lt"/>
              </a:rPr>
              <a:t>Actividad de reflexión personal</a:t>
            </a:r>
          </a:p>
        </p:txBody>
      </p:sp>
      <p:grpSp>
        <p:nvGrpSpPr>
          <p:cNvPr id="15" name="Group 14">
            <a:extLst>
              <a:ext uri="{FF2B5EF4-FFF2-40B4-BE49-F238E27FC236}">
                <a16:creationId xmlns:a16="http://schemas.microsoft.com/office/drawing/2014/main" id="{FFB15870-2240-45C9-A6FC-BFFAD9BFD5E9}"/>
              </a:ext>
            </a:extLst>
          </p:cNvPr>
          <p:cNvGrpSpPr/>
          <p:nvPr/>
        </p:nvGrpSpPr>
        <p:grpSpPr>
          <a:xfrm>
            <a:off x="6108780" y="1345682"/>
            <a:ext cx="1607914" cy="3799814"/>
            <a:chOff x="8145039" y="651241"/>
            <a:chExt cx="2143885" cy="5066418"/>
          </a:xfrm>
        </p:grpSpPr>
        <p:pic>
          <p:nvPicPr>
            <p:cNvPr id="5" name="Picture 4">
              <a:extLst>
                <a:ext uri="{FF2B5EF4-FFF2-40B4-BE49-F238E27FC236}">
                  <a16:creationId xmlns:a16="http://schemas.microsoft.com/office/drawing/2014/main" id="{33DF4CCB-9206-4A47-AD1F-5F67314216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8355" y="651241"/>
              <a:ext cx="1701409" cy="5066418"/>
            </a:xfrm>
            <a:prstGeom prst="rect">
              <a:avLst/>
            </a:prstGeom>
          </p:spPr>
        </p:pic>
        <p:sp>
          <p:nvSpPr>
            <p:cNvPr id="7" name="TextBox 6">
              <a:extLst>
                <a:ext uri="{FF2B5EF4-FFF2-40B4-BE49-F238E27FC236}">
                  <a16:creationId xmlns:a16="http://schemas.microsoft.com/office/drawing/2014/main" id="{A4135DF1-DAB1-43A8-AE7F-67B00F006C23}"/>
                </a:ext>
              </a:extLst>
            </p:cNvPr>
            <p:cNvSpPr txBox="1"/>
            <p:nvPr/>
          </p:nvSpPr>
          <p:spPr>
            <a:xfrm>
              <a:off x="8724571" y="667376"/>
              <a:ext cx="592059" cy="1231107"/>
            </a:xfrm>
            <a:prstGeom prst="rect">
              <a:avLst/>
            </a:prstGeom>
            <a:noFill/>
          </p:spPr>
          <p:txBody>
            <a:bodyPr wrap="square" rtlCol="0">
              <a:spAutoFit/>
            </a:bodyPr>
            <a:lstStyle/>
            <a:p>
              <a:r>
                <a:rPr lang="es-US" sz="5400" b="1" dirty="0">
                  <a:solidFill>
                    <a:srgbClr val="C00000"/>
                  </a:solidFill>
                </a:rPr>
                <a:t>?</a:t>
              </a:r>
            </a:p>
          </p:txBody>
        </p:sp>
        <p:sp>
          <p:nvSpPr>
            <p:cNvPr id="8" name="Rectangle 7">
              <a:extLst>
                <a:ext uri="{FF2B5EF4-FFF2-40B4-BE49-F238E27FC236}">
                  <a16:creationId xmlns:a16="http://schemas.microsoft.com/office/drawing/2014/main" id="{ECE2F5A8-78BA-4091-B71E-6A89D0B7247C}"/>
                </a:ext>
              </a:extLst>
            </p:cNvPr>
            <p:cNvSpPr/>
            <p:nvPr/>
          </p:nvSpPr>
          <p:spPr>
            <a:xfrm>
              <a:off x="9769124" y="2994169"/>
              <a:ext cx="519800" cy="492443"/>
            </a:xfrm>
            <a:prstGeom prst="rect">
              <a:avLst/>
            </a:prstGeom>
          </p:spPr>
          <p:txBody>
            <a:bodyPr wrap="none">
              <a:spAutoFit/>
            </a:bodyPr>
            <a:lstStyle/>
            <a:p>
              <a:r>
                <a:rPr lang="es-US" sz="1800" b="1"/>
                <a:t>? </a:t>
              </a:r>
            </a:p>
          </p:txBody>
        </p:sp>
        <p:sp>
          <p:nvSpPr>
            <p:cNvPr id="10" name="Rectangle 9">
              <a:extLst>
                <a:ext uri="{FF2B5EF4-FFF2-40B4-BE49-F238E27FC236}">
                  <a16:creationId xmlns:a16="http://schemas.microsoft.com/office/drawing/2014/main" id="{2536212A-E3B1-42D0-ACB4-6344EA407375}"/>
                </a:ext>
              </a:extLst>
            </p:cNvPr>
            <p:cNvSpPr/>
            <p:nvPr/>
          </p:nvSpPr>
          <p:spPr>
            <a:xfrm>
              <a:off x="8145039" y="2994169"/>
              <a:ext cx="461885" cy="492443"/>
            </a:xfrm>
            <a:prstGeom prst="rect">
              <a:avLst/>
            </a:prstGeom>
          </p:spPr>
          <p:txBody>
            <a:bodyPr wrap="square">
              <a:spAutoFit/>
            </a:bodyPr>
            <a:lstStyle/>
            <a:p>
              <a:r>
                <a:rPr lang="es-US" sz="1800" b="1"/>
                <a:t>?</a:t>
              </a:r>
            </a:p>
          </p:txBody>
        </p:sp>
        <p:sp>
          <p:nvSpPr>
            <p:cNvPr id="11" name="Rectangle 10">
              <a:extLst>
                <a:ext uri="{FF2B5EF4-FFF2-40B4-BE49-F238E27FC236}">
                  <a16:creationId xmlns:a16="http://schemas.microsoft.com/office/drawing/2014/main" id="{7FC0019A-E3A8-4621-92DF-61F943A99E07}"/>
                </a:ext>
              </a:extLst>
            </p:cNvPr>
            <p:cNvSpPr/>
            <p:nvPr/>
          </p:nvSpPr>
          <p:spPr>
            <a:xfrm>
              <a:off x="8148370" y="4771370"/>
              <a:ext cx="434307" cy="492443"/>
            </a:xfrm>
            <a:prstGeom prst="rect">
              <a:avLst/>
            </a:prstGeom>
          </p:spPr>
          <p:txBody>
            <a:bodyPr wrap="none">
              <a:spAutoFit/>
            </a:bodyPr>
            <a:lstStyle/>
            <a:p>
              <a:r>
                <a:rPr lang="es-US" sz="1800" b="1"/>
                <a:t>?</a:t>
              </a:r>
            </a:p>
          </p:txBody>
        </p:sp>
        <p:sp>
          <p:nvSpPr>
            <p:cNvPr id="12" name="Rectangle 11">
              <a:extLst>
                <a:ext uri="{FF2B5EF4-FFF2-40B4-BE49-F238E27FC236}">
                  <a16:creationId xmlns:a16="http://schemas.microsoft.com/office/drawing/2014/main" id="{587333AF-4578-4766-8FB0-FC5ECC8C16A5}"/>
                </a:ext>
              </a:extLst>
            </p:cNvPr>
            <p:cNvSpPr/>
            <p:nvPr/>
          </p:nvSpPr>
          <p:spPr>
            <a:xfrm>
              <a:off x="9854081" y="4770092"/>
              <a:ext cx="434307" cy="492443"/>
            </a:xfrm>
            <a:prstGeom prst="rect">
              <a:avLst/>
            </a:prstGeom>
          </p:spPr>
          <p:txBody>
            <a:bodyPr wrap="none">
              <a:spAutoFit/>
            </a:bodyPr>
            <a:lstStyle/>
            <a:p>
              <a:r>
                <a:rPr lang="es-US" sz="1800" b="1"/>
                <a:t>?</a:t>
              </a:r>
            </a:p>
          </p:txBody>
        </p:sp>
      </p:grpSp>
      <p:sp>
        <p:nvSpPr>
          <p:cNvPr id="13" name="TextBox 12">
            <a:extLst>
              <a:ext uri="{FF2B5EF4-FFF2-40B4-BE49-F238E27FC236}">
                <a16:creationId xmlns:a16="http://schemas.microsoft.com/office/drawing/2014/main" id="{3540F0B4-6A52-4594-B5F6-036AF30BD639}"/>
              </a:ext>
            </a:extLst>
          </p:cNvPr>
          <p:cNvSpPr txBox="1"/>
          <p:nvPr/>
        </p:nvSpPr>
        <p:spPr>
          <a:xfrm>
            <a:off x="2654095" y="2694677"/>
            <a:ext cx="2450167" cy="646331"/>
          </a:xfrm>
          <a:prstGeom prst="rect">
            <a:avLst/>
          </a:prstGeom>
          <a:noFill/>
        </p:spPr>
        <p:txBody>
          <a:bodyPr wrap="square" rtlCol="0">
            <a:spAutoFit/>
          </a:bodyPr>
          <a:lstStyle/>
          <a:p>
            <a:r>
              <a:rPr lang="es-US" sz="1800" dirty="0"/>
              <a:t>_________________Valor/creencia cultural</a:t>
            </a:r>
          </a:p>
        </p:txBody>
      </p:sp>
      <p:sp>
        <p:nvSpPr>
          <p:cNvPr id="14" name="TextBox 13">
            <a:extLst>
              <a:ext uri="{FF2B5EF4-FFF2-40B4-BE49-F238E27FC236}">
                <a16:creationId xmlns:a16="http://schemas.microsoft.com/office/drawing/2014/main" id="{7C069B92-A806-4D8D-B16C-5277822ABCFF}"/>
              </a:ext>
            </a:extLst>
          </p:cNvPr>
          <p:cNvSpPr txBox="1"/>
          <p:nvPr/>
        </p:nvSpPr>
        <p:spPr>
          <a:xfrm>
            <a:off x="2654096" y="3757877"/>
            <a:ext cx="2350482" cy="646331"/>
          </a:xfrm>
          <a:prstGeom prst="rect">
            <a:avLst/>
          </a:prstGeom>
          <a:noFill/>
        </p:spPr>
        <p:txBody>
          <a:bodyPr wrap="square" rtlCol="0">
            <a:spAutoFit/>
          </a:bodyPr>
          <a:lstStyle/>
          <a:p>
            <a:r>
              <a:rPr lang="es-US" sz="1800"/>
              <a:t>_________________</a:t>
            </a:r>
          </a:p>
          <a:p>
            <a:r>
              <a:rPr lang="es-US" sz="1800"/>
              <a:t>Comportamiento</a:t>
            </a:r>
          </a:p>
        </p:txBody>
      </p:sp>
      <p:sp>
        <p:nvSpPr>
          <p:cNvPr id="3" name="TextBox 2">
            <a:extLst>
              <a:ext uri="{FF2B5EF4-FFF2-40B4-BE49-F238E27FC236}">
                <a16:creationId xmlns:a16="http://schemas.microsoft.com/office/drawing/2014/main" id="{A912C5A5-6357-4AFF-A6B5-FA84977E70E6}"/>
              </a:ext>
            </a:extLst>
          </p:cNvPr>
          <p:cNvSpPr txBox="1"/>
          <p:nvPr/>
        </p:nvSpPr>
        <p:spPr>
          <a:xfrm>
            <a:off x="6059140" y="5285349"/>
            <a:ext cx="2535408" cy="369332"/>
          </a:xfrm>
          <a:prstGeom prst="rect">
            <a:avLst/>
          </a:prstGeom>
          <a:noFill/>
        </p:spPr>
        <p:txBody>
          <a:bodyPr wrap="square" rtlCol="0">
            <a:spAutoFit/>
          </a:bodyPr>
          <a:lstStyle/>
          <a:p>
            <a:r>
              <a:rPr lang="es-US" sz="900"/>
              <a:t>Adaptado con el permiso de V. Keiffer-Lewis Neal, 2018</a:t>
            </a:r>
          </a:p>
        </p:txBody>
      </p:sp>
      <p:sp>
        <p:nvSpPr>
          <p:cNvPr id="17" name="Footer Placeholder 3">
            <a:extLst>
              <a:ext uri="{FF2B5EF4-FFF2-40B4-BE49-F238E27FC236}">
                <a16:creationId xmlns:a16="http://schemas.microsoft.com/office/drawing/2014/main" id="{FF9DF61C-9501-7B43-BF33-2009952AFFFE}"/>
              </a:ext>
            </a:extLst>
          </p:cNvPr>
          <p:cNvSpPr txBox="1">
            <a:spLocks/>
          </p:cNvSpPr>
          <p:nvPr/>
        </p:nvSpPr>
        <p:spPr bwMode="auto">
          <a:xfrm>
            <a:off x="609600" y="381000"/>
            <a:ext cx="510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bg1"/>
                </a:solidFill>
                <a:latin typeface="+mn-lt"/>
                <a:ea typeface="Osaka" charset="0"/>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5pPr>
            <a:lvl6pPr marL="2286000" algn="l" defTabSz="914400" rtl="0" eaLnBrk="1" latinLnBrk="0" hangingPunct="1">
              <a:defRPr sz="2400" kern="1200">
                <a:solidFill>
                  <a:schemeClr val="tx1"/>
                </a:solidFill>
                <a:latin typeface="Arial" panose="020B0604020202020204" pitchFamily="34" charset="0"/>
                <a:ea typeface="Osaka" pitchFamily="-64" charset="-128"/>
                <a:cs typeface="+mn-cs"/>
              </a:defRPr>
            </a:lvl6pPr>
            <a:lvl7pPr marL="2743200" algn="l" defTabSz="914400" rtl="0" eaLnBrk="1" latinLnBrk="0" hangingPunct="1">
              <a:defRPr sz="2400" kern="1200">
                <a:solidFill>
                  <a:schemeClr val="tx1"/>
                </a:solidFill>
                <a:latin typeface="Arial" panose="020B0604020202020204" pitchFamily="34" charset="0"/>
                <a:ea typeface="Osaka" pitchFamily="-64" charset="-128"/>
                <a:cs typeface="+mn-cs"/>
              </a:defRPr>
            </a:lvl7pPr>
            <a:lvl8pPr marL="3200400" algn="l" defTabSz="914400" rtl="0" eaLnBrk="1" latinLnBrk="0" hangingPunct="1">
              <a:defRPr sz="2400" kern="1200">
                <a:solidFill>
                  <a:schemeClr val="tx1"/>
                </a:solidFill>
                <a:latin typeface="Arial" panose="020B0604020202020204" pitchFamily="34" charset="0"/>
                <a:ea typeface="Osaka" pitchFamily="-64" charset="-128"/>
                <a:cs typeface="+mn-cs"/>
              </a:defRPr>
            </a:lvl8pPr>
            <a:lvl9pPr marL="3657600" algn="l" defTabSz="914400" rtl="0" eaLnBrk="1" latinLnBrk="0" hangingPunct="1">
              <a:defRPr sz="2400" kern="1200">
                <a:solidFill>
                  <a:schemeClr val="tx1"/>
                </a:solidFill>
                <a:latin typeface="Arial" panose="020B0604020202020204" pitchFamily="34" charset="0"/>
                <a:ea typeface="Osaka" pitchFamily="-6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ea typeface="Osaka" charset="0"/>
                <a:cs typeface="+mn-cs"/>
              </a:rPr>
              <a:t>Humildad cultural: un camino a la empatía</a:t>
            </a:r>
          </a:p>
        </p:txBody>
      </p:sp>
    </p:spTree>
    <p:extLst>
      <p:ext uri="{BB962C8B-B14F-4D97-AF65-F5344CB8AC3E}">
        <p14:creationId xmlns:p14="http://schemas.microsoft.com/office/powerpoint/2010/main" val="1063598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AC8D41-2C65-46F2-A8CB-C3961498BB36}"/>
              </a:ext>
            </a:extLst>
          </p:cNvPr>
          <p:cNvSpPr>
            <a:spLocks noGrp="1"/>
          </p:cNvSpPr>
          <p:nvPr>
            <p:ph type="title"/>
          </p:nvPr>
        </p:nvSpPr>
        <p:spPr/>
        <p:txBody>
          <a:bodyPr/>
          <a:lstStyle/>
          <a:p>
            <a:r>
              <a:rPr lang="es-US" sz="3375" b="1">
                <a:solidFill>
                  <a:srgbClr val="C00000"/>
                </a:solidFill>
                <a:latin typeface="+mj-lt"/>
              </a:rPr>
              <a:t>Ejemplo de reflexión personal</a:t>
            </a:r>
          </a:p>
        </p:txBody>
      </p:sp>
      <p:grpSp>
        <p:nvGrpSpPr>
          <p:cNvPr id="3" name="Group 2">
            <a:extLst>
              <a:ext uri="{FF2B5EF4-FFF2-40B4-BE49-F238E27FC236}">
                <a16:creationId xmlns:a16="http://schemas.microsoft.com/office/drawing/2014/main" id="{BF7942BE-C291-4C8E-81DD-61DCB5FD6520}"/>
              </a:ext>
            </a:extLst>
          </p:cNvPr>
          <p:cNvGrpSpPr/>
          <p:nvPr/>
        </p:nvGrpSpPr>
        <p:grpSpPr>
          <a:xfrm>
            <a:off x="6284339" y="1570285"/>
            <a:ext cx="1604061" cy="3629803"/>
            <a:chOff x="8379125" y="914316"/>
            <a:chExt cx="2138750" cy="4839738"/>
          </a:xfrm>
        </p:grpSpPr>
        <p:pic>
          <p:nvPicPr>
            <p:cNvPr id="5" name="Picture 4">
              <a:extLst>
                <a:ext uri="{FF2B5EF4-FFF2-40B4-BE49-F238E27FC236}">
                  <a16:creationId xmlns:a16="http://schemas.microsoft.com/office/drawing/2014/main" id="{33DF4CCB-9206-4A47-AD1F-5F67314216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9125" y="914316"/>
              <a:ext cx="1535501" cy="4839738"/>
            </a:xfrm>
            <a:prstGeom prst="rect">
              <a:avLst/>
            </a:prstGeom>
          </p:spPr>
        </p:pic>
        <p:sp>
          <p:nvSpPr>
            <p:cNvPr id="7" name="TextBox 6">
              <a:extLst>
                <a:ext uri="{FF2B5EF4-FFF2-40B4-BE49-F238E27FC236}">
                  <a16:creationId xmlns:a16="http://schemas.microsoft.com/office/drawing/2014/main" id="{A4135DF1-DAB1-43A8-AE7F-67B00F006C23}"/>
                </a:ext>
              </a:extLst>
            </p:cNvPr>
            <p:cNvSpPr txBox="1"/>
            <p:nvPr/>
          </p:nvSpPr>
          <p:spPr>
            <a:xfrm>
              <a:off x="8673183" y="952309"/>
              <a:ext cx="1844692" cy="1231107"/>
            </a:xfrm>
            <a:prstGeom prst="rect">
              <a:avLst/>
            </a:prstGeom>
            <a:noFill/>
          </p:spPr>
          <p:txBody>
            <a:bodyPr wrap="square" rtlCol="0">
              <a:spAutoFit/>
            </a:bodyPr>
            <a:lstStyle/>
            <a:p>
              <a:r>
                <a:rPr lang="es-US" sz="3300" b="1" dirty="0">
                  <a:solidFill>
                    <a:srgbClr val="C00000"/>
                  </a:solidFill>
                  <a:latin typeface="+mn-lt"/>
                </a:rPr>
                <a:t>50</a:t>
              </a:r>
              <a:r>
                <a:rPr lang="es-US" sz="3000" dirty="0">
                  <a:solidFill>
                    <a:srgbClr val="C00000"/>
                  </a:solidFill>
                  <a:latin typeface="+mn-lt"/>
                </a:rPr>
                <a:t> </a:t>
              </a:r>
              <a:br>
                <a:rPr lang="es-US" sz="3000" dirty="0">
                  <a:solidFill>
                    <a:srgbClr val="C00000"/>
                  </a:solidFill>
                  <a:latin typeface="+mn-lt"/>
                </a:rPr>
              </a:br>
              <a:r>
                <a:rPr lang="es-US" sz="2100" b="1" dirty="0">
                  <a:solidFill>
                    <a:srgbClr val="C00000"/>
                  </a:solidFill>
                  <a:latin typeface="+mn-lt"/>
                </a:rPr>
                <a:t>años</a:t>
              </a:r>
            </a:p>
          </p:txBody>
        </p:sp>
      </p:grpSp>
      <p:sp>
        <p:nvSpPr>
          <p:cNvPr id="2" name="TextBox 1">
            <a:extLst>
              <a:ext uri="{FF2B5EF4-FFF2-40B4-BE49-F238E27FC236}">
                <a16:creationId xmlns:a16="http://schemas.microsoft.com/office/drawing/2014/main" id="{AFC645FB-1DD8-46BD-98F5-AFA910D01DF0}"/>
              </a:ext>
            </a:extLst>
          </p:cNvPr>
          <p:cNvSpPr txBox="1"/>
          <p:nvPr/>
        </p:nvSpPr>
        <p:spPr>
          <a:xfrm>
            <a:off x="2583612" y="2271393"/>
            <a:ext cx="2350482" cy="1477328"/>
          </a:xfrm>
          <a:prstGeom prst="rect">
            <a:avLst/>
          </a:prstGeom>
          <a:noFill/>
        </p:spPr>
        <p:txBody>
          <a:bodyPr wrap="square" rtlCol="0">
            <a:spAutoFit/>
          </a:bodyPr>
          <a:lstStyle/>
          <a:p>
            <a:r>
              <a:rPr lang="es-US" sz="1800" dirty="0">
                <a:solidFill>
                  <a:srgbClr val="C00000"/>
                </a:solidFill>
              </a:rPr>
              <a:t>Emergencia: el tiempo se acaba.</a:t>
            </a:r>
          </a:p>
          <a:p>
            <a:r>
              <a:rPr lang="es-US" sz="1800" u="sng" dirty="0"/>
              <a:t>_________________</a:t>
            </a:r>
          </a:p>
          <a:p>
            <a:r>
              <a:rPr lang="es-US" sz="1800" dirty="0"/>
              <a:t>(Valor/creencia cultural)</a:t>
            </a:r>
          </a:p>
        </p:txBody>
      </p:sp>
      <p:sp>
        <p:nvSpPr>
          <p:cNvPr id="13" name="TextBox 12">
            <a:extLst>
              <a:ext uri="{FF2B5EF4-FFF2-40B4-BE49-F238E27FC236}">
                <a16:creationId xmlns:a16="http://schemas.microsoft.com/office/drawing/2014/main" id="{27827FE5-9760-467C-9200-50C36C5F27FB}"/>
              </a:ext>
            </a:extLst>
          </p:cNvPr>
          <p:cNvSpPr txBox="1"/>
          <p:nvPr/>
        </p:nvSpPr>
        <p:spPr>
          <a:xfrm>
            <a:off x="2583612" y="3731997"/>
            <a:ext cx="2350482" cy="1477328"/>
          </a:xfrm>
          <a:prstGeom prst="rect">
            <a:avLst/>
          </a:prstGeom>
          <a:noFill/>
        </p:spPr>
        <p:txBody>
          <a:bodyPr wrap="square" rtlCol="0">
            <a:spAutoFit/>
          </a:bodyPr>
          <a:lstStyle/>
          <a:p>
            <a:r>
              <a:rPr lang="es-US" sz="1800" dirty="0">
                <a:solidFill>
                  <a:srgbClr val="C00000"/>
                </a:solidFill>
              </a:rPr>
              <a:t>Proyecto un sentido de urgencia en </a:t>
            </a:r>
            <a:br>
              <a:rPr lang="es-US" sz="1800" dirty="0">
                <a:solidFill>
                  <a:srgbClr val="C00000"/>
                </a:solidFill>
              </a:rPr>
            </a:br>
            <a:r>
              <a:rPr lang="es-US" sz="1800" dirty="0">
                <a:solidFill>
                  <a:srgbClr val="C00000"/>
                </a:solidFill>
              </a:rPr>
              <a:t>los clientes.</a:t>
            </a:r>
          </a:p>
          <a:p>
            <a:r>
              <a:rPr lang="es-US" sz="1800" b="1" dirty="0"/>
              <a:t>_________________ </a:t>
            </a:r>
            <a:r>
              <a:rPr lang="es-US" sz="1800" dirty="0">
                <a:solidFill>
                  <a:srgbClr val="C00000"/>
                </a:solidFill>
              </a:rPr>
              <a:t>         </a:t>
            </a:r>
          </a:p>
          <a:p>
            <a:r>
              <a:rPr lang="es-US" sz="1800" dirty="0"/>
              <a:t>(Comportamiento)</a:t>
            </a:r>
          </a:p>
        </p:txBody>
      </p:sp>
      <p:sp>
        <p:nvSpPr>
          <p:cNvPr id="8" name="TextBox 7">
            <a:extLst>
              <a:ext uri="{FF2B5EF4-FFF2-40B4-BE49-F238E27FC236}">
                <a16:creationId xmlns:a16="http://schemas.microsoft.com/office/drawing/2014/main" id="{154AACF6-722F-44E3-ACF9-41798E29438F}"/>
              </a:ext>
            </a:extLst>
          </p:cNvPr>
          <p:cNvSpPr txBox="1"/>
          <p:nvPr/>
        </p:nvSpPr>
        <p:spPr>
          <a:xfrm>
            <a:off x="5998992" y="5337416"/>
            <a:ext cx="2535408" cy="369332"/>
          </a:xfrm>
          <a:prstGeom prst="rect">
            <a:avLst/>
          </a:prstGeom>
          <a:noFill/>
        </p:spPr>
        <p:txBody>
          <a:bodyPr wrap="square" rtlCol="0">
            <a:spAutoFit/>
          </a:bodyPr>
          <a:lstStyle/>
          <a:p>
            <a:r>
              <a:rPr lang="es-US" sz="900"/>
              <a:t>Adaptado con el permiso de V. Keiffer-Lewis Neal, 2018</a:t>
            </a:r>
          </a:p>
        </p:txBody>
      </p:sp>
      <p:sp>
        <p:nvSpPr>
          <p:cNvPr id="10" name="Footer Placeholder 3">
            <a:extLst>
              <a:ext uri="{FF2B5EF4-FFF2-40B4-BE49-F238E27FC236}">
                <a16:creationId xmlns:a16="http://schemas.microsoft.com/office/drawing/2014/main" id="{8FF20BBB-8265-CE4A-BCF3-9C48BFB4A28C}"/>
              </a:ext>
            </a:extLst>
          </p:cNvPr>
          <p:cNvSpPr txBox="1">
            <a:spLocks/>
          </p:cNvSpPr>
          <p:nvPr/>
        </p:nvSpPr>
        <p:spPr bwMode="auto">
          <a:xfrm>
            <a:off x="609600" y="381000"/>
            <a:ext cx="510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bg1"/>
                </a:solidFill>
                <a:latin typeface="+mn-lt"/>
                <a:ea typeface="Osaka" charset="0"/>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5pPr>
            <a:lvl6pPr marL="2286000" algn="l" defTabSz="914400" rtl="0" eaLnBrk="1" latinLnBrk="0" hangingPunct="1">
              <a:defRPr sz="2400" kern="1200">
                <a:solidFill>
                  <a:schemeClr val="tx1"/>
                </a:solidFill>
                <a:latin typeface="Arial" panose="020B0604020202020204" pitchFamily="34" charset="0"/>
                <a:ea typeface="Osaka" pitchFamily="-64" charset="-128"/>
                <a:cs typeface="+mn-cs"/>
              </a:defRPr>
            </a:lvl6pPr>
            <a:lvl7pPr marL="2743200" algn="l" defTabSz="914400" rtl="0" eaLnBrk="1" latinLnBrk="0" hangingPunct="1">
              <a:defRPr sz="2400" kern="1200">
                <a:solidFill>
                  <a:schemeClr val="tx1"/>
                </a:solidFill>
                <a:latin typeface="Arial" panose="020B0604020202020204" pitchFamily="34" charset="0"/>
                <a:ea typeface="Osaka" pitchFamily="-64" charset="-128"/>
                <a:cs typeface="+mn-cs"/>
              </a:defRPr>
            </a:lvl7pPr>
            <a:lvl8pPr marL="3200400" algn="l" defTabSz="914400" rtl="0" eaLnBrk="1" latinLnBrk="0" hangingPunct="1">
              <a:defRPr sz="2400" kern="1200">
                <a:solidFill>
                  <a:schemeClr val="tx1"/>
                </a:solidFill>
                <a:latin typeface="Arial" panose="020B0604020202020204" pitchFamily="34" charset="0"/>
                <a:ea typeface="Osaka" pitchFamily="-64" charset="-128"/>
                <a:cs typeface="+mn-cs"/>
              </a:defRPr>
            </a:lvl8pPr>
            <a:lvl9pPr marL="3657600" algn="l" defTabSz="914400" rtl="0" eaLnBrk="1" latinLnBrk="0" hangingPunct="1">
              <a:defRPr sz="2400" kern="1200">
                <a:solidFill>
                  <a:schemeClr val="tx1"/>
                </a:solidFill>
                <a:latin typeface="Arial" panose="020B0604020202020204" pitchFamily="34" charset="0"/>
                <a:ea typeface="Osaka" pitchFamily="-6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ea typeface="Osaka" charset="0"/>
                <a:cs typeface="+mn-cs"/>
              </a:rPr>
              <a:t>Humildad cultural: un camino a la empatía</a:t>
            </a:r>
          </a:p>
        </p:txBody>
      </p:sp>
    </p:spTree>
    <p:extLst>
      <p:ext uri="{BB962C8B-B14F-4D97-AF65-F5344CB8AC3E}">
        <p14:creationId xmlns:p14="http://schemas.microsoft.com/office/powerpoint/2010/main" val="109637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1BF375-2B0F-462D-A1B9-879A9E2E8AA5}"/>
              </a:ext>
            </a:extLst>
          </p:cNvPr>
          <p:cNvSpPr>
            <a:spLocks noGrp="1"/>
          </p:cNvSpPr>
          <p:nvPr>
            <p:ph type="title"/>
          </p:nvPr>
        </p:nvSpPr>
        <p:spPr>
          <a:xfrm>
            <a:off x="609599" y="762000"/>
            <a:ext cx="8396377" cy="685800"/>
          </a:xfrm>
        </p:spPr>
        <p:txBody>
          <a:bodyPr/>
          <a:lstStyle/>
          <a:p>
            <a:r>
              <a:rPr lang="es-US" sz="3200" b="1">
                <a:solidFill>
                  <a:srgbClr val="C00000"/>
                </a:solidFill>
                <a:latin typeface="+mj-lt"/>
              </a:rPr>
              <a:t>Humildad cultural: un camino a la empatía</a:t>
            </a:r>
          </a:p>
        </p:txBody>
      </p:sp>
      <p:sp>
        <p:nvSpPr>
          <p:cNvPr id="14" name="Rectangle 3">
            <a:extLst>
              <a:ext uri="{FF2B5EF4-FFF2-40B4-BE49-F238E27FC236}">
                <a16:creationId xmlns:a16="http://schemas.microsoft.com/office/drawing/2014/main" id="{4CDB3339-1A9F-F345-8247-EEC0AE57107A}"/>
              </a:ext>
            </a:extLst>
          </p:cNvPr>
          <p:cNvSpPr txBox="1">
            <a:spLocks noChangeArrowheads="1"/>
          </p:cNvSpPr>
          <p:nvPr/>
        </p:nvSpPr>
        <p:spPr bwMode="auto">
          <a:xfrm>
            <a:off x="410333" y="1520406"/>
            <a:ext cx="814132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00000"/>
              </a:buClr>
              <a:buFont typeface="Wingdings" panose="05000000000000000000" pitchFamily="2" charset="2"/>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52400" indent="0">
              <a:spcBef>
                <a:spcPts val="200"/>
              </a:spcBef>
              <a:buNone/>
            </a:pPr>
            <a:r>
              <a:rPr lang="es-US" sz="2000" dirty="0">
                <a:ea typeface="Avenir Next" charset="0"/>
                <a:cs typeface="Avenir Next" charset="0"/>
              </a:rPr>
              <a:t>La empatía es... comunicar ese mensaje increíblemente curativo de “No estás solo”. – </a:t>
            </a:r>
            <a:r>
              <a:rPr lang="es-US" sz="2000" dirty="0" err="1">
                <a:ea typeface="Avenir Next" charset="0"/>
                <a:cs typeface="Avenir Next" charset="0"/>
              </a:rPr>
              <a:t>Brené</a:t>
            </a:r>
            <a:r>
              <a:rPr lang="es-US" sz="2000" dirty="0">
                <a:ea typeface="Avenir Next" charset="0"/>
                <a:cs typeface="Avenir Next" charset="0"/>
              </a:rPr>
              <a:t> Brown.</a:t>
            </a:r>
          </a:p>
          <a:p>
            <a:pPr marL="152400" indent="0">
              <a:spcBef>
                <a:spcPts val="200"/>
              </a:spcBef>
              <a:buNone/>
            </a:pPr>
            <a:endParaRPr lang="en-US" sz="2000" dirty="0">
              <a:ea typeface="Avenir Next" charset="0"/>
              <a:cs typeface="Avenir Next" charset="0"/>
            </a:endParaRPr>
          </a:p>
          <a:p>
            <a:pPr marL="152400" indent="0">
              <a:spcBef>
                <a:spcPts val="200"/>
              </a:spcBef>
              <a:buNone/>
            </a:pPr>
            <a:r>
              <a:rPr lang="es-US" sz="2000" dirty="0">
                <a:ea typeface="Avenir Next" charset="0"/>
                <a:cs typeface="Avenir Next" charset="0"/>
              </a:rPr>
              <a:t>La empatía es...</a:t>
            </a:r>
          </a:p>
          <a:p>
            <a:pPr marL="152400" indent="0">
              <a:spcBef>
                <a:spcPts val="200"/>
              </a:spcBef>
              <a:buNone/>
            </a:pPr>
            <a:r>
              <a:rPr lang="es-US" sz="2000" dirty="0">
                <a:ea typeface="Avenir Next" charset="0"/>
                <a:cs typeface="Avenir Next" charset="0"/>
              </a:rPr>
              <a:t>Ver con los ojos del otro. </a:t>
            </a:r>
          </a:p>
          <a:p>
            <a:pPr marL="152400" indent="0">
              <a:spcBef>
                <a:spcPts val="200"/>
              </a:spcBef>
              <a:buNone/>
            </a:pPr>
            <a:r>
              <a:rPr lang="es-US" sz="2000" dirty="0">
                <a:ea typeface="Avenir Next" charset="0"/>
                <a:cs typeface="Avenir Next" charset="0"/>
              </a:rPr>
              <a:t>Escuchar con los oídos del otro.</a:t>
            </a:r>
          </a:p>
          <a:p>
            <a:pPr marL="152400" indent="0">
              <a:spcBef>
                <a:spcPts val="200"/>
              </a:spcBef>
              <a:buNone/>
            </a:pPr>
            <a:r>
              <a:rPr lang="es-US" sz="2000" dirty="0">
                <a:ea typeface="Avenir Next" charset="0"/>
                <a:cs typeface="Avenir Next" charset="0"/>
              </a:rPr>
              <a:t>Y sentir con el corazón del otro.</a:t>
            </a:r>
          </a:p>
          <a:p>
            <a:pPr marL="152400" indent="0">
              <a:spcBef>
                <a:spcPts val="200"/>
              </a:spcBef>
              <a:buNone/>
            </a:pPr>
            <a:endParaRPr lang="en-US" sz="2000" dirty="0">
              <a:ea typeface="Avenir Next" charset="0"/>
              <a:cs typeface="Avenir Next" charset="0"/>
            </a:endParaRPr>
          </a:p>
          <a:p>
            <a:pPr marL="152400" indent="0">
              <a:spcBef>
                <a:spcPts val="200"/>
              </a:spcBef>
              <a:buNone/>
            </a:pPr>
            <a:r>
              <a:rPr lang="es-US" sz="2000" dirty="0">
                <a:ea typeface="Avenir Next" charset="0"/>
                <a:cs typeface="Avenir Next" charset="0"/>
              </a:rPr>
              <a:t>Las personas que pasan tiempo en la autorreflexión tienden a sentir más empatía por los demás. </a:t>
            </a:r>
            <a:r>
              <a:rPr lang="es-US" sz="1600" dirty="0">
                <a:ea typeface="Avenir Next" charset="0"/>
                <a:cs typeface="Avenir Next" charset="0"/>
              </a:rPr>
              <a:t>(</a:t>
            </a:r>
            <a:r>
              <a:rPr lang="es-US" sz="1600" dirty="0" err="1"/>
              <a:t>Joireman</a:t>
            </a:r>
            <a:r>
              <a:rPr lang="es-US" sz="1600" dirty="0"/>
              <a:t>, J. A., Parrott, L. III, </a:t>
            </a:r>
            <a:r>
              <a:rPr lang="es-US" sz="1600" dirty="0" err="1"/>
              <a:t>Hammersla</a:t>
            </a:r>
            <a:r>
              <a:rPr lang="es-US" sz="1600" dirty="0"/>
              <a:t>, J. (2002). “</a:t>
            </a:r>
            <a:r>
              <a:rPr lang="es-US" sz="1600" dirty="0" err="1"/>
              <a:t>Empathy</a:t>
            </a:r>
            <a:r>
              <a:rPr lang="es-US" sz="1600" dirty="0"/>
              <a:t> and </a:t>
            </a:r>
            <a:r>
              <a:rPr lang="es-US" sz="1600" dirty="0" err="1"/>
              <a:t>the</a:t>
            </a:r>
            <a:r>
              <a:rPr lang="es-US" sz="1600" dirty="0"/>
              <a:t> </a:t>
            </a:r>
            <a:r>
              <a:rPr lang="es-US" sz="1600" dirty="0" err="1"/>
              <a:t>Self-Absorption</a:t>
            </a:r>
            <a:r>
              <a:rPr lang="es-US" sz="1600" dirty="0"/>
              <a:t> </a:t>
            </a:r>
            <a:r>
              <a:rPr lang="es-US" sz="1600" dirty="0" err="1"/>
              <a:t>Paradox</a:t>
            </a:r>
            <a:r>
              <a:rPr lang="es-US" sz="1600" dirty="0"/>
              <a:t>: </a:t>
            </a:r>
            <a:r>
              <a:rPr lang="es-US" sz="1600" dirty="0" err="1"/>
              <a:t>Support</a:t>
            </a:r>
            <a:r>
              <a:rPr lang="es-US" sz="1600" dirty="0"/>
              <a:t> </a:t>
            </a:r>
            <a:r>
              <a:rPr lang="es-US" sz="1600" dirty="0" err="1"/>
              <a:t>for</a:t>
            </a:r>
            <a:r>
              <a:rPr lang="es-US" sz="1600" dirty="0"/>
              <a:t> </a:t>
            </a:r>
            <a:r>
              <a:rPr lang="es-US" sz="1600" dirty="0" err="1"/>
              <a:t>the</a:t>
            </a:r>
            <a:r>
              <a:rPr lang="es-US" sz="1600" dirty="0"/>
              <a:t> </a:t>
            </a:r>
            <a:r>
              <a:rPr lang="es-US" sz="1600" dirty="0" err="1"/>
              <a:t>Distinction</a:t>
            </a:r>
            <a:r>
              <a:rPr lang="es-US" sz="1600" dirty="0"/>
              <a:t> Between </a:t>
            </a:r>
            <a:r>
              <a:rPr lang="es-US" sz="1600" dirty="0" err="1"/>
              <a:t>Self-Rumination</a:t>
            </a:r>
            <a:r>
              <a:rPr lang="es-US" sz="1600" dirty="0"/>
              <a:t> and </a:t>
            </a:r>
            <a:r>
              <a:rPr lang="es-US" sz="1600" dirty="0" err="1"/>
              <a:t>Self-Reflection</a:t>
            </a:r>
            <a:r>
              <a:rPr lang="es-US" sz="1600" dirty="0"/>
              <a:t>”. </a:t>
            </a:r>
            <a:r>
              <a:rPr lang="es-US" sz="1600" i="1" dirty="0" err="1"/>
              <a:t>Self</a:t>
            </a:r>
            <a:r>
              <a:rPr lang="es-US" sz="1600" i="1" dirty="0"/>
              <a:t> and </a:t>
            </a:r>
            <a:r>
              <a:rPr lang="es-US" sz="1600" i="1" dirty="0" err="1"/>
              <a:t>Identity</a:t>
            </a:r>
            <a:r>
              <a:rPr lang="es-US" sz="1600" i="1" dirty="0"/>
              <a:t>, 1</a:t>
            </a:r>
            <a:r>
              <a:rPr lang="es-US" sz="1600" dirty="0"/>
              <a:t>(1), 53-65.)</a:t>
            </a:r>
          </a:p>
        </p:txBody>
      </p:sp>
      <p:sp>
        <p:nvSpPr>
          <p:cNvPr id="16" name="Footer Placeholder 3">
            <a:extLst>
              <a:ext uri="{FF2B5EF4-FFF2-40B4-BE49-F238E27FC236}">
                <a16:creationId xmlns:a16="http://schemas.microsoft.com/office/drawing/2014/main" id="{EF5E75B2-E318-5D4C-BB04-C10DEB755AD1}"/>
              </a:ext>
            </a:extLst>
          </p:cNvPr>
          <p:cNvSpPr txBox="1">
            <a:spLocks/>
          </p:cNvSpPr>
          <p:nvPr/>
        </p:nvSpPr>
        <p:spPr bwMode="auto">
          <a:xfrm>
            <a:off x="609600" y="381000"/>
            <a:ext cx="510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bg1"/>
                </a:solidFill>
                <a:latin typeface="+mn-lt"/>
                <a:ea typeface="Osaka" charset="0"/>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5pPr>
            <a:lvl6pPr marL="2286000" algn="l" defTabSz="914400" rtl="0" eaLnBrk="1" latinLnBrk="0" hangingPunct="1">
              <a:defRPr sz="2400" kern="1200">
                <a:solidFill>
                  <a:schemeClr val="tx1"/>
                </a:solidFill>
                <a:latin typeface="Arial" panose="020B0604020202020204" pitchFamily="34" charset="0"/>
                <a:ea typeface="Osaka" pitchFamily="-64" charset="-128"/>
                <a:cs typeface="+mn-cs"/>
              </a:defRPr>
            </a:lvl6pPr>
            <a:lvl7pPr marL="2743200" algn="l" defTabSz="914400" rtl="0" eaLnBrk="1" latinLnBrk="0" hangingPunct="1">
              <a:defRPr sz="2400" kern="1200">
                <a:solidFill>
                  <a:schemeClr val="tx1"/>
                </a:solidFill>
                <a:latin typeface="Arial" panose="020B0604020202020204" pitchFamily="34" charset="0"/>
                <a:ea typeface="Osaka" pitchFamily="-64" charset="-128"/>
                <a:cs typeface="+mn-cs"/>
              </a:defRPr>
            </a:lvl7pPr>
            <a:lvl8pPr marL="3200400" algn="l" defTabSz="914400" rtl="0" eaLnBrk="1" latinLnBrk="0" hangingPunct="1">
              <a:defRPr sz="2400" kern="1200">
                <a:solidFill>
                  <a:schemeClr val="tx1"/>
                </a:solidFill>
                <a:latin typeface="Arial" panose="020B0604020202020204" pitchFamily="34" charset="0"/>
                <a:ea typeface="Osaka" pitchFamily="-64" charset="-128"/>
                <a:cs typeface="+mn-cs"/>
              </a:defRPr>
            </a:lvl8pPr>
            <a:lvl9pPr marL="3657600" algn="l" defTabSz="914400" rtl="0" eaLnBrk="1" latinLnBrk="0" hangingPunct="1">
              <a:defRPr sz="2400" kern="1200">
                <a:solidFill>
                  <a:schemeClr val="tx1"/>
                </a:solidFill>
                <a:latin typeface="Arial" panose="020B0604020202020204" pitchFamily="34" charset="0"/>
                <a:ea typeface="Osaka" pitchFamily="-6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ea typeface="Osaka" charset="0"/>
                <a:cs typeface="+mn-cs"/>
              </a:rPr>
              <a:t>Humildad cultural: un camino a la empatía</a:t>
            </a:r>
          </a:p>
        </p:txBody>
      </p:sp>
    </p:spTree>
    <p:extLst>
      <p:ext uri="{BB962C8B-B14F-4D97-AF65-F5344CB8AC3E}">
        <p14:creationId xmlns:p14="http://schemas.microsoft.com/office/powerpoint/2010/main" val="132829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89377" y="5230553"/>
            <a:ext cx="6645023" cy="427168"/>
          </a:xfrm>
          <a:prstGeom prst="rect">
            <a:avLst/>
          </a:prstGeom>
          <a:noFill/>
        </p:spPr>
        <p:txBody>
          <a:bodyPr wrap="square" rtlCol="0">
            <a:spAutoFit/>
          </a:bodyPr>
          <a:lstStyle/>
          <a:p>
            <a:r>
              <a:rPr lang="es-US" sz="788">
                <a:solidFill>
                  <a:prstClr val="black"/>
                </a:solidFill>
              </a:rPr>
              <a:t>Tervalon M, Murray-Garcia J:  “Cultural humility versus cultural competence: a critical distinction in defining physician training outcomes in multicultural education”, </a:t>
            </a:r>
            <a:r>
              <a:rPr lang="es-US" sz="788" u="sng">
                <a:solidFill>
                  <a:prstClr val="black"/>
                </a:solidFill>
              </a:rPr>
              <a:t>Journal of Health Care for the Poor and Underserved</a:t>
            </a:r>
            <a:r>
              <a:rPr lang="es-US" sz="788">
                <a:solidFill>
                  <a:prstClr val="black"/>
                </a:solidFill>
              </a:rPr>
              <a:t> 1998; 9(2):117-124 </a:t>
            </a:r>
          </a:p>
          <a:p>
            <a:endParaRPr lang="en-US" sz="600" dirty="0">
              <a:solidFill>
                <a:srgbClr val="FFFFFF"/>
              </a:solidFill>
              <a:latin typeface="Trebuchet MS"/>
            </a:endParaRPr>
          </a:p>
        </p:txBody>
      </p:sp>
      <p:sp>
        <p:nvSpPr>
          <p:cNvPr id="6" name="TextBox 5"/>
          <p:cNvSpPr txBox="1"/>
          <p:nvPr/>
        </p:nvSpPr>
        <p:spPr>
          <a:xfrm>
            <a:off x="8197849" y="5908151"/>
            <a:ext cx="184731" cy="369332"/>
          </a:xfrm>
          <a:prstGeom prst="rect">
            <a:avLst/>
          </a:prstGeom>
          <a:noFill/>
        </p:spPr>
        <p:txBody>
          <a:bodyPr wrap="none" rtlCol="0">
            <a:spAutoFit/>
          </a:bodyPr>
          <a:lstStyle/>
          <a:p>
            <a:endParaRPr lang="en-US" sz="1800" dirty="0">
              <a:solidFill>
                <a:prstClr val="black"/>
              </a:solidFill>
              <a:latin typeface="Rockwell"/>
            </a:endParaRPr>
          </a:p>
        </p:txBody>
      </p:sp>
      <p:sp>
        <p:nvSpPr>
          <p:cNvPr id="12" name="Title 1"/>
          <p:cNvSpPr txBox="1">
            <a:spLocks/>
          </p:cNvSpPr>
          <p:nvPr/>
        </p:nvSpPr>
        <p:spPr>
          <a:xfrm>
            <a:off x="-68005" y="949213"/>
            <a:ext cx="9046793" cy="6606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3375" b="1" dirty="0">
                <a:solidFill>
                  <a:srgbClr val="C00000"/>
                </a:solidFill>
                <a:ea typeface="DIN Condensed" charset="0"/>
                <a:cs typeface="DIN Condensed" charset="0"/>
              </a:rPr>
              <a:t>Los cuatro pilares de la humildad cultural</a:t>
            </a:r>
          </a:p>
        </p:txBody>
      </p:sp>
      <p:sp>
        <p:nvSpPr>
          <p:cNvPr id="8" name="TextBox 7">
            <a:extLst>
              <a:ext uri="{FF2B5EF4-FFF2-40B4-BE49-F238E27FC236}">
                <a16:creationId xmlns:a16="http://schemas.microsoft.com/office/drawing/2014/main" id="{33699D62-A175-1B48-8E44-ABB3DE8E47B8}"/>
              </a:ext>
            </a:extLst>
          </p:cNvPr>
          <p:cNvSpPr txBox="1"/>
          <p:nvPr/>
        </p:nvSpPr>
        <p:spPr>
          <a:xfrm>
            <a:off x="5536586" y="5786017"/>
            <a:ext cx="4216509" cy="184666"/>
          </a:xfrm>
          <a:prstGeom prst="rect">
            <a:avLst/>
          </a:prstGeom>
          <a:noFill/>
        </p:spPr>
        <p:txBody>
          <a:bodyPr wrap="square">
            <a:spAutoFit/>
          </a:bodyPr>
          <a:lstStyle/>
          <a:p>
            <a:pPr algn="ctr">
              <a:defRPr/>
            </a:pPr>
            <a:r>
              <a:rPr lang="es-US" sz="600">
                <a:solidFill>
                  <a:prstClr val="black"/>
                </a:solidFill>
              </a:rPr>
              <a:t>© 2018: Melanie Tervalon, MD, MPH No copiar sin permiso</a:t>
            </a:r>
          </a:p>
        </p:txBody>
      </p:sp>
      <p:pic>
        <p:nvPicPr>
          <p:cNvPr id="7" name="Picture 6">
            <a:extLst>
              <a:ext uri="{FF2B5EF4-FFF2-40B4-BE49-F238E27FC236}">
                <a16:creationId xmlns:a16="http://schemas.microsoft.com/office/drawing/2014/main" id="{A868A7DE-2D22-41A5-B8B5-2DBE06307CC6}"/>
              </a:ext>
            </a:extLst>
          </p:cNvPr>
          <p:cNvPicPr>
            <a:picLocks noChangeAspect="1"/>
          </p:cNvPicPr>
          <p:nvPr/>
        </p:nvPicPr>
        <p:blipFill>
          <a:blip r:embed="rId3">
            <a:duotone>
              <a:prstClr val="black"/>
              <a:schemeClr val="accent5">
                <a:tint val="45000"/>
                <a:satMod val="400000"/>
              </a:schemeClr>
            </a:duotone>
            <a:alphaModFix amt="15000"/>
            <a:extLst>
              <a:ext uri="{BEBA8EAE-BF5A-486C-A8C5-ECC9F3942E4B}">
                <a14:imgProps xmlns:a14="http://schemas.microsoft.com/office/drawing/2010/main">
                  <a14:imgLayer r:embed="rId4">
                    <a14:imgEffect>
                      <a14:colorTemperature colorTemp="6023"/>
                    </a14:imgEffect>
                    <a14:imgEffect>
                      <a14:saturation sat="11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07605" y="1586352"/>
            <a:ext cx="7390244" cy="3644201"/>
          </a:xfrm>
          <a:prstGeom prst="rect">
            <a:avLst/>
          </a:prstGeom>
          <a:noFill/>
          <a:effectLst>
            <a:softEdge rad="12700"/>
          </a:effectLst>
        </p:spPr>
      </p:pic>
      <p:sp>
        <p:nvSpPr>
          <p:cNvPr id="10" name="Footer Placeholder 3">
            <a:extLst>
              <a:ext uri="{FF2B5EF4-FFF2-40B4-BE49-F238E27FC236}">
                <a16:creationId xmlns:a16="http://schemas.microsoft.com/office/drawing/2014/main" id="{E674EE12-8C47-5A4D-9510-7677E7752260}"/>
              </a:ext>
            </a:extLst>
          </p:cNvPr>
          <p:cNvSpPr txBox="1">
            <a:spLocks/>
          </p:cNvSpPr>
          <p:nvPr/>
        </p:nvSpPr>
        <p:spPr bwMode="auto">
          <a:xfrm>
            <a:off x="609600" y="381000"/>
            <a:ext cx="510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bg1"/>
                </a:solidFill>
                <a:latin typeface="+mn-lt"/>
                <a:ea typeface="Osaka" charset="0"/>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5pPr>
            <a:lvl6pPr marL="2286000" algn="l" defTabSz="914400" rtl="0" eaLnBrk="1" latinLnBrk="0" hangingPunct="1">
              <a:defRPr sz="2400" kern="1200">
                <a:solidFill>
                  <a:schemeClr val="tx1"/>
                </a:solidFill>
                <a:latin typeface="Arial" panose="020B0604020202020204" pitchFamily="34" charset="0"/>
                <a:ea typeface="Osaka" pitchFamily="-64" charset="-128"/>
                <a:cs typeface="+mn-cs"/>
              </a:defRPr>
            </a:lvl6pPr>
            <a:lvl7pPr marL="2743200" algn="l" defTabSz="914400" rtl="0" eaLnBrk="1" latinLnBrk="0" hangingPunct="1">
              <a:defRPr sz="2400" kern="1200">
                <a:solidFill>
                  <a:schemeClr val="tx1"/>
                </a:solidFill>
                <a:latin typeface="Arial" panose="020B0604020202020204" pitchFamily="34" charset="0"/>
                <a:ea typeface="Osaka" pitchFamily="-64" charset="-128"/>
                <a:cs typeface="+mn-cs"/>
              </a:defRPr>
            </a:lvl7pPr>
            <a:lvl8pPr marL="3200400" algn="l" defTabSz="914400" rtl="0" eaLnBrk="1" latinLnBrk="0" hangingPunct="1">
              <a:defRPr sz="2400" kern="1200">
                <a:solidFill>
                  <a:schemeClr val="tx1"/>
                </a:solidFill>
                <a:latin typeface="Arial" panose="020B0604020202020204" pitchFamily="34" charset="0"/>
                <a:ea typeface="Osaka" pitchFamily="-64" charset="-128"/>
                <a:cs typeface="+mn-cs"/>
              </a:defRPr>
            </a:lvl8pPr>
            <a:lvl9pPr marL="3657600" algn="l" defTabSz="914400" rtl="0" eaLnBrk="1" latinLnBrk="0" hangingPunct="1">
              <a:defRPr sz="2400" kern="1200">
                <a:solidFill>
                  <a:schemeClr val="tx1"/>
                </a:solidFill>
                <a:latin typeface="Arial" panose="020B0604020202020204" pitchFamily="34" charset="0"/>
                <a:ea typeface="Osaka" pitchFamily="-64"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ea typeface="Osaka" charset="0"/>
                <a:cs typeface="+mn-cs"/>
              </a:rPr>
              <a:t>Humildad cultural: un camino a la empatía</a:t>
            </a:r>
          </a:p>
        </p:txBody>
      </p:sp>
      <p:sp>
        <p:nvSpPr>
          <p:cNvPr id="14" name="Rectangle 3">
            <a:extLst>
              <a:ext uri="{FF2B5EF4-FFF2-40B4-BE49-F238E27FC236}">
                <a16:creationId xmlns:a16="http://schemas.microsoft.com/office/drawing/2014/main" id="{76199CB9-F598-2146-A666-496D2305FC0F}"/>
              </a:ext>
            </a:extLst>
          </p:cNvPr>
          <p:cNvSpPr txBox="1">
            <a:spLocks noChangeArrowheads="1"/>
          </p:cNvSpPr>
          <p:nvPr/>
        </p:nvSpPr>
        <p:spPr bwMode="auto">
          <a:xfrm>
            <a:off x="492992" y="1599007"/>
            <a:ext cx="7924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2675B4"/>
              </a:buClr>
              <a:buFont typeface="Wingdings" panose="05000000000000000000" pitchFamily="2" charset="2"/>
              <a:buChar char="§"/>
              <a:defRPr sz="1800" kern="1200">
                <a:solidFill>
                  <a:schemeClr val="tx1"/>
                </a:solidFill>
                <a:latin typeface="Josephine Sans"/>
                <a:ea typeface="+mn-ea"/>
                <a:cs typeface="+mn-cs"/>
              </a:defRPr>
            </a:lvl1pPr>
            <a:lvl2pPr marL="557213" indent="-214313" algn="l" rtl="0" eaLnBrk="1" fontAlgn="base" hangingPunct="1">
              <a:spcBef>
                <a:spcPct val="20000"/>
              </a:spcBef>
              <a:spcAft>
                <a:spcPct val="0"/>
              </a:spcAft>
              <a:buClr>
                <a:srgbClr val="2675B4"/>
              </a:buClr>
              <a:buFont typeface="Wingdings" panose="05000000000000000000" pitchFamily="2" charset="2"/>
              <a:buChar char="§"/>
              <a:defRPr kern="1200">
                <a:solidFill>
                  <a:schemeClr val="tx1"/>
                </a:solidFill>
                <a:latin typeface="Josephine Sans"/>
                <a:ea typeface="+mn-ea"/>
                <a:cs typeface="+mn-cs"/>
              </a:defRPr>
            </a:lvl2pPr>
            <a:lvl3pPr marL="857250" indent="-171450" algn="l" rtl="0" eaLnBrk="1" fontAlgn="base" hangingPunct="1">
              <a:spcBef>
                <a:spcPct val="20000"/>
              </a:spcBef>
              <a:spcAft>
                <a:spcPct val="0"/>
              </a:spcAft>
              <a:buClr>
                <a:srgbClr val="2675B4"/>
              </a:buClr>
              <a:buFont typeface="Wingdings" panose="05000000000000000000" pitchFamily="2" charset="2"/>
              <a:buChar char="§"/>
              <a:defRPr kern="1200">
                <a:solidFill>
                  <a:schemeClr val="tx1"/>
                </a:solidFill>
                <a:latin typeface="Josephine Sans"/>
                <a:ea typeface="+mn-ea"/>
                <a:cs typeface="+mn-cs"/>
              </a:defRPr>
            </a:lvl3pPr>
            <a:lvl4pPr marL="1200150" indent="-171450" algn="l" rtl="0" eaLnBrk="1" fontAlgn="base" hangingPunct="1">
              <a:spcBef>
                <a:spcPct val="20000"/>
              </a:spcBef>
              <a:spcAft>
                <a:spcPct val="0"/>
              </a:spcAft>
              <a:buClr>
                <a:srgbClr val="2675B4"/>
              </a:buClr>
              <a:buFont typeface="Wingdings" panose="05000000000000000000" pitchFamily="2" charset="2"/>
              <a:buChar char="§"/>
              <a:defRPr kern="1200">
                <a:solidFill>
                  <a:schemeClr val="tx1"/>
                </a:solidFill>
                <a:latin typeface="Josephine Sans"/>
                <a:ea typeface="+mn-ea"/>
                <a:cs typeface="+mn-cs"/>
              </a:defRPr>
            </a:lvl4pPr>
            <a:lvl5pPr marL="1543050" indent="-171450" algn="l" rtl="0" eaLnBrk="1" fontAlgn="base" hangingPunct="1">
              <a:spcBef>
                <a:spcPct val="20000"/>
              </a:spcBef>
              <a:spcAft>
                <a:spcPct val="0"/>
              </a:spcAft>
              <a:buClr>
                <a:srgbClr val="2675B4"/>
              </a:buClr>
              <a:buFont typeface="Wingdings" panose="05000000000000000000" pitchFamily="2" charset="2"/>
              <a:buChar char="§"/>
              <a:defRPr kern="1200">
                <a:solidFill>
                  <a:schemeClr val="tx1"/>
                </a:solidFill>
                <a:latin typeface="Josephine Sans"/>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457200" indent="-457200">
              <a:spcBef>
                <a:spcPts val="200"/>
              </a:spcBef>
              <a:buClr>
                <a:srgbClr val="CC0000"/>
              </a:buClr>
              <a:buFont typeface="+mj-lt"/>
              <a:buAutoNum type="arabicPeriod"/>
              <a:defRPr/>
            </a:pPr>
            <a:r>
              <a:rPr lang="es-US" sz="2000" dirty="0">
                <a:latin typeface="+mn-lt"/>
              </a:rPr>
              <a:t>Un proceso continuo de autorreflexión crítica y autocrítica</a:t>
            </a:r>
          </a:p>
          <a:p>
            <a:pPr marL="457200" indent="-457200">
              <a:spcBef>
                <a:spcPts val="200"/>
              </a:spcBef>
              <a:buClr>
                <a:srgbClr val="CC0000"/>
              </a:buClr>
              <a:buFont typeface="+mj-lt"/>
              <a:buAutoNum type="arabicPeriod"/>
              <a:defRPr/>
            </a:pPr>
            <a:endParaRPr lang="en-US" altLang="en-US" sz="2000" dirty="0">
              <a:latin typeface="+mn-lt"/>
            </a:endParaRPr>
          </a:p>
          <a:p>
            <a:pPr marL="457200" indent="-457200">
              <a:spcBef>
                <a:spcPts val="200"/>
              </a:spcBef>
              <a:buClr>
                <a:srgbClr val="CC0000"/>
              </a:buClr>
              <a:buFont typeface="+mj-lt"/>
              <a:buAutoNum type="arabicPeriod"/>
              <a:defRPr/>
            </a:pPr>
            <a:r>
              <a:rPr lang="es-US" sz="2000" dirty="0">
                <a:latin typeface="+mn-lt"/>
              </a:rPr>
              <a:t>La rectificación de las desigualdades de poder en la dinámica entre el paciente y el médico</a:t>
            </a:r>
          </a:p>
          <a:p>
            <a:pPr marL="457200" indent="-457200">
              <a:spcBef>
                <a:spcPts val="200"/>
              </a:spcBef>
              <a:buClr>
                <a:srgbClr val="CC0000"/>
              </a:buClr>
              <a:buFont typeface="+mj-lt"/>
              <a:buAutoNum type="arabicPeriod"/>
              <a:defRPr/>
            </a:pPr>
            <a:endParaRPr lang="en-US" altLang="en-US" sz="2000" dirty="0">
              <a:latin typeface="+mn-lt"/>
            </a:endParaRPr>
          </a:p>
          <a:p>
            <a:pPr marL="457200" indent="-457200">
              <a:spcBef>
                <a:spcPts val="200"/>
              </a:spcBef>
              <a:buClr>
                <a:srgbClr val="CC0000"/>
              </a:buClr>
              <a:buFont typeface="+mj-lt"/>
              <a:buAutoNum type="arabicPeriod"/>
              <a:defRPr/>
            </a:pPr>
            <a:r>
              <a:rPr lang="es-US" sz="2000" dirty="0">
                <a:latin typeface="+mn-lt"/>
              </a:rPr>
              <a:t>El desarrollo de asociaciones mutuamente beneficiosas </a:t>
            </a:r>
            <a:br>
              <a:rPr lang="es-US" sz="2000" dirty="0">
                <a:latin typeface="+mn-lt"/>
              </a:rPr>
            </a:br>
            <a:r>
              <a:rPr lang="es-US" sz="2000" dirty="0">
                <a:latin typeface="+mn-lt"/>
              </a:rPr>
              <a:t>con las comunidades en representación de individuos </a:t>
            </a:r>
            <a:br>
              <a:rPr lang="es-US" sz="2000" dirty="0">
                <a:latin typeface="+mn-lt"/>
              </a:rPr>
            </a:br>
            <a:r>
              <a:rPr lang="es-US" sz="2000" dirty="0">
                <a:latin typeface="+mn-lt"/>
              </a:rPr>
              <a:t>y poblaciones definidas</a:t>
            </a:r>
          </a:p>
          <a:p>
            <a:pPr marL="457200" indent="-457200">
              <a:spcBef>
                <a:spcPts val="200"/>
              </a:spcBef>
              <a:buClr>
                <a:srgbClr val="CC0000"/>
              </a:buClr>
              <a:buFont typeface="+mj-lt"/>
              <a:buAutoNum type="arabicPeriod"/>
              <a:defRPr/>
            </a:pPr>
            <a:endParaRPr lang="en-US" altLang="en-US" sz="2000" dirty="0">
              <a:latin typeface="+mn-lt"/>
            </a:endParaRPr>
          </a:p>
          <a:p>
            <a:pPr marL="457200" indent="-457200">
              <a:spcBef>
                <a:spcPts val="200"/>
              </a:spcBef>
              <a:buClr>
                <a:srgbClr val="CC0000"/>
              </a:buClr>
              <a:buFont typeface="+mj-lt"/>
              <a:buAutoNum type="arabicPeriod"/>
              <a:defRPr/>
            </a:pPr>
            <a:r>
              <a:rPr lang="es-US" sz="2000" dirty="0">
                <a:latin typeface="+mn-lt"/>
              </a:rPr>
              <a:t>El modo de defender y mantener la responsabilidad institucional que sea paralela a los tres principios anteriores</a:t>
            </a:r>
          </a:p>
        </p:txBody>
      </p:sp>
    </p:spTree>
    <p:extLst>
      <p:ext uri="{BB962C8B-B14F-4D97-AF65-F5344CB8AC3E}">
        <p14:creationId xmlns:p14="http://schemas.microsoft.com/office/powerpoint/2010/main" val="12323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lvl="0">
              <a:defRPr/>
            </a:pPr>
            <a:r>
              <a:rPr lang="es-US">
                <a:solidFill>
                  <a:srgbClr val="FFFFFF"/>
                </a:solidFill>
              </a:rPr>
              <a:t>Humildad cultural: un camino a la empatía</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a:t>Acuerdos de grupo</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p:txBody>
          <a:bodyPr/>
          <a:lstStyle/>
          <a:p>
            <a:pPr eaLnBrk="1" hangingPunct="1">
              <a:buClr>
                <a:srgbClr val="CC0000"/>
              </a:buClr>
              <a:buFont typeface="Wingdings" pitchFamily="-64" charset="2"/>
              <a:buChar char="§"/>
              <a:defRPr/>
            </a:pPr>
            <a:r>
              <a:rPr lang="es-US" dirty="0"/>
              <a:t>Escuchar como si el hablante fuera sabio; escuchar para entender </a:t>
            </a:r>
          </a:p>
          <a:p>
            <a:pPr eaLnBrk="1" hangingPunct="1">
              <a:buClr>
                <a:srgbClr val="CC0000"/>
              </a:buClr>
              <a:buFont typeface="Wingdings" pitchFamily="-64" charset="2"/>
              <a:buChar char="§"/>
              <a:defRPr/>
            </a:pPr>
            <a:r>
              <a:rPr lang="es-US" dirty="0"/>
              <a:t>Practicar las afirmaciones en primera persona </a:t>
            </a:r>
            <a:br>
              <a:rPr lang="es-US" dirty="0"/>
            </a:br>
            <a:r>
              <a:rPr lang="es-US" dirty="0"/>
              <a:t>al hablar</a:t>
            </a:r>
          </a:p>
          <a:p>
            <a:pPr eaLnBrk="1" hangingPunct="1">
              <a:buClr>
                <a:srgbClr val="CC0000"/>
              </a:buClr>
              <a:buFont typeface="Wingdings" pitchFamily="-64" charset="2"/>
              <a:buChar char="§"/>
              <a:defRPr/>
            </a:pPr>
            <a:r>
              <a:rPr lang="es-US" dirty="0"/>
              <a:t>Está bien diferir con respeto</a:t>
            </a:r>
          </a:p>
          <a:p>
            <a:pPr eaLnBrk="1" hangingPunct="1">
              <a:buClr>
                <a:srgbClr val="CC0000"/>
              </a:buClr>
              <a:buFont typeface="Wingdings" pitchFamily="-64" charset="2"/>
              <a:buChar char="§"/>
              <a:defRPr/>
            </a:pPr>
            <a:r>
              <a:rPr lang="es-US" dirty="0"/>
              <a:t>Tomar riesgos; no sentir presión para hablar</a:t>
            </a:r>
          </a:p>
          <a:p>
            <a:pPr eaLnBrk="1" hangingPunct="1">
              <a:buClr>
                <a:srgbClr val="CC0000"/>
              </a:buClr>
              <a:buFont typeface="Wingdings" pitchFamily="-64" charset="2"/>
              <a:buChar char="§"/>
              <a:defRPr/>
            </a:pPr>
            <a:r>
              <a:rPr lang="es-US" dirty="0"/>
              <a:t>Tener disciplina para no hacer suposiciones</a:t>
            </a:r>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lvl="1" eaLnBrk="1" hangingPunct="1">
              <a:buClr>
                <a:srgbClr val="CC0000"/>
              </a:buClr>
              <a:buFont typeface="Wingdings" pitchFamily="-64" charset="2"/>
              <a:buChar char="§"/>
              <a:defRPr/>
            </a:pPr>
            <a:endParaRPr lang="en-US" altLang="en-US" sz="2000" dirty="0"/>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
        <p:nvSpPr>
          <p:cNvPr id="6" name="TextBox 5">
            <a:extLst>
              <a:ext uri="{FF2B5EF4-FFF2-40B4-BE49-F238E27FC236}">
                <a16:creationId xmlns:a16="http://schemas.microsoft.com/office/drawing/2014/main" id="{5C5C65C5-CFE0-4BC6-A247-10ADCA9C5749}"/>
              </a:ext>
            </a:extLst>
          </p:cNvPr>
          <p:cNvSpPr txBox="1"/>
          <p:nvPr/>
        </p:nvSpPr>
        <p:spPr>
          <a:xfrm>
            <a:off x="2463746" y="5369131"/>
            <a:ext cx="4216509" cy="184666"/>
          </a:xfrm>
          <a:prstGeom prst="rect">
            <a:avLst/>
          </a:prstGeom>
          <a:noFill/>
        </p:spPr>
        <p:txBody>
          <a:bodyPr wrap="square">
            <a:spAutoFit/>
          </a:bodyPr>
          <a:lstStyle/>
          <a:p>
            <a:pPr algn="ctr">
              <a:defRPr/>
            </a:pPr>
            <a:r>
              <a:rPr lang="es-US" sz="600" dirty="0">
                <a:solidFill>
                  <a:prstClr val="black"/>
                </a:solidFill>
              </a:rPr>
              <a:t>© 2018: Melanie </a:t>
            </a:r>
            <a:r>
              <a:rPr lang="es-US" sz="600" dirty="0" err="1">
                <a:solidFill>
                  <a:prstClr val="black"/>
                </a:solidFill>
              </a:rPr>
              <a:t>Tervalon</a:t>
            </a:r>
            <a:r>
              <a:rPr lang="es-US" sz="600" dirty="0">
                <a:solidFill>
                  <a:prstClr val="black"/>
                </a:solidFill>
              </a:rPr>
              <a:t>, MD, MPH No copiar sin permiso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lvl="0">
              <a:defRPr/>
            </a:pPr>
            <a:r>
              <a:rPr lang="es-US">
                <a:solidFill>
                  <a:srgbClr val="FFFFFF"/>
                </a:solidFill>
              </a:rPr>
              <a:t>Humildad cultural: un camino a la empatía</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a:t>Acuerdos de grupo</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p:txBody>
          <a:bodyPr/>
          <a:lstStyle/>
          <a:p>
            <a:pPr eaLnBrk="1" hangingPunct="1">
              <a:buClr>
                <a:srgbClr val="CC0000"/>
              </a:buClr>
              <a:defRPr/>
            </a:pPr>
            <a:r>
              <a:rPr lang="es-US" dirty="0"/>
              <a:t>No culpar, no avergonzar</a:t>
            </a:r>
          </a:p>
          <a:p>
            <a:pPr eaLnBrk="1" hangingPunct="1">
              <a:buClr>
                <a:srgbClr val="CC0000"/>
              </a:buClr>
              <a:buFont typeface="Wingdings" pitchFamily="-64" charset="2"/>
              <a:buChar char="§"/>
              <a:defRPr/>
            </a:pPr>
            <a:r>
              <a:rPr lang="es-US" dirty="0"/>
              <a:t>Mantener la confidencialidad si se comparten historias</a:t>
            </a:r>
          </a:p>
          <a:p>
            <a:pPr eaLnBrk="1" hangingPunct="1">
              <a:buClr>
                <a:srgbClr val="CC0000"/>
              </a:buClr>
              <a:buFont typeface="Wingdings" pitchFamily="-64" charset="2"/>
              <a:buChar char="§"/>
              <a:defRPr/>
            </a:pPr>
            <a:r>
              <a:rPr lang="es-US" dirty="0"/>
              <a:t>Tener el valor para interrumpir si algo va mal </a:t>
            </a:r>
            <a:br>
              <a:rPr lang="es-US" dirty="0"/>
            </a:br>
            <a:r>
              <a:rPr lang="es-US" dirty="0"/>
              <a:t>o no se dice</a:t>
            </a:r>
          </a:p>
          <a:p>
            <a:pPr eaLnBrk="1" hangingPunct="1">
              <a:buClr>
                <a:srgbClr val="CC0000"/>
              </a:buClr>
              <a:buFont typeface="Wingdings" pitchFamily="-64" charset="2"/>
              <a:buChar char="§"/>
              <a:defRPr/>
            </a:pPr>
            <a:r>
              <a:rPr lang="es-US" dirty="0"/>
              <a:t>Las opiniones, los pensamientos, las ideas y las experiencias son bien recibidas</a:t>
            </a:r>
          </a:p>
          <a:p>
            <a:pPr eaLnBrk="1" hangingPunct="1">
              <a:buClr>
                <a:srgbClr val="CC0000"/>
              </a:buClr>
              <a:buFont typeface="Wingdings" pitchFamily="-64" charset="2"/>
              <a:buChar char="§"/>
              <a:defRPr/>
            </a:pPr>
            <a:r>
              <a:rPr lang="es-US" dirty="0"/>
              <a:t>Prestar atención a lo que lo mueve; usar ¡uy! y ¡ay!</a:t>
            </a:r>
          </a:p>
          <a:p>
            <a:pPr marL="0" indent="0" eaLnBrk="1" hangingPunct="1">
              <a:buClr>
                <a:srgbClr val="CC0000"/>
              </a:buClr>
              <a:buNone/>
              <a:defRPr/>
            </a:pPr>
            <a:endParaRPr lang="en-US" altLang="en-US"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lvl="1" eaLnBrk="1" hangingPunct="1">
              <a:buClr>
                <a:srgbClr val="CC0000"/>
              </a:buClr>
              <a:buFont typeface="Wingdings" pitchFamily="-64" charset="2"/>
              <a:buChar char="§"/>
              <a:defRPr/>
            </a:pPr>
            <a:endParaRPr lang="en-US" altLang="en-US" sz="2000" dirty="0"/>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
        <p:nvSpPr>
          <p:cNvPr id="6" name="TextBox 5">
            <a:extLst>
              <a:ext uri="{FF2B5EF4-FFF2-40B4-BE49-F238E27FC236}">
                <a16:creationId xmlns:a16="http://schemas.microsoft.com/office/drawing/2014/main" id="{5C5C65C5-CFE0-4BC6-A247-10ADCA9C5749}"/>
              </a:ext>
            </a:extLst>
          </p:cNvPr>
          <p:cNvSpPr txBox="1"/>
          <p:nvPr/>
        </p:nvSpPr>
        <p:spPr>
          <a:xfrm>
            <a:off x="2463746" y="5369131"/>
            <a:ext cx="4216509" cy="184666"/>
          </a:xfrm>
          <a:prstGeom prst="rect">
            <a:avLst/>
          </a:prstGeom>
          <a:noFill/>
        </p:spPr>
        <p:txBody>
          <a:bodyPr wrap="square">
            <a:spAutoFit/>
          </a:bodyPr>
          <a:lstStyle/>
          <a:p>
            <a:pPr algn="ctr">
              <a:defRPr/>
            </a:pPr>
            <a:r>
              <a:rPr lang="es-US" sz="600">
                <a:solidFill>
                  <a:prstClr val="black"/>
                </a:solidFill>
              </a:rPr>
              <a:t>© 2018: Melanie Tervalon, MD, MPH No copiar sin permiso</a:t>
            </a:r>
          </a:p>
        </p:txBody>
      </p:sp>
    </p:spTree>
    <p:extLst>
      <p:ext uri="{BB962C8B-B14F-4D97-AF65-F5344CB8AC3E}">
        <p14:creationId xmlns:p14="http://schemas.microsoft.com/office/powerpoint/2010/main" val="3544733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lvl="0">
              <a:defRPr/>
            </a:pPr>
            <a:r>
              <a:rPr lang="es-US">
                <a:solidFill>
                  <a:srgbClr val="FFFFFF"/>
                </a:solidFill>
              </a:rPr>
              <a:t>Humildad cultural: un camino a la empatía</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a:t>Expectativas compartidas</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p:txBody>
          <a:bodyPr/>
          <a:lstStyle/>
          <a:p>
            <a:pPr eaLnBrk="1" hangingPunct="1">
              <a:buClr>
                <a:srgbClr val="CC0000"/>
              </a:buClr>
              <a:defRPr/>
            </a:pPr>
            <a:r>
              <a:rPr lang="es-US" dirty="0"/>
              <a:t>Escuchar y aprender</a:t>
            </a:r>
          </a:p>
          <a:p>
            <a:pPr eaLnBrk="1" hangingPunct="1">
              <a:buClr>
                <a:srgbClr val="CC0000"/>
              </a:buClr>
              <a:defRPr/>
            </a:pPr>
            <a:r>
              <a:rPr lang="es-US" dirty="0"/>
              <a:t>Estar completamente presente: atento a uno mismo </a:t>
            </a:r>
            <a:br>
              <a:rPr lang="es-US" dirty="0"/>
            </a:br>
            <a:r>
              <a:rPr lang="es-US" dirty="0"/>
              <a:t>y a los demás</a:t>
            </a:r>
          </a:p>
          <a:p>
            <a:pPr eaLnBrk="1" hangingPunct="1">
              <a:buClr>
                <a:srgbClr val="CC0000"/>
              </a:buClr>
              <a:defRPr/>
            </a:pPr>
            <a:r>
              <a:rPr lang="es-US" dirty="0"/>
              <a:t>Compartir lo que pueda</a:t>
            </a:r>
          </a:p>
          <a:p>
            <a:pPr eaLnBrk="1" hangingPunct="1">
              <a:buClr>
                <a:srgbClr val="CC0000"/>
              </a:buClr>
              <a:defRPr/>
            </a:pPr>
            <a:r>
              <a:rPr lang="es-US" dirty="0"/>
              <a:t>No se tratará todo</a:t>
            </a:r>
          </a:p>
          <a:p>
            <a:pPr eaLnBrk="1" hangingPunct="1">
              <a:buClr>
                <a:srgbClr val="CC0000"/>
              </a:buClr>
              <a:defRPr/>
            </a:pPr>
            <a:r>
              <a:rPr lang="es-US" dirty="0"/>
              <a:t>Somos perfectamente imperfectos</a:t>
            </a:r>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lvl="1" eaLnBrk="1" hangingPunct="1">
              <a:buClr>
                <a:srgbClr val="CC0000"/>
              </a:buClr>
              <a:buFont typeface="Wingdings" pitchFamily="-64" charset="2"/>
              <a:buChar char="§"/>
              <a:defRPr/>
            </a:pPr>
            <a:endParaRPr lang="en-US" altLang="en-US" sz="2000" dirty="0"/>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
        <p:nvSpPr>
          <p:cNvPr id="6" name="TextBox 5">
            <a:extLst>
              <a:ext uri="{FF2B5EF4-FFF2-40B4-BE49-F238E27FC236}">
                <a16:creationId xmlns:a16="http://schemas.microsoft.com/office/drawing/2014/main" id="{5C5C65C5-CFE0-4BC6-A247-10ADCA9C5749}"/>
              </a:ext>
            </a:extLst>
          </p:cNvPr>
          <p:cNvSpPr txBox="1"/>
          <p:nvPr/>
        </p:nvSpPr>
        <p:spPr>
          <a:xfrm>
            <a:off x="2463746" y="5369131"/>
            <a:ext cx="4216509" cy="184666"/>
          </a:xfrm>
          <a:prstGeom prst="rect">
            <a:avLst/>
          </a:prstGeom>
          <a:noFill/>
        </p:spPr>
        <p:txBody>
          <a:bodyPr wrap="square">
            <a:spAutoFit/>
          </a:bodyPr>
          <a:lstStyle/>
          <a:p>
            <a:pPr algn="ctr">
              <a:defRPr/>
            </a:pPr>
            <a:r>
              <a:rPr lang="es-US" sz="600">
                <a:solidFill>
                  <a:prstClr val="black"/>
                </a:solidFill>
              </a:rPr>
              <a:t>© 2018: Melanie Tervalon, MD, MPH No copiar sin permiso</a:t>
            </a:r>
          </a:p>
        </p:txBody>
      </p:sp>
    </p:spTree>
    <p:extLst>
      <p:ext uri="{BB962C8B-B14F-4D97-AF65-F5344CB8AC3E}">
        <p14:creationId xmlns:p14="http://schemas.microsoft.com/office/powerpoint/2010/main" val="1608197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lvl="0">
              <a:defRPr/>
            </a:pPr>
            <a:r>
              <a:rPr lang="es-US">
                <a:solidFill>
                  <a:srgbClr val="FFFFFF"/>
                </a:solidFill>
              </a:rPr>
              <a:t>Humildad cultural: un camino a la empatía</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a:t>Meditación con conciencia plena</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p:txBody>
          <a:bodyPr/>
          <a:lstStyle/>
          <a:p>
            <a:pPr marL="0" indent="0" eaLnBrk="1" hangingPunct="1">
              <a:buClr>
                <a:srgbClr val="CC0000"/>
              </a:buClr>
              <a:buNone/>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lvl="1" eaLnBrk="1" hangingPunct="1">
              <a:buClr>
                <a:srgbClr val="CC0000"/>
              </a:buClr>
              <a:buFont typeface="Wingdings" pitchFamily="-64" charset="2"/>
              <a:buChar char="§"/>
              <a:defRPr/>
            </a:pPr>
            <a:endParaRPr lang="en-US" altLang="en-US" sz="2000" dirty="0"/>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
        <p:nvSpPr>
          <p:cNvPr id="6" name="TextBox 5">
            <a:extLst>
              <a:ext uri="{FF2B5EF4-FFF2-40B4-BE49-F238E27FC236}">
                <a16:creationId xmlns:a16="http://schemas.microsoft.com/office/drawing/2014/main" id="{5C5C65C5-CFE0-4BC6-A247-10ADCA9C5749}"/>
              </a:ext>
            </a:extLst>
          </p:cNvPr>
          <p:cNvSpPr txBox="1"/>
          <p:nvPr/>
        </p:nvSpPr>
        <p:spPr>
          <a:xfrm>
            <a:off x="2463746" y="5369131"/>
            <a:ext cx="4216509" cy="184666"/>
          </a:xfrm>
          <a:prstGeom prst="rect">
            <a:avLst/>
          </a:prstGeom>
          <a:noFill/>
        </p:spPr>
        <p:txBody>
          <a:bodyPr wrap="square">
            <a:spAutoFit/>
          </a:bodyPr>
          <a:lstStyle/>
          <a:p>
            <a:pPr algn="ctr">
              <a:defRPr/>
            </a:pPr>
            <a:r>
              <a:rPr lang="es-US" sz="600">
                <a:solidFill>
                  <a:prstClr val="black"/>
                </a:solidFill>
              </a:rPr>
              <a:t>© 2018: Melanie Tervalon, MD, MPH No copiar sin permiso</a:t>
            </a:r>
          </a:p>
        </p:txBody>
      </p:sp>
      <p:sp>
        <p:nvSpPr>
          <p:cNvPr id="2" name="TextBox 1">
            <a:extLst>
              <a:ext uri="{FF2B5EF4-FFF2-40B4-BE49-F238E27FC236}">
                <a16:creationId xmlns:a16="http://schemas.microsoft.com/office/drawing/2014/main" id="{292DAC6A-D3FF-B240-B2E8-53298AD22740}"/>
              </a:ext>
            </a:extLst>
          </p:cNvPr>
          <p:cNvSpPr txBox="1"/>
          <p:nvPr/>
        </p:nvSpPr>
        <p:spPr>
          <a:xfrm>
            <a:off x="810883" y="1865642"/>
            <a:ext cx="7159925" cy="1938992"/>
          </a:xfrm>
          <a:prstGeom prst="rect">
            <a:avLst/>
          </a:prstGeom>
          <a:noFill/>
        </p:spPr>
        <p:txBody>
          <a:bodyPr wrap="square" rtlCol="0">
            <a:spAutoFit/>
          </a:bodyPr>
          <a:lstStyle/>
          <a:p>
            <a:r>
              <a:rPr lang="es-US" dirty="0"/>
              <a:t>“La conciencia o atención plena significa prestar atención de una manera particular; a propósito, </a:t>
            </a:r>
            <a:br>
              <a:rPr lang="es-US" dirty="0"/>
            </a:br>
            <a:r>
              <a:rPr lang="es-US" dirty="0"/>
              <a:t>en el momento presente y sin prejuicios”.</a:t>
            </a:r>
          </a:p>
          <a:p>
            <a:endParaRPr lang="en-US" dirty="0"/>
          </a:p>
          <a:p>
            <a:r>
              <a:rPr lang="es-US" dirty="0"/>
              <a:t>–Jon Kabat-Zinn</a:t>
            </a:r>
          </a:p>
        </p:txBody>
      </p:sp>
    </p:spTree>
    <p:extLst>
      <p:ext uri="{BB962C8B-B14F-4D97-AF65-F5344CB8AC3E}">
        <p14:creationId xmlns:p14="http://schemas.microsoft.com/office/powerpoint/2010/main" val="1134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lvl="0">
              <a:defRPr/>
            </a:pPr>
            <a:r>
              <a:rPr lang="es-US">
                <a:solidFill>
                  <a:srgbClr val="FFFFFF"/>
                </a:solidFill>
              </a:rPr>
              <a:t>Humildad cultural: un camino a la empatía</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a:t>Visionarios de la humildad cultural</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p:txBody>
          <a:bodyPr/>
          <a:lstStyle/>
          <a:p>
            <a:pPr marL="0" indent="0" eaLnBrk="1" hangingPunct="1">
              <a:buClr>
                <a:srgbClr val="CC0000"/>
              </a:buClr>
              <a:buNone/>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lvl="1" eaLnBrk="1" hangingPunct="1">
              <a:buClr>
                <a:srgbClr val="CC0000"/>
              </a:buClr>
              <a:buFont typeface="Wingdings" pitchFamily="-64" charset="2"/>
              <a:buChar char="§"/>
              <a:defRPr/>
            </a:pPr>
            <a:endParaRPr lang="en-US" altLang="en-US" sz="2000" dirty="0"/>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
        <p:nvSpPr>
          <p:cNvPr id="6" name="TextBox 5">
            <a:extLst>
              <a:ext uri="{FF2B5EF4-FFF2-40B4-BE49-F238E27FC236}">
                <a16:creationId xmlns:a16="http://schemas.microsoft.com/office/drawing/2014/main" id="{5C5C65C5-CFE0-4BC6-A247-10ADCA9C5749}"/>
              </a:ext>
            </a:extLst>
          </p:cNvPr>
          <p:cNvSpPr txBox="1"/>
          <p:nvPr/>
        </p:nvSpPr>
        <p:spPr>
          <a:xfrm>
            <a:off x="2463746" y="5369131"/>
            <a:ext cx="4216509" cy="184666"/>
          </a:xfrm>
          <a:prstGeom prst="rect">
            <a:avLst/>
          </a:prstGeom>
          <a:noFill/>
        </p:spPr>
        <p:txBody>
          <a:bodyPr wrap="square">
            <a:spAutoFit/>
          </a:bodyPr>
          <a:lstStyle/>
          <a:p>
            <a:pPr algn="ctr">
              <a:defRPr/>
            </a:pPr>
            <a:r>
              <a:rPr lang="es-US" sz="600">
                <a:solidFill>
                  <a:prstClr val="black"/>
                </a:solidFill>
              </a:rPr>
              <a:t>© 2018: Melanie Tervalon, MD, MPH No copiar sin permiso</a:t>
            </a:r>
          </a:p>
        </p:txBody>
      </p:sp>
      <p:pic>
        <p:nvPicPr>
          <p:cNvPr id="8" name="Picture Placeholder 11">
            <a:extLst>
              <a:ext uri="{FF2B5EF4-FFF2-40B4-BE49-F238E27FC236}">
                <a16:creationId xmlns:a16="http://schemas.microsoft.com/office/drawing/2014/main" id="{E21812A4-9E10-46B2-95F0-3E2DDE81460A}"/>
              </a:ext>
            </a:extLst>
          </p:cNvPr>
          <p:cNvPicPr>
            <a:picLocks noChangeAspect="1"/>
          </p:cNvPicPr>
          <p:nvPr/>
        </p:nvPicPr>
        <p:blipFill rotWithShape="1">
          <a:blip r:embed="rId3"/>
          <a:srcRect l="13438" t="816" r="11897" b="-150"/>
          <a:stretch/>
        </p:blipFill>
        <p:spPr bwMode="auto">
          <a:xfrm>
            <a:off x="2602406" y="1999006"/>
            <a:ext cx="1748783" cy="2296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pic>
      <p:pic>
        <p:nvPicPr>
          <p:cNvPr id="9" name="Picture 8">
            <a:extLst>
              <a:ext uri="{FF2B5EF4-FFF2-40B4-BE49-F238E27FC236}">
                <a16:creationId xmlns:a16="http://schemas.microsoft.com/office/drawing/2014/main" id="{F5876AF3-5D3D-4424-8561-B0FCBFF9430F}"/>
              </a:ext>
            </a:extLst>
          </p:cNvPr>
          <p:cNvPicPr>
            <a:picLocks noChangeAspect="1"/>
          </p:cNvPicPr>
          <p:nvPr/>
        </p:nvPicPr>
        <p:blipFill rotWithShape="1">
          <a:blip r:embed="rId4"/>
          <a:srcRect l="14546" t="13812" r="13487" b="22351"/>
          <a:stretch/>
        </p:blipFill>
        <p:spPr>
          <a:xfrm>
            <a:off x="4727358" y="1999006"/>
            <a:ext cx="1767686" cy="2296079"/>
          </a:xfrm>
          <a:prstGeom prst="rect">
            <a:avLst/>
          </a:prstGeom>
        </p:spPr>
      </p:pic>
      <p:sp>
        <p:nvSpPr>
          <p:cNvPr id="2" name="Rectangle 1">
            <a:extLst>
              <a:ext uri="{FF2B5EF4-FFF2-40B4-BE49-F238E27FC236}">
                <a16:creationId xmlns:a16="http://schemas.microsoft.com/office/drawing/2014/main" id="{2FC90A67-A8B1-4135-9C35-20251584A449}"/>
              </a:ext>
            </a:extLst>
          </p:cNvPr>
          <p:cNvSpPr/>
          <p:nvPr/>
        </p:nvSpPr>
        <p:spPr>
          <a:xfrm>
            <a:off x="2463746" y="4541491"/>
            <a:ext cx="2108254" cy="830997"/>
          </a:xfrm>
          <a:prstGeom prst="rect">
            <a:avLst/>
          </a:prstGeom>
        </p:spPr>
        <p:txBody>
          <a:bodyPr wrap="square">
            <a:spAutoFit/>
          </a:bodyPr>
          <a:lstStyle/>
          <a:p>
            <a:pPr marL="0" indent="0" algn="ctr">
              <a:buNone/>
            </a:pPr>
            <a:r>
              <a:rPr lang="es-US"/>
              <a:t>Dra. Melanie Tervalon </a:t>
            </a:r>
          </a:p>
        </p:txBody>
      </p:sp>
      <p:sp>
        <p:nvSpPr>
          <p:cNvPr id="11" name="Content Placeholder 2">
            <a:extLst>
              <a:ext uri="{FF2B5EF4-FFF2-40B4-BE49-F238E27FC236}">
                <a16:creationId xmlns:a16="http://schemas.microsoft.com/office/drawing/2014/main" id="{BE48D43C-0510-4245-BF7B-BBE46DB20156}"/>
              </a:ext>
            </a:extLst>
          </p:cNvPr>
          <p:cNvSpPr txBox="1">
            <a:spLocks/>
          </p:cNvSpPr>
          <p:nvPr/>
        </p:nvSpPr>
        <p:spPr>
          <a:xfrm>
            <a:off x="4572001" y="4530105"/>
            <a:ext cx="2108254" cy="820904"/>
          </a:xfrm>
          <a:prstGeom prst="rect">
            <a:avLst/>
          </a:prstGeom>
        </p:spPr>
        <p:txBody>
          <a:bodyPr vert="horz" lIns="68580" tIns="34290" rIns="68580" bIns="34290" rtlCol="0">
            <a:noAutofit/>
          </a:bodyPr>
          <a:lstStyle>
            <a:lvl1pPr marL="0" indent="0" algn="l" defTabSz="457200" rtl="0" eaLnBrk="1" latinLnBrk="0" hangingPunct="1">
              <a:spcBef>
                <a:spcPct val="20000"/>
              </a:spcBef>
              <a:buFont typeface="Arial"/>
              <a:buNone/>
              <a:defRPr sz="3200" b="0" i="0" kern="1200">
                <a:solidFill>
                  <a:schemeClr val="tx1"/>
                </a:solidFill>
                <a:latin typeface="Meta Pro"/>
                <a:ea typeface="+mn-ea"/>
                <a:cs typeface="MetaPro-Bold"/>
              </a:defRPr>
            </a:lvl1pPr>
            <a:lvl2pPr marL="457200" indent="0" algn="l" defTabSz="457200" rtl="0" eaLnBrk="1" latinLnBrk="0" hangingPunct="1">
              <a:spcBef>
                <a:spcPct val="20000"/>
              </a:spcBef>
              <a:buFont typeface="Arial"/>
              <a:buNone/>
              <a:defRPr sz="2800" b="0" i="0" kern="1200">
                <a:solidFill>
                  <a:schemeClr val="tx1"/>
                </a:solidFill>
                <a:latin typeface="Meta Pro"/>
                <a:ea typeface="+mn-ea"/>
                <a:cs typeface="Aller"/>
              </a:defRPr>
            </a:lvl2pPr>
            <a:lvl3pPr marL="914400" indent="0" algn="l" defTabSz="457200" rtl="0" eaLnBrk="1" latinLnBrk="0" hangingPunct="1">
              <a:spcBef>
                <a:spcPct val="20000"/>
              </a:spcBef>
              <a:buFont typeface="Arial"/>
              <a:buNone/>
              <a:defRPr sz="2400" b="0" i="0" kern="1200" baseline="0">
                <a:solidFill>
                  <a:schemeClr val="tx1"/>
                </a:solidFill>
                <a:latin typeface="Meta Pro"/>
                <a:ea typeface="+mn-ea"/>
                <a:cs typeface="Aller Light"/>
              </a:defRPr>
            </a:lvl3pPr>
            <a:lvl4pPr marL="1600200" indent="-228600" algn="l" defTabSz="457200" rtl="0" eaLnBrk="1" latinLnBrk="0" hangingPunct="1">
              <a:spcBef>
                <a:spcPct val="20000"/>
              </a:spcBef>
              <a:buFont typeface="Arial"/>
              <a:buChar char="–"/>
              <a:defRPr sz="2000" b="0" i="0" kern="1200">
                <a:solidFill>
                  <a:schemeClr val="tx1"/>
                </a:solidFill>
                <a:latin typeface="Aller Light"/>
                <a:ea typeface="+mn-ea"/>
                <a:cs typeface="Aller Light"/>
              </a:defRPr>
            </a:lvl4pPr>
            <a:lvl5pPr marL="2057400" indent="-228600" algn="l" defTabSz="457200" rtl="0" eaLnBrk="1" latinLnBrk="0" hangingPunct="1">
              <a:spcBef>
                <a:spcPct val="20000"/>
              </a:spcBef>
              <a:buFont typeface="Arial"/>
              <a:buChar char="»"/>
              <a:defRPr sz="2000" b="0" i="0" kern="1200">
                <a:solidFill>
                  <a:schemeClr val="tx1"/>
                </a:solidFill>
                <a:latin typeface="Aller Light"/>
                <a:ea typeface="+mn-ea"/>
                <a:cs typeface="Alle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s-US" sz="2400">
                <a:latin typeface="+mj-lt"/>
              </a:rPr>
              <a:t>Dra. Jann Murray-Garcia</a:t>
            </a:r>
          </a:p>
        </p:txBody>
      </p:sp>
    </p:spTree>
    <p:extLst>
      <p:ext uri="{BB962C8B-B14F-4D97-AF65-F5344CB8AC3E}">
        <p14:creationId xmlns:p14="http://schemas.microsoft.com/office/powerpoint/2010/main" val="2954615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AC09DE4-77DE-4926-9029-0194BE14BC3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35363" y="1874250"/>
            <a:ext cx="2892109" cy="2892109"/>
          </a:xfrm>
          <a:prstGeom prst="rect">
            <a:avLst/>
          </a:prstGeom>
        </p:spPr>
      </p:pic>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lvl="0">
              <a:defRPr/>
            </a:pPr>
            <a:r>
              <a:rPr lang="es-US">
                <a:solidFill>
                  <a:srgbClr val="FFFFFF"/>
                </a:solidFill>
              </a:rPr>
              <a:t>Humildad cultural: un camino a la empatía</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a:xfrm>
            <a:off x="465222" y="762000"/>
            <a:ext cx="7924800" cy="685800"/>
          </a:xfrm>
        </p:spPr>
        <p:txBody>
          <a:bodyPr/>
          <a:lstStyle/>
          <a:p>
            <a:pPr eaLnBrk="1" hangingPunct="1">
              <a:defRPr/>
            </a:pPr>
            <a:r>
              <a:rPr lang="es-US" dirty="0"/>
              <a:t>¿Qué es la cultura?</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a:xfrm>
            <a:off x="465222" y="1524000"/>
            <a:ext cx="7924800" cy="3886200"/>
          </a:xfrm>
        </p:spPr>
        <p:txBody>
          <a:bodyPr/>
          <a:lstStyle/>
          <a:p>
            <a:pPr marL="152400" indent="0">
              <a:spcBef>
                <a:spcPts val="200"/>
              </a:spcBef>
              <a:buNone/>
            </a:pPr>
            <a:r>
              <a:rPr lang="es-US" sz="1800" spc="-30" dirty="0">
                <a:ea typeface="Avenir Next" charset="0"/>
                <a:cs typeface="Avenir Next" charset="0"/>
              </a:rPr>
              <a:t>La cultura es el estilo de una sociedad, </a:t>
            </a:r>
          </a:p>
          <a:p>
            <a:pPr marL="152400" indent="0">
              <a:spcBef>
                <a:spcPts val="200"/>
              </a:spcBef>
              <a:buNone/>
            </a:pPr>
            <a:r>
              <a:rPr lang="es-US" sz="1800" spc="-30" dirty="0">
                <a:ea typeface="Avenir Next" charset="0"/>
                <a:cs typeface="Avenir Next" charset="0"/>
              </a:rPr>
              <a:t>su forma de vivir y morir.  </a:t>
            </a:r>
          </a:p>
          <a:p>
            <a:pPr marL="152400" indent="0">
              <a:spcBef>
                <a:spcPts val="200"/>
              </a:spcBef>
              <a:buNone/>
            </a:pPr>
            <a:r>
              <a:rPr lang="es-US" sz="1800" spc="-30" dirty="0">
                <a:ea typeface="Avenir Next" charset="0"/>
                <a:cs typeface="Avenir Next" charset="0"/>
              </a:rPr>
              <a:t>Abarca las artes eróticas y culinarias; </a:t>
            </a:r>
          </a:p>
          <a:p>
            <a:pPr marL="152400" indent="0">
              <a:spcBef>
                <a:spcPts val="200"/>
              </a:spcBef>
              <a:buNone/>
            </a:pPr>
            <a:r>
              <a:rPr lang="es-US" sz="1800" spc="-30" dirty="0">
                <a:ea typeface="Avenir Next" charset="0"/>
                <a:cs typeface="Avenir Next" charset="0"/>
              </a:rPr>
              <a:t>el baile y el entierro; la cortesía y las maldiciones; </a:t>
            </a:r>
          </a:p>
          <a:p>
            <a:pPr marL="152400" indent="0">
              <a:spcBef>
                <a:spcPts val="200"/>
              </a:spcBef>
              <a:buNone/>
            </a:pPr>
            <a:r>
              <a:rPr lang="es-US" sz="1800" spc="-30" dirty="0">
                <a:ea typeface="Avenir Next" charset="0"/>
                <a:cs typeface="Avenir Next" charset="0"/>
              </a:rPr>
              <a:t>el trabajo y el ocio; los rituales y festivales; </a:t>
            </a:r>
          </a:p>
          <a:p>
            <a:pPr marL="152400" indent="0">
              <a:spcBef>
                <a:spcPts val="200"/>
              </a:spcBef>
              <a:buNone/>
            </a:pPr>
            <a:r>
              <a:rPr lang="es-US" sz="1800" spc="-30" dirty="0">
                <a:ea typeface="Avenir Next" charset="0"/>
                <a:cs typeface="Avenir Next" charset="0"/>
              </a:rPr>
              <a:t>los castigos y las recompensas; </a:t>
            </a:r>
          </a:p>
          <a:p>
            <a:pPr marL="152400" indent="0">
              <a:spcBef>
                <a:spcPts val="200"/>
              </a:spcBef>
              <a:buNone/>
            </a:pPr>
            <a:r>
              <a:rPr lang="es-US" sz="1800" spc="-30" dirty="0">
                <a:ea typeface="Avenir Next" charset="0"/>
                <a:cs typeface="Avenir Next" charset="0"/>
              </a:rPr>
              <a:t>el modo de tratar a los muertos y los fantasmas, </a:t>
            </a:r>
          </a:p>
          <a:p>
            <a:pPr marL="152400" indent="0">
              <a:spcBef>
                <a:spcPts val="200"/>
              </a:spcBef>
              <a:buNone/>
            </a:pPr>
            <a:r>
              <a:rPr lang="es-US" sz="1800" spc="-30" dirty="0">
                <a:ea typeface="Avenir Next" charset="0"/>
                <a:cs typeface="Avenir Next" charset="0"/>
              </a:rPr>
              <a:t>quiénes habitan nuestros sueños; </a:t>
            </a:r>
          </a:p>
          <a:p>
            <a:pPr marL="152400" indent="0">
              <a:spcBef>
                <a:spcPts val="200"/>
              </a:spcBef>
              <a:buNone/>
            </a:pPr>
            <a:r>
              <a:rPr lang="es-US" sz="1800" spc="-30" dirty="0">
                <a:ea typeface="Avenir Next" charset="0"/>
                <a:cs typeface="Avenir Next" charset="0"/>
              </a:rPr>
              <a:t>las actitudes hacia las mujeres, los niños, </a:t>
            </a:r>
          </a:p>
          <a:p>
            <a:pPr marL="152400" indent="0">
              <a:spcBef>
                <a:spcPts val="200"/>
              </a:spcBef>
              <a:buNone/>
            </a:pPr>
            <a:r>
              <a:rPr lang="es-US" sz="1800" spc="-30" dirty="0">
                <a:ea typeface="Avenir Next" charset="0"/>
                <a:cs typeface="Avenir Next" charset="0"/>
              </a:rPr>
              <a:t>los ancianos y los extraños, los enemigos y los aliados; </a:t>
            </a:r>
          </a:p>
          <a:p>
            <a:pPr marL="152400" indent="0">
              <a:spcBef>
                <a:spcPts val="200"/>
              </a:spcBef>
              <a:buNone/>
            </a:pPr>
            <a:r>
              <a:rPr lang="es-US" sz="1800" spc="-30" dirty="0">
                <a:ea typeface="Avenir Next" charset="0"/>
                <a:cs typeface="Avenir Next" charset="0"/>
              </a:rPr>
              <a:t>la eternidad y el presente; </a:t>
            </a:r>
          </a:p>
          <a:p>
            <a:pPr marL="152400" indent="0">
              <a:spcBef>
                <a:spcPts val="200"/>
              </a:spcBef>
              <a:buNone/>
            </a:pPr>
            <a:r>
              <a:rPr lang="es-US" sz="1800" spc="-30" dirty="0">
                <a:ea typeface="Avenir Next" charset="0"/>
                <a:cs typeface="Avenir Next" charset="0"/>
              </a:rPr>
              <a:t>el aquí y ahora y el más allá.</a:t>
            </a:r>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
        <p:nvSpPr>
          <p:cNvPr id="6" name="TextBox 5">
            <a:extLst>
              <a:ext uri="{FF2B5EF4-FFF2-40B4-BE49-F238E27FC236}">
                <a16:creationId xmlns:a16="http://schemas.microsoft.com/office/drawing/2014/main" id="{5C5C65C5-CFE0-4BC6-A247-10ADCA9C5749}"/>
              </a:ext>
            </a:extLst>
          </p:cNvPr>
          <p:cNvSpPr txBox="1"/>
          <p:nvPr/>
        </p:nvSpPr>
        <p:spPr>
          <a:xfrm>
            <a:off x="2463746" y="5369131"/>
            <a:ext cx="4216509" cy="184666"/>
          </a:xfrm>
          <a:prstGeom prst="rect">
            <a:avLst/>
          </a:prstGeom>
          <a:noFill/>
        </p:spPr>
        <p:txBody>
          <a:bodyPr wrap="square">
            <a:spAutoFit/>
          </a:bodyPr>
          <a:lstStyle/>
          <a:p>
            <a:pPr algn="ctr">
              <a:defRPr/>
            </a:pPr>
            <a:r>
              <a:rPr lang="es-US" sz="600">
                <a:solidFill>
                  <a:prstClr val="black"/>
                </a:solidFill>
              </a:rPr>
              <a:t>© 2018: Melanie Tervalon, MD, MPH No copiar sin permiso</a:t>
            </a:r>
          </a:p>
        </p:txBody>
      </p:sp>
      <p:sp>
        <p:nvSpPr>
          <p:cNvPr id="8" name="Rectangle 7">
            <a:extLst>
              <a:ext uri="{FF2B5EF4-FFF2-40B4-BE49-F238E27FC236}">
                <a16:creationId xmlns:a16="http://schemas.microsoft.com/office/drawing/2014/main" id="{E626DC49-F5D1-4411-80BD-368B48E078F6}"/>
              </a:ext>
            </a:extLst>
          </p:cNvPr>
          <p:cNvSpPr>
            <a:spLocks noChangeArrowheads="1"/>
          </p:cNvSpPr>
          <p:nvPr/>
        </p:nvSpPr>
        <p:spPr bwMode="auto">
          <a:xfrm>
            <a:off x="3366290" y="5556215"/>
            <a:ext cx="5384630"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9BBB59"/>
              </a:buClr>
              <a:buFont typeface="Arial" pitchFamily="34" charset="0"/>
              <a:buChar char="•"/>
              <a:defRPr>
                <a:solidFill>
                  <a:schemeClr val="tx1"/>
                </a:solidFill>
                <a:latin typeface="Calibri" pitchFamily="34" charset="0"/>
              </a:defRPr>
            </a:lvl3pPr>
            <a:lvl4pPr marL="1600200" indent="-228600">
              <a:spcBef>
                <a:spcPct val="20000"/>
              </a:spcBef>
              <a:buClr>
                <a:srgbClr val="8064A2"/>
              </a:buClr>
              <a:buFont typeface="Arial" pitchFamily="34" charset="0"/>
              <a:buChar char="•"/>
              <a:defRPr sz="1600">
                <a:solidFill>
                  <a:schemeClr val="tx1"/>
                </a:solidFill>
                <a:latin typeface="Calibri" pitchFamily="34" charset="0"/>
              </a:defRPr>
            </a:lvl4pPr>
            <a:lvl5pPr marL="2057400" indent="-228600">
              <a:spcBef>
                <a:spcPct val="20000"/>
              </a:spcBef>
              <a:buClr>
                <a:srgbClr val="4BACC6"/>
              </a:buClr>
              <a:buFont typeface="Arial" pitchFamily="34" charset="0"/>
              <a:buChar char="•"/>
              <a:defRPr sz="1400">
                <a:solidFill>
                  <a:schemeClr val="tx1"/>
                </a:solidFill>
                <a:latin typeface="Calibri" pitchFamily="34" charset="0"/>
              </a:defRPr>
            </a:lvl5pPr>
            <a:lvl6pPr marL="2514600" indent="-228600" fontAlgn="base">
              <a:spcBef>
                <a:spcPct val="20000"/>
              </a:spcBef>
              <a:spcAft>
                <a:spcPct val="0"/>
              </a:spcAft>
              <a:buClr>
                <a:srgbClr val="4BACC6"/>
              </a:buClr>
              <a:buFont typeface="Arial" pitchFamily="34" charset="0"/>
              <a:buChar char="•"/>
              <a:defRPr sz="1400">
                <a:solidFill>
                  <a:schemeClr val="tx1"/>
                </a:solidFill>
                <a:latin typeface="Calibri" pitchFamily="34" charset="0"/>
              </a:defRPr>
            </a:lvl6pPr>
            <a:lvl7pPr marL="2971800" indent="-228600" fontAlgn="base">
              <a:spcBef>
                <a:spcPct val="20000"/>
              </a:spcBef>
              <a:spcAft>
                <a:spcPct val="0"/>
              </a:spcAft>
              <a:buClr>
                <a:srgbClr val="4BACC6"/>
              </a:buClr>
              <a:buFont typeface="Arial" pitchFamily="34" charset="0"/>
              <a:buChar char="•"/>
              <a:defRPr sz="1400">
                <a:solidFill>
                  <a:schemeClr val="tx1"/>
                </a:solidFill>
                <a:latin typeface="Calibri" pitchFamily="34" charset="0"/>
              </a:defRPr>
            </a:lvl7pPr>
            <a:lvl8pPr marL="3429000" indent="-228600" fontAlgn="base">
              <a:spcBef>
                <a:spcPct val="20000"/>
              </a:spcBef>
              <a:spcAft>
                <a:spcPct val="0"/>
              </a:spcAft>
              <a:buClr>
                <a:srgbClr val="4BACC6"/>
              </a:buClr>
              <a:buFont typeface="Arial" pitchFamily="34" charset="0"/>
              <a:buChar char="•"/>
              <a:defRPr sz="1400">
                <a:solidFill>
                  <a:schemeClr val="tx1"/>
                </a:solidFill>
                <a:latin typeface="Calibri" pitchFamily="34" charset="0"/>
              </a:defRPr>
            </a:lvl8pPr>
            <a:lvl9pPr marL="3886200" indent="-228600" fontAlgn="base">
              <a:spcBef>
                <a:spcPct val="20000"/>
              </a:spcBef>
              <a:spcAft>
                <a:spcPct val="0"/>
              </a:spcAft>
              <a:buClr>
                <a:srgbClr val="4BACC6"/>
              </a:buClr>
              <a:buFont typeface="Arial" pitchFamily="34" charset="0"/>
              <a:buChar char="•"/>
              <a:defRPr sz="1400">
                <a:solidFill>
                  <a:schemeClr val="tx1"/>
                </a:solidFill>
                <a:latin typeface="Calibri" pitchFamily="34" charset="0"/>
              </a:defRPr>
            </a:lvl9pPr>
          </a:lstStyle>
          <a:p>
            <a:pPr>
              <a:spcBef>
                <a:spcPct val="0"/>
              </a:spcBef>
              <a:buClrTx/>
              <a:buFontTx/>
              <a:buNone/>
            </a:pPr>
            <a:br>
              <a:rPr lang="es-US" sz="1200">
                <a:latin typeface="+mn-lt"/>
              </a:rPr>
            </a:br>
            <a:r>
              <a:rPr lang="es-US" sz="675">
                <a:latin typeface="+mn-lt"/>
              </a:rPr>
              <a:t>Adaptado de </a:t>
            </a:r>
            <a:r>
              <a:rPr lang="es-US" sz="675" i="1">
                <a:latin typeface="+mn-lt"/>
              </a:rPr>
              <a:t>México y Estados Unidos</a:t>
            </a:r>
            <a:r>
              <a:rPr lang="es-US" sz="675">
                <a:latin typeface="+mn-lt"/>
              </a:rPr>
              <a:t>, The New Yorker, 17 de septiembre de 1979. Traducido al inglés por Rachel Phillips Belash. </a:t>
            </a:r>
          </a:p>
        </p:txBody>
      </p:sp>
      <p:sp>
        <p:nvSpPr>
          <p:cNvPr id="10" name="TextBox 9">
            <a:extLst>
              <a:ext uri="{FF2B5EF4-FFF2-40B4-BE49-F238E27FC236}">
                <a16:creationId xmlns:a16="http://schemas.microsoft.com/office/drawing/2014/main" id="{6EBBA891-79FE-4C9B-B0D5-406B3F3E2988}"/>
              </a:ext>
            </a:extLst>
          </p:cNvPr>
          <p:cNvSpPr txBox="1"/>
          <p:nvPr/>
        </p:nvSpPr>
        <p:spPr>
          <a:xfrm>
            <a:off x="5982343" y="4933557"/>
            <a:ext cx="3096344" cy="196208"/>
          </a:xfrm>
          <a:prstGeom prst="rect">
            <a:avLst/>
          </a:prstGeom>
          <a:noFill/>
        </p:spPr>
        <p:txBody>
          <a:bodyPr wrap="square" rtlCol="0">
            <a:spAutoFit/>
          </a:bodyPr>
          <a:lstStyle/>
          <a:p>
            <a:r>
              <a:rPr lang="es-US" sz="675" dirty="0">
                <a:hlinkClick r:id="rId4" tooltip="http://eftforpeace.wordpress.com/2012/10/16/working-around-hardwired-cultural-beliefs-with-geo-specific-eft/"/>
              </a:rPr>
              <a:t>Esta foto</a:t>
            </a:r>
            <a:r>
              <a:rPr lang="es-US" sz="675" dirty="0"/>
              <a:t> de un autor desconocido tiene licencia bajo </a:t>
            </a:r>
            <a:r>
              <a:rPr lang="es-US" sz="675" dirty="0">
                <a:hlinkClick r:id="rId5" tooltip="https://creativecommons.org/licenses/by-nc-nd/3.0/"/>
              </a:rPr>
              <a:t>CC BY-NC-ND</a:t>
            </a:r>
          </a:p>
        </p:txBody>
      </p:sp>
    </p:spTree>
    <p:extLst>
      <p:ext uri="{BB962C8B-B14F-4D97-AF65-F5344CB8AC3E}">
        <p14:creationId xmlns:p14="http://schemas.microsoft.com/office/powerpoint/2010/main" val="2030128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lvl="0">
              <a:defRPr/>
            </a:pPr>
            <a:r>
              <a:rPr lang="es-US">
                <a:solidFill>
                  <a:srgbClr val="FFFFFF"/>
                </a:solidFill>
              </a:rPr>
              <a:t>Humildad cultural: un camino a la empatía</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a:t>La cultura...</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a:xfrm>
            <a:off x="609600" y="1290555"/>
            <a:ext cx="7924800" cy="3886200"/>
          </a:xfrm>
        </p:spPr>
        <p:txBody>
          <a:bodyPr/>
          <a:lstStyle/>
          <a:p>
            <a:pPr eaLnBrk="1" hangingPunct="1">
              <a:spcBef>
                <a:spcPts val="0"/>
              </a:spcBef>
              <a:buClr>
                <a:srgbClr val="CC0000"/>
              </a:buClr>
              <a:defRPr/>
            </a:pPr>
            <a:r>
              <a:rPr lang="es-US" dirty="0"/>
              <a:t>Consiste en sistemas compartidos </a:t>
            </a:r>
            <a:br>
              <a:rPr lang="es-US" dirty="0"/>
            </a:br>
            <a:r>
              <a:rPr lang="es-US" dirty="0"/>
              <a:t>de valores, creencias, </a:t>
            </a:r>
          </a:p>
          <a:p>
            <a:pPr eaLnBrk="1" hangingPunct="1">
              <a:spcBef>
                <a:spcPts val="0"/>
              </a:spcBef>
              <a:buClr>
                <a:srgbClr val="CC0000"/>
              </a:buClr>
              <a:defRPr/>
            </a:pPr>
            <a:r>
              <a:rPr lang="es-US" dirty="0"/>
              <a:t>“Es la lente por donde se ve el mundo”</a:t>
            </a:r>
          </a:p>
          <a:p>
            <a:pPr eaLnBrk="1" hangingPunct="1">
              <a:spcBef>
                <a:spcPts val="0"/>
              </a:spcBef>
              <a:buClr>
                <a:srgbClr val="CC0000"/>
              </a:buClr>
              <a:defRPr/>
            </a:pPr>
            <a:r>
              <a:rPr lang="es-US" dirty="0"/>
              <a:t>Es un conjunto de patrones </a:t>
            </a:r>
            <a:br>
              <a:rPr lang="es-US" dirty="0"/>
            </a:br>
            <a:r>
              <a:rPr lang="es-US" dirty="0"/>
              <a:t>de comportamiento aprendidos</a:t>
            </a:r>
          </a:p>
          <a:p>
            <a:pPr eaLnBrk="1" hangingPunct="1">
              <a:spcBef>
                <a:spcPts val="0"/>
              </a:spcBef>
              <a:buClr>
                <a:srgbClr val="CC0000"/>
              </a:buClr>
              <a:defRPr/>
            </a:pPr>
            <a:r>
              <a:rPr lang="es-US" dirty="0"/>
              <a:t>Es siempre cambiante, está socialmente enmarcada</a:t>
            </a:r>
          </a:p>
          <a:p>
            <a:pPr eaLnBrk="1" hangingPunct="1">
              <a:spcBef>
                <a:spcPts val="0"/>
              </a:spcBef>
              <a:buClr>
                <a:srgbClr val="CC0000"/>
              </a:buClr>
              <a:defRPr/>
            </a:pPr>
            <a:r>
              <a:rPr lang="es-US" dirty="0"/>
              <a:t>Se expresa en puntos de vista, actitudes </a:t>
            </a:r>
            <a:br>
              <a:rPr lang="es-US" dirty="0"/>
            </a:br>
            <a:r>
              <a:rPr lang="es-US" dirty="0"/>
              <a:t>y comportamientos</a:t>
            </a:r>
          </a:p>
          <a:p>
            <a:pPr eaLnBrk="1" hangingPunct="1">
              <a:spcBef>
                <a:spcPts val="0"/>
              </a:spcBef>
              <a:buClr>
                <a:srgbClr val="CC0000"/>
              </a:buClr>
              <a:defRPr/>
            </a:pPr>
            <a:r>
              <a:rPr lang="es-US" dirty="0"/>
              <a:t>A veces se hace referencia a la cultura </a:t>
            </a:r>
            <a:br>
              <a:rPr lang="es-US" dirty="0"/>
            </a:br>
            <a:r>
              <a:rPr lang="es-US" dirty="0"/>
              <a:t>mediante categorías</a:t>
            </a:r>
          </a:p>
          <a:p>
            <a:pPr eaLnBrk="1" hangingPunct="1">
              <a:spcBef>
                <a:spcPts val="0"/>
              </a:spcBef>
              <a:buClr>
                <a:srgbClr val="CC0000"/>
              </a:buClr>
              <a:defRPr/>
            </a:pPr>
            <a:r>
              <a:rPr lang="es-US" dirty="0"/>
              <a:t>A menudo se define de forma individual</a:t>
            </a:r>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eaLnBrk="1" hangingPunct="1">
              <a:buClr>
                <a:srgbClr val="CC0000"/>
              </a:buClr>
              <a:buFont typeface="Wingdings" pitchFamily="-64" charset="2"/>
              <a:buChar char="§"/>
              <a:defRPr/>
            </a:pPr>
            <a:endParaRPr lang="en-US" altLang="en-US" sz="2000" dirty="0"/>
          </a:p>
          <a:p>
            <a:pPr lvl="1" eaLnBrk="1" hangingPunct="1">
              <a:buClr>
                <a:srgbClr val="CC0000"/>
              </a:buClr>
              <a:buFont typeface="Wingdings" pitchFamily="-64" charset="2"/>
              <a:buChar char="§"/>
              <a:defRPr/>
            </a:pPr>
            <a:endParaRPr lang="en-US" altLang="en-US" sz="2000" dirty="0"/>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
        <p:nvSpPr>
          <p:cNvPr id="6" name="TextBox 5">
            <a:extLst>
              <a:ext uri="{FF2B5EF4-FFF2-40B4-BE49-F238E27FC236}">
                <a16:creationId xmlns:a16="http://schemas.microsoft.com/office/drawing/2014/main" id="{5C5C65C5-CFE0-4BC6-A247-10ADCA9C5749}"/>
              </a:ext>
            </a:extLst>
          </p:cNvPr>
          <p:cNvSpPr txBox="1"/>
          <p:nvPr/>
        </p:nvSpPr>
        <p:spPr>
          <a:xfrm>
            <a:off x="2422803" y="5461464"/>
            <a:ext cx="4728624" cy="184666"/>
          </a:xfrm>
          <a:prstGeom prst="rect">
            <a:avLst/>
          </a:prstGeom>
          <a:noFill/>
        </p:spPr>
        <p:txBody>
          <a:bodyPr wrap="square">
            <a:spAutoFit/>
          </a:bodyPr>
          <a:lstStyle/>
          <a:p>
            <a:pPr algn="ctr">
              <a:defRPr/>
            </a:pPr>
            <a:r>
              <a:rPr lang="es-US" sz="600" dirty="0">
                <a:solidFill>
                  <a:prstClr val="black"/>
                </a:solidFill>
              </a:rPr>
              <a:t>© 2018: Melanie </a:t>
            </a:r>
            <a:r>
              <a:rPr lang="es-US" sz="600" dirty="0" err="1">
                <a:solidFill>
                  <a:prstClr val="black"/>
                </a:solidFill>
              </a:rPr>
              <a:t>Tervalon</a:t>
            </a:r>
            <a:r>
              <a:rPr lang="es-US" sz="600" dirty="0">
                <a:solidFill>
                  <a:prstClr val="black"/>
                </a:solidFill>
              </a:rPr>
              <a:t>, MD, MPH No copiar sin permiso</a:t>
            </a:r>
          </a:p>
        </p:txBody>
      </p:sp>
    </p:spTree>
    <p:extLst>
      <p:ext uri="{BB962C8B-B14F-4D97-AF65-F5344CB8AC3E}">
        <p14:creationId xmlns:p14="http://schemas.microsoft.com/office/powerpoint/2010/main" val="3953418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lvl="0">
              <a:defRPr/>
            </a:pPr>
            <a:r>
              <a:rPr lang="es-US">
                <a:solidFill>
                  <a:srgbClr val="FFFFFF"/>
                </a:solidFill>
              </a:rPr>
              <a:t>Humildad cultural: un camino a la empatía</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a:t>Humildad cultural</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p:txBody>
          <a:bodyPr/>
          <a:lstStyle/>
          <a:p>
            <a:pPr eaLnBrk="1" hangingPunct="1">
              <a:buClr>
                <a:srgbClr val="CC0000"/>
              </a:buClr>
              <a:defRPr/>
            </a:pPr>
            <a:endParaRPr lang="en-US" altLang="en-US" sz="2000" dirty="0"/>
          </a:p>
          <a:p>
            <a:pPr marL="0" indent="0" eaLnBrk="1" hangingPunct="1">
              <a:buClr>
                <a:srgbClr val="CC0000"/>
              </a:buClr>
              <a:buNone/>
              <a:defRPr/>
            </a:pPr>
            <a:r>
              <a:rPr lang="es-US" dirty="0"/>
              <a:t>“No es un punto final discreto, sino un compromiso </a:t>
            </a:r>
            <a:br>
              <a:rPr lang="es-US" dirty="0"/>
            </a:br>
            <a:r>
              <a:rPr lang="es-US" dirty="0"/>
              <a:t>y una participación activa en un proceso continuo </a:t>
            </a:r>
            <a:br>
              <a:rPr lang="es-US" dirty="0"/>
            </a:br>
            <a:r>
              <a:rPr lang="es-US" dirty="0"/>
              <a:t>en el que las personas participan de manera continua con los participantes, las comunidades, los colegas </a:t>
            </a:r>
            <a:br>
              <a:rPr lang="es-US" dirty="0"/>
            </a:br>
            <a:r>
              <a:rPr lang="es-US" dirty="0"/>
              <a:t>y consigo mismos”. </a:t>
            </a:r>
          </a:p>
          <a:p>
            <a:pPr marL="0" indent="0" eaLnBrk="1" hangingPunct="1">
              <a:buClr>
                <a:srgbClr val="CC0000"/>
              </a:buClr>
              <a:buNone/>
              <a:defRPr/>
            </a:pPr>
            <a:endParaRPr lang="en-US" altLang="en-US" dirty="0"/>
          </a:p>
          <a:p>
            <a:pPr marL="0" indent="0" eaLnBrk="1" hangingPunct="1">
              <a:buClr>
                <a:srgbClr val="CC0000"/>
              </a:buClr>
              <a:buNone/>
              <a:defRPr/>
            </a:pPr>
            <a:r>
              <a:rPr lang="es-US" dirty="0"/>
              <a:t>– </a:t>
            </a:r>
            <a:r>
              <a:rPr lang="es-US" dirty="0" err="1"/>
              <a:t>Leland</a:t>
            </a:r>
            <a:r>
              <a:rPr lang="es-US" dirty="0"/>
              <a:t> Brown, 1994</a:t>
            </a:r>
          </a:p>
          <a:p>
            <a:pPr eaLnBrk="1" hangingPunct="1">
              <a:buClr>
                <a:srgbClr val="CC0000"/>
              </a:buClr>
              <a:defRPr/>
            </a:pPr>
            <a:endParaRPr lang="en-US" altLang="en-US" sz="2000" dirty="0"/>
          </a:p>
          <a:p>
            <a:pPr eaLnBrk="1" hangingPunct="1">
              <a:buClr>
                <a:srgbClr val="CC0000"/>
              </a:buClr>
              <a:defRPr/>
            </a:pPr>
            <a:endParaRPr lang="en-US" altLang="en-US" sz="2000" dirty="0"/>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
        <p:nvSpPr>
          <p:cNvPr id="6" name="TextBox 5">
            <a:extLst>
              <a:ext uri="{FF2B5EF4-FFF2-40B4-BE49-F238E27FC236}">
                <a16:creationId xmlns:a16="http://schemas.microsoft.com/office/drawing/2014/main" id="{5C5C65C5-CFE0-4BC6-A247-10ADCA9C5749}"/>
              </a:ext>
            </a:extLst>
          </p:cNvPr>
          <p:cNvSpPr txBox="1"/>
          <p:nvPr/>
        </p:nvSpPr>
        <p:spPr>
          <a:xfrm>
            <a:off x="2463746" y="5369131"/>
            <a:ext cx="4216509" cy="184666"/>
          </a:xfrm>
          <a:prstGeom prst="rect">
            <a:avLst/>
          </a:prstGeom>
          <a:noFill/>
        </p:spPr>
        <p:txBody>
          <a:bodyPr wrap="square">
            <a:spAutoFit/>
          </a:bodyPr>
          <a:lstStyle/>
          <a:p>
            <a:pPr algn="ctr">
              <a:defRPr/>
            </a:pPr>
            <a:r>
              <a:rPr lang="es-US" sz="600">
                <a:solidFill>
                  <a:prstClr val="black"/>
                </a:solidFill>
              </a:rPr>
              <a:t>© 2018: Melanie Tervalon, MD, MPH No copiar sin permiso</a:t>
            </a:r>
          </a:p>
        </p:txBody>
      </p:sp>
    </p:spTree>
    <p:extLst>
      <p:ext uri="{BB962C8B-B14F-4D97-AF65-F5344CB8AC3E}">
        <p14:creationId xmlns:p14="http://schemas.microsoft.com/office/powerpoint/2010/main" val="3273323509"/>
      </p:ext>
    </p:extLst>
  </p:cSld>
  <p:clrMapOvr>
    <a:masterClrMapping/>
  </p:clrMapOvr>
</p:sld>
</file>

<file path=ppt/theme/theme1.xml><?xml version="1.0" encoding="utf-8"?>
<a:theme xmlns:a="http://schemas.openxmlformats.org/drawingml/2006/main" name="BU PPT Templat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Osak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Osak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U PPT Template" id="{BFCD1CE3-7DE3-403C-B886-9970510C5B33}" vid="{2314E401-4C2B-4FD1-A3CC-76566AF05ECC}"/>
    </a:ext>
  </a:extLst>
</a:theme>
</file>

<file path=ppt/theme/theme2.xml><?xml version="1.0" encoding="utf-8"?>
<a:theme xmlns:a="http://schemas.openxmlformats.org/drawingml/2006/main" name="Blank Presentation">
  <a:themeElements>
    <a:clrScheme name="Custom 1">
      <a:dk1>
        <a:srgbClr val="000000"/>
      </a:dk1>
      <a:lt1>
        <a:srgbClr val="FFFFFF"/>
      </a:lt1>
      <a:dk2>
        <a:srgbClr val="000000"/>
      </a:dk2>
      <a:lt2>
        <a:srgbClr val="808080"/>
      </a:lt2>
      <a:accent1>
        <a:srgbClr val="C00000"/>
      </a:accent1>
      <a:accent2>
        <a:srgbClr val="808080"/>
      </a:accent2>
      <a:accent3>
        <a:srgbClr val="FFFFFF"/>
      </a:accent3>
      <a:accent4>
        <a:srgbClr val="000000"/>
      </a:accent4>
      <a:accent5>
        <a:srgbClr val="D8D8D8"/>
      </a:accent5>
      <a:accent6>
        <a:srgbClr val="BFBFBF"/>
      </a:accent6>
      <a:hlink>
        <a:srgbClr val="FF0000"/>
      </a:hlink>
      <a:folHlink>
        <a:srgbClr val="FF00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Osak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Osak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 PPT Template</Template>
  <TotalTime>13676</TotalTime>
  <Words>4246</Words>
  <Application>Microsoft Office PowerPoint</Application>
  <PresentationFormat>Presentación en pantalla (4:3)</PresentationFormat>
  <Paragraphs>384</Paragraphs>
  <Slides>17</Slides>
  <Notes>17</Notes>
  <HiddenSlides>0</HiddenSlides>
  <MMClips>1</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17</vt:i4>
      </vt:variant>
    </vt:vector>
  </HeadingPairs>
  <TitlesOfParts>
    <vt:vector size="28" baseType="lpstr">
      <vt:lpstr>Arial</vt:lpstr>
      <vt:lpstr>Arial Bold</vt:lpstr>
      <vt:lpstr>Calibri</vt:lpstr>
      <vt:lpstr>Josephine Sans</vt:lpstr>
      <vt:lpstr>Josephine Sans Semi</vt:lpstr>
      <vt:lpstr>Rockwell</vt:lpstr>
      <vt:lpstr>Times New Roman</vt:lpstr>
      <vt:lpstr>Trebuchet MS</vt:lpstr>
      <vt:lpstr>Wingdings</vt:lpstr>
      <vt:lpstr>BU PPT Template</vt:lpstr>
      <vt:lpstr>Blank Presentation</vt:lpstr>
      <vt:lpstr>Humildad cultural: un camino  a la empatía</vt:lpstr>
      <vt:lpstr>Acuerdos de grupo</vt:lpstr>
      <vt:lpstr>Acuerdos de grupo</vt:lpstr>
      <vt:lpstr>Expectativas compartidas</vt:lpstr>
      <vt:lpstr>Meditación con conciencia plena</vt:lpstr>
      <vt:lpstr>Visionarios de la humildad cultural</vt:lpstr>
      <vt:lpstr>¿Qué es la cultura?</vt:lpstr>
      <vt:lpstr>La cultura...</vt:lpstr>
      <vt:lpstr>Humildad cultural</vt:lpstr>
      <vt:lpstr>Video: “Cultural Humility”</vt:lpstr>
      <vt:lpstr>Los cuatro pilares de la humildad cultural</vt:lpstr>
      <vt:lpstr>Competencia cultural y humildad cultural: ¿Cuál es la diferencia?</vt:lpstr>
      <vt:lpstr>Autorreflexión crítica y aprendizaje continuo</vt:lpstr>
      <vt:lpstr>Actividad de reflexión personal</vt:lpstr>
      <vt:lpstr>Ejemplo de reflexión personal</vt:lpstr>
      <vt:lpstr>Humildad cultural: un camino a la empatía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Humility Points The Way To Empathy</dc:title>
  <dc:creator>Simone Phillips</dc:creator>
  <cp:lastModifiedBy>DS1</cp:lastModifiedBy>
  <cp:revision>36</cp:revision>
  <dcterms:created xsi:type="dcterms:W3CDTF">2018-07-11T03:16:15Z</dcterms:created>
  <dcterms:modified xsi:type="dcterms:W3CDTF">2020-07-21T15:47:42Z</dcterms:modified>
</cp:coreProperties>
</file>