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2" r:id="rId5"/>
  </p:sldMasterIdLst>
  <p:notesMasterIdLst>
    <p:notesMasterId r:id="rId23"/>
  </p:notesMasterIdLst>
  <p:handoutMasterIdLst>
    <p:handoutMasterId r:id="rId24"/>
  </p:handoutMasterIdLst>
  <p:sldIdLst>
    <p:sldId id="257" r:id="rId6"/>
    <p:sldId id="274" r:id="rId7"/>
    <p:sldId id="428" r:id="rId8"/>
    <p:sldId id="394" r:id="rId9"/>
    <p:sldId id="432" r:id="rId10"/>
    <p:sldId id="433" r:id="rId11"/>
    <p:sldId id="439" r:id="rId12"/>
    <p:sldId id="443" r:id="rId13"/>
    <p:sldId id="445" r:id="rId14"/>
    <p:sldId id="429" r:id="rId15"/>
    <p:sldId id="440" r:id="rId16"/>
    <p:sldId id="442" r:id="rId17"/>
    <p:sldId id="441" r:id="rId18"/>
    <p:sldId id="430" r:id="rId19"/>
    <p:sldId id="423" r:id="rId20"/>
    <p:sldId id="26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8187" autoAdjust="0"/>
  </p:normalViewPr>
  <p:slideViewPr>
    <p:cSldViewPr snapToGrid="0" snapToObjects="1">
      <p:cViewPr varScale="1">
        <p:scale>
          <a:sx n="101" d="100"/>
          <a:sy n="101" d="100"/>
        </p:scale>
        <p:origin x="822" y="10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1CDB9B8-E81E-41E7-AE89-8F6EDFC88D92}">
      <dgm:prSet/>
      <dgm:spPr/>
      <dgm:t>
        <a:bodyPr/>
        <a:lstStyle/>
        <a:p>
          <a:pPr>
            <a:lnSpc>
              <a:spcPct val="100000"/>
            </a:lnSpc>
          </a:pPr>
          <a:r>
            <a:rPr lang="en-US" dirty="0"/>
            <a:t>Policies/norms that led to Black/Brown communities bearing disproportionate burden of COVID-19 infection, hospitalization and death are not new</a:t>
          </a: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dgm:spPr/>
      <dgm:t>
        <a:bodyPr/>
        <a:lstStyle/>
        <a:p>
          <a:pPr>
            <a:lnSpc>
              <a:spcPct val="100000"/>
            </a:lnSpc>
          </a:pPr>
          <a:r>
            <a:rPr lang="en-US" dirty="0"/>
            <a:t>Attempts to improve health equity across the spectrum of healthcare delivery will fail if the system doesn’t change (social determinants not addressed; community not engaged). </a:t>
          </a:r>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lstStyle/>
        <a:p>
          <a:pPr>
            <a:lnSpc>
              <a:spcPct val="100000"/>
            </a:lnSpc>
          </a:pPr>
          <a:r>
            <a:rPr lang="en-US" dirty="0"/>
            <a:t>Initiatives that seek to meaningfully promote COVID-19-related health equity must seek to focus on social determinants of health and form lasting partnerships with community organizations and advisors.</a:t>
          </a:r>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 modelId="{9980D35F-2118-4C83-9732-EF5CBBCA6FCA}" type="pres">
      <dgm:prSet presAssocID="{41CDB9B8-E81E-41E7-AE89-8F6EDFC88D92}" presName="compNode" presStyleCnt="0"/>
      <dgm:spPr/>
    </dgm:pt>
    <dgm:pt modelId="{DFE25A03-8A30-40B2-A251-4BE180558007}" type="pres">
      <dgm:prSet presAssocID="{41CDB9B8-E81E-41E7-AE89-8F6EDFC88D92}" presName="bgRect" presStyleLbl="bgShp" presStyleIdx="0" presStyleCnt="3"/>
      <dgm:spPr/>
    </dgm:pt>
    <dgm:pt modelId="{6B154ADC-7C71-49D8-B272-61A29620255E}" type="pres">
      <dgm:prSet presAssocID="{41CDB9B8-E81E-41E7-AE89-8F6EDFC88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C94C9083-F19A-454E-BE10-DDDCEFD0B4A0}" type="pres">
      <dgm:prSet presAssocID="{41CDB9B8-E81E-41E7-AE89-8F6EDFC88D92}" presName="spaceRect" presStyleCnt="0"/>
      <dgm:spPr/>
    </dgm:pt>
    <dgm:pt modelId="{8ABDDEF2-D3EE-48F5-810E-D8B8D64CB1D1}" type="pres">
      <dgm:prSet presAssocID="{41CDB9B8-E81E-41E7-AE89-8F6EDFC88D92}" presName="parTx" presStyleLbl="revTx" presStyleIdx="0" presStyleCnt="3">
        <dgm:presLayoutVars>
          <dgm:chMax val="0"/>
          <dgm:chPref val="0"/>
        </dgm:presLayoutVars>
      </dgm:prSet>
      <dgm:spPr/>
    </dgm:pt>
    <dgm:pt modelId="{F7E222F4-C766-4010-93A0-7F5C3ECC40EC}" type="pres">
      <dgm:prSet presAssocID="{BA791450-8D1E-4A6F-B71D-2984D9E245C4}" presName="sibTrans" presStyleCnt="0"/>
      <dgm:spPr/>
    </dgm:pt>
    <dgm:pt modelId="{87D36025-EDF2-4358-A23A-5EE20443630A}" type="pres">
      <dgm:prSet presAssocID="{4D7D34C7-9466-4514-BF51-7396C17436B5}" presName="compNode" presStyleCnt="0"/>
      <dgm:spPr/>
    </dgm:pt>
    <dgm:pt modelId="{E7329DE9-6CBC-4222-BA02-41C8593CFC1E}" type="pres">
      <dgm:prSet presAssocID="{4D7D34C7-9466-4514-BF51-7396C17436B5}" presName="bgRect" presStyleLbl="bgShp" presStyleIdx="1" presStyleCnt="3"/>
      <dgm:spPr/>
    </dgm:pt>
    <dgm:pt modelId="{1E7A56FE-768E-48F9-ABA8-AAF197C8B2AB}"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A63FC64D-8217-4E60-AC79-C557D2F90AF3}" type="pres">
      <dgm:prSet presAssocID="{4D7D34C7-9466-4514-BF51-7396C17436B5}" presName="spaceRect" presStyleCnt="0"/>
      <dgm:spPr/>
    </dgm:pt>
    <dgm:pt modelId="{24D6C1C7-45DC-4D9D-8D3C-EF806EEEC836}" type="pres">
      <dgm:prSet presAssocID="{4D7D34C7-9466-4514-BF51-7396C17436B5}" presName="parTx" presStyleLbl="revTx" presStyleIdx="1" presStyleCnt="3">
        <dgm:presLayoutVars>
          <dgm:chMax val="0"/>
          <dgm:chPref val="0"/>
        </dgm:presLayoutVars>
      </dgm:prSet>
      <dgm:spPr/>
    </dgm:pt>
    <dgm:pt modelId="{950A0348-0898-470C-8DF1-782CE8070D06}" type="pres">
      <dgm:prSet presAssocID="{483498F9-A0C2-4668-85AB-D8E6E254F73B}" presName="sibTrans" presStyleCnt="0"/>
      <dgm:spPr/>
    </dgm:pt>
    <dgm:pt modelId="{02DBEA77-C4FA-4163-88D1-D6B72205D221}" type="pres">
      <dgm:prSet presAssocID="{8E185869-F0D4-43E2-B08A-2F3E83EE98F3}" presName="compNode" presStyleCnt="0"/>
      <dgm:spPr/>
    </dgm:pt>
    <dgm:pt modelId="{625AEBC4-C6DD-430A-8F95-BBF226EF4AB3}" type="pres">
      <dgm:prSet presAssocID="{8E185869-F0D4-43E2-B08A-2F3E83EE98F3}" presName="bgRect" presStyleLbl="bgShp" presStyleIdx="2" presStyleCnt="3"/>
      <dgm:spPr/>
    </dgm:pt>
    <dgm:pt modelId="{9EC1BAA1-CEB2-4B9D-A637-07137D038F05}" type="pres">
      <dgm:prSet presAssocID="{8E185869-F0D4-43E2-B08A-2F3E83EE98F3}" presName="iconRect" presStyleLbl="node1" presStyleIdx="2" presStyleCnt="3" custLinFactNeighborX="-1123" custLinFactNeighborY="-56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E4092B3-0527-4E96-B2A5-2B7CA6F4A4FC}" type="pres">
      <dgm:prSet presAssocID="{8E185869-F0D4-43E2-B08A-2F3E83EE98F3}" presName="spaceRect" presStyleCnt="0"/>
      <dgm:spPr/>
    </dgm:pt>
    <dgm:pt modelId="{DEB2A193-A1DC-4B26-848A-CC858F8E32AC}" type="pres">
      <dgm:prSet presAssocID="{8E185869-F0D4-43E2-B08A-2F3E83EE98F3}" presName="parTx" presStyleLbl="revTx" presStyleIdx="2" presStyleCnt="3">
        <dgm:presLayoutVars>
          <dgm:chMax val="0"/>
          <dgm:chPref val="0"/>
        </dgm:presLayoutVars>
      </dgm:prSet>
      <dgm:spPr/>
    </dgm:pt>
  </dgm:ptLst>
  <dgm:cxnLst>
    <dgm:cxn modelId="{7EEBEB1B-497E-4365-84F9-FBB75D7759E5}" srcId="{7B62DEA7-9DCD-4B2E-9DC5-BE121C266AFD}" destId="{4D7D34C7-9466-4514-BF51-7396C17436B5}" srcOrd="1" destOrd="0" parTransId="{37DD6CE0-C2AA-4EB6-9E7D-14AED2127C40}" sibTransId="{483498F9-A0C2-4668-85AB-D8E6E254F73B}"/>
    <dgm:cxn modelId="{FD7AD83B-7876-49C4-96DE-C0E479028947}" type="presOf" srcId="{41CDB9B8-E81E-41E7-AE89-8F6EDFC88D92}" destId="{8ABDDEF2-D3EE-48F5-810E-D8B8D64CB1D1}" srcOrd="0" destOrd="0" presId="urn:microsoft.com/office/officeart/2018/2/layout/IconVerticalSolidList"/>
    <dgm:cxn modelId="{7F970F62-30E3-4F5B-A242-825013BF84A8}" srcId="{7B62DEA7-9DCD-4B2E-9DC5-BE121C266AFD}" destId="{8E185869-F0D4-43E2-B08A-2F3E83EE98F3}" srcOrd="2" destOrd="0" parTransId="{7EE27099-92EA-4EDF-B176-0E355876D272}" sibTransId="{77D0876E-2BA2-4E28-ADB5-9885FCB7156A}"/>
    <dgm:cxn modelId="{21EB7847-13AE-4881-9090-909F31360F4E}" srcId="{7B62DEA7-9DCD-4B2E-9DC5-BE121C266AFD}" destId="{41CDB9B8-E81E-41E7-AE89-8F6EDFC88D92}" srcOrd="0" destOrd="0" parTransId="{5D2FF527-BA77-40BE-9414-16FAE46386BB}" sibTransId="{BA791450-8D1E-4A6F-B71D-2984D9E245C4}"/>
    <dgm:cxn modelId="{15E4859A-6FE7-4F93-9F13-B5B64ACFADF4}" type="presOf" srcId="{7B62DEA7-9DCD-4B2E-9DC5-BE121C266AFD}" destId="{C54DDAD1-57E2-410C-AC1B-2D57D298F048}" srcOrd="0" destOrd="0" presId="urn:microsoft.com/office/officeart/2018/2/layout/IconVerticalSolidList"/>
    <dgm:cxn modelId="{F9FCBEAA-6B8B-4272-96AC-743648D41B7F}" type="presOf" srcId="{4D7D34C7-9466-4514-BF51-7396C17436B5}" destId="{24D6C1C7-45DC-4D9D-8D3C-EF806EEEC836}" srcOrd="0" destOrd="0" presId="urn:microsoft.com/office/officeart/2018/2/layout/IconVerticalSolidList"/>
    <dgm:cxn modelId="{111667AB-D41A-4BAE-93F5-9664017E161D}" type="presOf" srcId="{8E185869-F0D4-43E2-B08A-2F3E83EE98F3}" destId="{DEB2A193-A1DC-4B26-848A-CC858F8E32AC}" srcOrd="0" destOrd="0" presId="urn:microsoft.com/office/officeart/2018/2/layout/IconVerticalSolidList"/>
    <dgm:cxn modelId="{FF46BE6D-2690-405B-A4B2-83A12542E6CE}" type="presParOf" srcId="{C54DDAD1-57E2-410C-AC1B-2D57D298F048}" destId="{9980D35F-2118-4C83-9732-EF5CBBCA6FCA}" srcOrd="0" destOrd="0" presId="urn:microsoft.com/office/officeart/2018/2/layout/IconVerticalSolidList"/>
    <dgm:cxn modelId="{E67405C6-58A6-4BD1-87AC-010D9EF340BF}" type="presParOf" srcId="{9980D35F-2118-4C83-9732-EF5CBBCA6FCA}" destId="{DFE25A03-8A30-40B2-A251-4BE180558007}" srcOrd="0" destOrd="0" presId="urn:microsoft.com/office/officeart/2018/2/layout/IconVerticalSolidList"/>
    <dgm:cxn modelId="{244E9B3D-250F-4D1D-9284-2349C5E4EF7F}" type="presParOf" srcId="{9980D35F-2118-4C83-9732-EF5CBBCA6FCA}" destId="{6B154ADC-7C71-49D8-B272-61A29620255E}" srcOrd="1" destOrd="0" presId="urn:microsoft.com/office/officeart/2018/2/layout/IconVerticalSolidList"/>
    <dgm:cxn modelId="{FF0506F1-1B9E-47E3-AF0A-DDBF9B31D0EE}" type="presParOf" srcId="{9980D35F-2118-4C83-9732-EF5CBBCA6FCA}" destId="{C94C9083-F19A-454E-BE10-DDDCEFD0B4A0}" srcOrd="2" destOrd="0" presId="urn:microsoft.com/office/officeart/2018/2/layout/IconVerticalSolidList"/>
    <dgm:cxn modelId="{C7239360-C14C-4642-B728-CA1056795C7D}" type="presParOf" srcId="{9980D35F-2118-4C83-9732-EF5CBBCA6FCA}" destId="{8ABDDEF2-D3EE-48F5-810E-D8B8D64CB1D1}" srcOrd="3" destOrd="0" presId="urn:microsoft.com/office/officeart/2018/2/layout/IconVerticalSolidList"/>
    <dgm:cxn modelId="{6F3279CE-8917-4EF1-A234-27FC6C39FDF6}" type="presParOf" srcId="{C54DDAD1-57E2-410C-AC1B-2D57D298F048}" destId="{F7E222F4-C766-4010-93A0-7F5C3ECC40EC}" srcOrd="1" destOrd="0" presId="urn:microsoft.com/office/officeart/2018/2/layout/IconVerticalSolidList"/>
    <dgm:cxn modelId="{37DAB135-C11D-43AA-B6D6-3BCCFB0C64EF}" type="presParOf" srcId="{C54DDAD1-57E2-410C-AC1B-2D57D298F048}" destId="{87D36025-EDF2-4358-A23A-5EE20443630A}" srcOrd="2" destOrd="0" presId="urn:microsoft.com/office/officeart/2018/2/layout/IconVerticalSolidList"/>
    <dgm:cxn modelId="{87BC9BD5-3469-4707-96C3-150ED01591D8}" type="presParOf" srcId="{87D36025-EDF2-4358-A23A-5EE20443630A}" destId="{E7329DE9-6CBC-4222-BA02-41C8593CFC1E}" srcOrd="0" destOrd="0" presId="urn:microsoft.com/office/officeart/2018/2/layout/IconVerticalSolidList"/>
    <dgm:cxn modelId="{5C091AE1-02CD-4182-B483-D3F3220B80F1}" type="presParOf" srcId="{87D36025-EDF2-4358-A23A-5EE20443630A}" destId="{1E7A56FE-768E-48F9-ABA8-AAF197C8B2AB}" srcOrd="1" destOrd="0" presId="urn:microsoft.com/office/officeart/2018/2/layout/IconVerticalSolidList"/>
    <dgm:cxn modelId="{9652C9A7-CAA5-4654-8165-06B5CEA6D2D3}" type="presParOf" srcId="{87D36025-EDF2-4358-A23A-5EE20443630A}" destId="{A63FC64D-8217-4E60-AC79-C557D2F90AF3}" srcOrd="2" destOrd="0" presId="urn:microsoft.com/office/officeart/2018/2/layout/IconVerticalSolidList"/>
    <dgm:cxn modelId="{C508AD7D-D52C-49D0-AC01-018F430387B6}" type="presParOf" srcId="{87D36025-EDF2-4358-A23A-5EE20443630A}" destId="{24D6C1C7-45DC-4D9D-8D3C-EF806EEEC836}" srcOrd="3" destOrd="0" presId="urn:microsoft.com/office/officeart/2018/2/layout/IconVerticalSolidList"/>
    <dgm:cxn modelId="{AAC131DC-5FF1-46BB-9F2B-AB5E92C6621C}" type="presParOf" srcId="{C54DDAD1-57E2-410C-AC1B-2D57D298F048}" destId="{950A0348-0898-470C-8DF1-782CE8070D06}" srcOrd="3" destOrd="0" presId="urn:microsoft.com/office/officeart/2018/2/layout/IconVerticalSolidList"/>
    <dgm:cxn modelId="{7B6FC3DD-B1BB-47D6-AB8F-BF484D592FC7}" type="presParOf" srcId="{C54DDAD1-57E2-410C-AC1B-2D57D298F048}" destId="{02DBEA77-C4FA-4163-88D1-D6B72205D221}" srcOrd="4" destOrd="0" presId="urn:microsoft.com/office/officeart/2018/2/layout/IconVerticalSolidList"/>
    <dgm:cxn modelId="{34E7FC5C-21A3-4CEB-B75F-1CB6D391A346}" type="presParOf" srcId="{02DBEA77-C4FA-4163-88D1-D6B72205D221}" destId="{625AEBC4-C6DD-430A-8F95-BBF226EF4AB3}" srcOrd="0" destOrd="0" presId="urn:microsoft.com/office/officeart/2018/2/layout/IconVerticalSolidList"/>
    <dgm:cxn modelId="{426A1151-6796-4DFD-B229-4EDCBA3357E5}" type="presParOf" srcId="{02DBEA77-C4FA-4163-88D1-D6B72205D221}" destId="{9EC1BAA1-CEB2-4B9D-A637-07137D038F05}" srcOrd="1" destOrd="0" presId="urn:microsoft.com/office/officeart/2018/2/layout/IconVerticalSolidList"/>
    <dgm:cxn modelId="{3B98EEC3-0427-4C71-B4DB-84ED1B805665}" type="presParOf" srcId="{02DBEA77-C4FA-4163-88D1-D6B72205D221}" destId="{0E4092B3-0527-4E96-B2A5-2B7CA6F4A4FC}" srcOrd="2" destOrd="0" presId="urn:microsoft.com/office/officeart/2018/2/layout/IconVerticalSolidList"/>
    <dgm:cxn modelId="{D4B1EBBD-185E-4D68-A0AA-3E0148E57A22}" type="presParOf" srcId="{02DBEA77-C4FA-4163-88D1-D6B72205D221}" destId="{DEB2A193-A1DC-4B26-848A-CC858F8E32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5A03-8A30-40B2-A251-4BE180558007}">
      <dsp:nvSpPr>
        <dsp:cNvPr id="0" name=""/>
        <dsp:cNvSpPr/>
      </dsp:nvSpPr>
      <dsp:spPr>
        <a:xfrm>
          <a:off x="0" y="659"/>
          <a:ext cx="7138203" cy="1542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54ADC-7C71-49D8-B272-61A29620255E}">
      <dsp:nvSpPr>
        <dsp:cNvPr id="0" name=""/>
        <dsp:cNvSpPr/>
      </dsp:nvSpPr>
      <dsp:spPr>
        <a:xfrm>
          <a:off x="466658" y="347760"/>
          <a:ext cx="848470" cy="848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BDDEF2-D3EE-48F5-810E-D8B8D64CB1D1}">
      <dsp:nvSpPr>
        <dsp:cNvPr id="0" name=""/>
        <dsp:cNvSpPr/>
      </dsp:nvSpPr>
      <dsp:spPr>
        <a:xfrm>
          <a:off x="1781787" y="659"/>
          <a:ext cx="5356415" cy="154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66" tIns="163266" rIns="163266" bIns="163266" numCol="1" spcCol="1270" anchor="ctr" anchorCtr="0">
          <a:noAutofit/>
        </a:bodyPr>
        <a:lstStyle/>
        <a:p>
          <a:pPr marL="0" lvl="0" indent="0" algn="l" defTabSz="755650">
            <a:lnSpc>
              <a:spcPct val="100000"/>
            </a:lnSpc>
            <a:spcBef>
              <a:spcPct val="0"/>
            </a:spcBef>
            <a:spcAft>
              <a:spcPct val="35000"/>
            </a:spcAft>
            <a:buNone/>
          </a:pPr>
          <a:r>
            <a:rPr lang="en-US" sz="1700" kern="1200" dirty="0"/>
            <a:t>Policies/norms that led to Black/Brown communities bearing disproportionate burden of COVID-19 infection, hospitalization and death are not new</a:t>
          </a:r>
        </a:p>
      </dsp:txBody>
      <dsp:txXfrm>
        <a:off x="1781787" y="659"/>
        <a:ext cx="5356415" cy="1542673"/>
      </dsp:txXfrm>
    </dsp:sp>
    <dsp:sp modelId="{E7329DE9-6CBC-4222-BA02-41C8593CFC1E}">
      <dsp:nvSpPr>
        <dsp:cNvPr id="0" name=""/>
        <dsp:cNvSpPr/>
      </dsp:nvSpPr>
      <dsp:spPr>
        <a:xfrm>
          <a:off x="0" y="1929000"/>
          <a:ext cx="7138203" cy="1542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A56FE-768E-48F9-ABA8-AAF197C8B2AB}">
      <dsp:nvSpPr>
        <dsp:cNvPr id="0" name=""/>
        <dsp:cNvSpPr/>
      </dsp:nvSpPr>
      <dsp:spPr>
        <a:xfrm>
          <a:off x="466658" y="2276102"/>
          <a:ext cx="848470" cy="848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D6C1C7-45DC-4D9D-8D3C-EF806EEEC836}">
      <dsp:nvSpPr>
        <dsp:cNvPr id="0" name=""/>
        <dsp:cNvSpPr/>
      </dsp:nvSpPr>
      <dsp:spPr>
        <a:xfrm>
          <a:off x="1781787" y="1929000"/>
          <a:ext cx="5356415" cy="154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66" tIns="163266" rIns="163266" bIns="163266" numCol="1" spcCol="1270" anchor="ctr" anchorCtr="0">
          <a:noAutofit/>
        </a:bodyPr>
        <a:lstStyle/>
        <a:p>
          <a:pPr marL="0" lvl="0" indent="0" algn="l" defTabSz="755650">
            <a:lnSpc>
              <a:spcPct val="100000"/>
            </a:lnSpc>
            <a:spcBef>
              <a:spcPct val="0"/>
            </a:spcBef>
            <a:spcAft>
              <a:spcPct val="35000"/>
            </a:spcAft>
            <a:buNone/>
          </a:pPr>
          <a:r>
            <a:rPr lang="en-US" sz="1700" kern="1200" dirty="0"/>
            <a:t>Attempts to improve health equity across the spectrum of healthcare delivery will fail if the system doesn’t change (social determinants not addressed; community not engaged). </a:t>
          </a:r>
        </a:p>
      </dsp:txBody>
      <dsp:txXfrm>
        <a:off x="1781787" y="1929000"/>
        <a:ext cx="5356415" cy="1542673"/>
      </dsp:txXfrm>
    </dsp:sp>
    <dsp:sp modelId="{625AEBC4-C6DD-430A-8F95-BBF226EF4AB3}">
      <dsp:nvSpPr>
        <dsp:cNvPr id="0" name=""/>
        <dsp:cNvSpPr/>
      </dsp:nvSpPr>
      <dsp:spPr>
        <a:xfrm>
          <a:off x="0" y="3857342"/>
          <a:ext cx="7138203" cy="1542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BAA1-CEB2-4B9D-A637-07137D038F05}">
      <dsp:nvSpPr>
        <dsp:cNvPr id="0" name=""/>
        <dsp:cNvSpPr/>
      </dsp:nvSpPr>
      <dsp:spPr>
        <a:xfrm>
          <a:off x="457130" y="4156819"/>
          <a:ext cx="848470" cy="848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EB2A193-A1DC-4B26-848A-CC858F8E32AC}">
      <dsp:nvSpPr>
        <dsp:cNvPr id="0" name=""/>
        <dsp:cNvSpPr/>
      </dsp:nvSpPr>
      <dsp:spPr>
        <a:xfrm>
          <a:off x="1781787" y="3857342"/>
          <a:ext cx="5356415" cy="154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66" tIns="163266" rIns="163266" bIns="163266" numCol="1" spcCol="1270" anchor="ctr" anchorCtr="0">
          <a:noAutofit/>
        </a:bodyPr>
        <a:lstStyle/>
        <a:p>
          <a:pPr marL="0" lvl="0" indent="0" algn="l" defTabSz="755650">
            <a:lnSpc>
              <a:spcPct val="100000"/>
            </a:lnSpc>
            <a:spcBef>
              <a:spcPct val="0"/>
            </a:spcBef>
            <a:spcAft>
              <a:spcPct val="35000"/>
            </a:spcAft>
            <a:buNone/>
          </a:pPr>
          <a:r>
            <a:rPr lang="en-US" sz="1700" kern="1200" dirty="0"/>
            <a:t>Initiatives that seek to meaningfully promote COVID-19-related health equity must seek to focus on social determinants of health and form lasting partnerships with community organizations and advisors.</a:t>
          </a:r>
        </a:p>
      </dsp:txBody>
      <dsp:txXfrm>
        <a:off x="1781787" y="3857342"/>
        <a:ext cx="5356415" cy="15426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3/23/2021</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I am honored to be here with this wonderful panel and participants. As an infectious disease physician whose clinical focus is HIV and works in an essential/safety-net hospital, looking through health care with a health equity lens is a daily occurrence. But this year a whole other thing, where providing treatment and prevention recommendations for COVID-19 has been all about navigating differences in social determinants and disparities in structurally vulnerable populations including Black communities (which is resonant for me as a Black woman who has had several family members with severe COVID). </a:t>
            </a:r>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10</a:t>
            </a:fld>
            <a:endParaRPr lang="en-US" dirty="0"/>
          </a:p>
        </p:txBody>
      </p:sp>
    </p:spTree>
    <p:extLst>
      <p:ext uri="{BB962C8B-B14F-4D97-AF65-F5344CB8AC3E}">
        <p14:creationId xmlns:p14="http://schemas.microsoft.com/office/powerpoint/2010/main" val="30130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still this marked inequity of vaccine distribution relative to the population that is highest risk for exposure with COVID-19 (healthcare workers, front-line workers) and those who are at </a:t>
            </a:r>
            <a:r>
              <a:rPr lang="en-US" dirty="0" err="1"/>
              <a:t>hightest</a:t>
            </a:r>
            <a:r>
              <a:rPr lang="en-US" dirty="0"/>
              <a:t> risk for complications with COVID-19—</a:t>
            </a:r>
          </a:p>
          <a:p>
            <a:endParaRPr lang="en-US" dirty="0"/>
          </a:p>
          <a:p>
            <a:r>
              <a:rPr lang="en-US" dirty="0"/>
              <a:t>There was this dissonance between what we saw and what we heard. </a:t>
            </a:r>
          </a:p>
        </p:txBody>
      </p:sp>
      <p:sp>
        <p:nvSpPr>
          <p:cNvPr id="4" name="Slide Number Placeholder 3"/>
          <p:cNvSpPr>
            <a:spLocks noGrp="1"/>
          </p:cNvSpPr>
          <p:nvPr>
            <p:ph type="sldNum" sz="quarter" idx="5"/>
          </p:nvPr>
        </p:nvSpPr>
        <p:spPr/>
        <p:txBody>
          <a:bodyPr/>
          <a:lstStyle/>
          <a:p>
            <a:fld id="{46BC8106-034A-47C1-ADA6-0A1F9E0E7474}" type="slidenum">
              <a:rPr lang="en-US" smtClean="0"/>
              <a:t>11</a:t>
            </a:fld>
            <a:endParaRPr lang="en-US" dirty="0"/>
          </a:p>
        </p:txBody>
      </p:sp>
    </p:spTree>
    <p:extLst>
      <p:ext uri="{BB962C8B-B14F-4D97-AF65-F5344CB8AC3E}">
        <p14:creationId xmlns:p14="http://schemas.microsoft.com/office/powerpoint/2010/main" val="206180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have this situation where we’re saying again and again and again that we’re prioritizing health equity (including racial equity among the Black and Latinx communities that have disproportionately been affected by COVID-19) and yet failing to achieve equity.  What’s missing here?</a:t>
            </a:r>
          </a:p>
          <a:p>
            <a:endParaRPr lang="en-US" dirty="0"/>
          </a:p>
          <a:p>
            <a:endParaRPr lang="en-US" dirty="0"/>
          </a:p>
          <a:p>
            <a:r>
              <a:rPr lang="en-US" dirty="0"/>
              <a:t>20%: has yet to come to </a:t>
            </a:r>
            <a:r>
              <a:rPr lang="en-US" dirty="0" err="1"/>
              <a:t>fuition</a:t>
            </a:r>
            <a:r>
              <a:rPr lang="en-US" dirty="0"/>
              <a:t> </a:t>
            </a:r>
          </a:p>
        </p:txBody>
      </p:sp>
      <p:sp>
        <p:nvSpPr>
          <p:cNvPr id="4" name="Slide Number Placeholder 3"/>
          <p:cNvSpPr>
            <a:spLocks noGrp="1"/>
          </p:cNvSpPr>
          <p:nvPr>
            <p:ph type="sldNum" sz="quarter" idx="5"/>
          </p:nvPr>
        </p:nvSpPr>
        <p:spPr/>
        <p:txBody>
          <a:bodyPr/>
          <a:lstStyle/>
          <a:p>
            <a:fld id="{46BC8106-034A-47C1-ADA6-0A1F9E0E7474}" type="slidenum">
              <a:rPr lang="en-US" smtClean="0"/>
              <a:t>12</a:t>
            </a:fld>
            <a:endParaRPr lang="en-US" dirty="0"/>
          </a:p>
        </p:txBody>
      </p:sp>
    </p:spTree>
    <p:extLst>
      <p:ext uri="{BB962C8B-B14F-4D97-AF65-F5344CB8AC3E}">
        <p14:creationId xmlns:p14="http://schemas.microsoft.com/office/powerpoint/2010/main" val="148397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argue that the missing key ingredient in this process has been true engagement with the community. With the people who have the most experience in understanding community needs, community mobilization and community education  and outreach—these people and organizations have been the main reason (I think) that we have the 3</a:t>
            </a:r>
            <a:r>
              <a:rPr lang="en-US" baseline="30000" dirty="0"/>
              <a:t>rd</a:t>
            </a:r>
            <a:r>
              <a:rPr lang="en-US" dirty="0"/>
              <a:t> highest rate of COVID-19 vaccination in the country. </a:t>
            </a:r>
          </a:p>
        </p:txBody>
      </p:sp>
      <p:sp>
        <p:nvSpPr>
          <p:cNvPr id="4" name="Slide Number Placeholder 3"/>
          <p:cNvSpPr>
            <a:spLocks noGrp="1"/>
          </p:cNvSpPr>
          <p:nvPr>
            <p:ph type="sldNum" sz="quarter" idx="5"/>
          </p:nvPr>
        </p:nvSpPr>
        <p:spPr/>
        <p:txBody>
          <a:bodyPr/>
          <a:lstStyle/>
          <a:p>
            <a:fld id="{46BC8106-034A-47C1-ADA6-0A1F9E0E7474}" type="slidenum">
              <a:rPr lang="en-US" smtClean="0"/>
              <a:t>13</a:t>
            </a:fld>
            <a:endParaRPr lang="en-US" dirty="0"/>
          </a:p>
        </p:txBody>
      </p:sp>
    </p:spTree>
    <p:extLst>
      <p:ext uri="{BB962C8B-B14F-4D97-AF65-F5344CB8AC3E}">
        <p14:creationId xmlns:p14="http://schemas.microsoft.com/office/powerpoint/2010/main" val="379529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14</a:t>
            </a:fld>
            <a:endParaRPr lang="en-US" dirty="0"/>
          </a:p>
        </p:txBody>
      </p:sp>
    </p:spTree>
    <p:extLst>
      <p:ext uri="{BB962C8B-B14F-4D97-AF65-F5344CB8AC3E}">
        <p14:creationId xmlns:p14="http://schemas.microsoft.com/office/powerpoint/2010/main" val="310268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and implementation of infection prevention efforts (</a:t>
            </a:r>
            <a:r>
              <a:rPr lang="en-US" b="1" dirty="0"/>
              <a:t>particularly COVID-19 vaccines</a:t>
            </a:r>
            <a:r>
              <a:rPr lang="en-US" dirty="0"/>
              <a:t>) must be tailored to the unique perspective of Black communities</a:t>
            </a:r>
          </a:p>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16</a:t>
            </a:fld>
            <a:endParaRPr lang="en-US" dirty="0"/>
          </a:p>
        </p:txBody>
      </p:sp>
    </p:spTree>
    <p:extLst>
      <p:ext uri="{BB962C8B-B14F-4D97-AF65-F5344CB8AC3E}">
        <p14:creationId xmlns:p14="http://schemas.microsoft.com/office/powerpoint/2010/main" val="332982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17</a:t>
            </a:fld>
            <a:endParaRPr lang="en-US" dirty="0"/>
          </a:p>
        </p:txBody>
      </p:sp>
    </p:spTree>
    <p:extLst>
      <p:ext uri="{BB962C8B-B14F-4D97-AF65-F5344CB8AC3E}">
        <p14:creationId xmlns:p14="http://schemas.microsoft.com/office/powerpoint/2010/main" val="49740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I’d like to discuss today is that despite the many warning signs along the way this year that COVID wasn’t experienced equally across race (particularly in the Black community) in terms of outcome, access, testing, treatment and prevention—despite all of those warning signs and the commitment that many of our national and state leaders have pledged to health equity during this process—how we still fail to get it right, why do we continue to see these disparities (in fact, worsening disparities)  and why that might be.  I’d like to use the MA COVID-19 vaccine roll-out in the Black community as an illustration of how even when you say you’re invested in an equitable health outcome, you can fail to achieve it. And then I’ll end by noting some actions that we can take to center and promote health equity across race and within other structurally vulnerable populations in this pandemic and future ones.</a:t>
            </a:r>
          </a:p>
        </p:txBody>
      </p:sp>
      <p:sp>
        <p:nvSpPr>
          <p:cNvPr id="4" name="Slide Number Placeholder 3"/>
          <p:cNvSpPr>
            <a:spLocks noGrp="1"/>
          </p:cNvSpPr>
          <p:nvPr>
            <p:ph type="sldNum" sz="quarter" idx="5"/>
          </p:nvPr>
        </p:nvSpPr>
        <p:spPr/>
        <p:txBody>
          <a:bodyPr/>
          <a:lstStyle/>
          <a:p>
            <a:fld id="{46BC8106-034A-47C1-ADA6-0A1F9E0E7474}" type="slidenum">
              <a:rPr lang="en-US" smtClean="0"/>
              <a:t>2</a:t>
            </a:fld>
            <a:endParaRPr lang="en-US" dirty="0"/>
          </a:p>
        </p:txBody>
      </p:sp>
    </p:spTree>
    <p:extLst>
      <p:ext uri="{BB962C8B-B14F-4D97-AF65-F5344CB8AC3E}">
        <p14:creationId xmlns:p14="http://schemas.microsoft.com/office/powerpoint/2010/main" val="234988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we’re going to speak about what COVID-19 has done to the Black community in numbers. Next, we’re going to look at previous American infectious disease epidemics and whether there was anything from those experiences we should have learned. Then we’ll discuss what has set us up to be where we are; now and how policies created decades ago has made us vulnerable to yet another pandemic. But I’ll end by speaking about how we can end COVID-19 in the Black community both by taking what we need from the system while holding the system: of healthcare, public health and the government—accountable to us. </a:t>
            </a:r>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3</a:t>
            </a:fld>
            <a:endParaRPr lang="en-US" dirty="0"/>
          </a:p>
        </p:txBody>
      </p:sp>
    </p:spTree>
    <p:extLst>
      <p:ext uri="{BB962C8B-B14F-4D97-AF65-F5344CB8AC3E}">
        <p14:creationId xmlns:p14="http://schemas.microsoft.com/office/powerpoint/2010/main" val="36608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r>
              <a:rPr lang="en-US" baseline="0" dirty="0"/>
              <a:t> (look at link)</a:t>
            </a:r>
            <a:endParaRPr lang="en-US" dirty="0"/>
          </a:p>
        </p:txBody>
      </p:sp>
      <p:sp>
        <p:nvSpPr>
          <p:cNvPr id="4" name="Slide Number Placeholder 3"/>
          <p:cNvSpPr>
            <a:spLocks noGrp="1"/>
          </p:cNvSpPr>
          <p:nvPr>
            <p:ph type="sldNum" sz="quarter" idx="10"/>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76164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these</a:t>
            </a:r>
            <a:r>
              <a:rPr lang="en-US" baseline="0" dirty="0"/>
              <a:t> disparities are not by chance, luck or genetics. Although COVID-19 is not the great equalizer it was originally billed as being, it doesn’t discriminate and it doesn’t target individuals based on race or ethnicity. The past several months have been spent in a national conversation regarding the neighborhood, work and housing related characteristics that have contributed to these disparities and correctly pinned them to the social determinants of health. </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327025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And the differences caused by these social determinants of health have been compounded by systemic racism and racial bias in healthcare.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Unfortunately, those systems of marginalization just don’t stop at the doors of our hospital and research institutions. They live inside us as well. ….That’s painful </a:t>
            </a:r>
          </a:p>
          <a:p>
            <a:endParaRPr lang="en-US" dirty="0"/>
          </a:p>
          <a:p>
            <a:endParaRPr lang="en-US" dirty="0"/>
          </a:p>
          <a:p>
            <a:r>
              <a:rPr lang="en-US" dirty="0"/>
              <a:t>With the benefit of </a:t>
            </a:r>
            <a:r>
              <a:rPr lang="en-US" dirty="0" err="1"/>
              <a:t>hindset</a:t>
            </a:r>
            <a:r>
              <a:rPr lang="en-US" dirty="0"/>
              <a:t>, one questions whether the algorithms</a:t>
            </a:r>
            <a:r>
              <a:rPr lang="en-US" baseline="0" dirty="0"/>
              <a:t> defined to instruct who to admit and who to discharge were generally flawed </a:t>
            </a:r>
          </a:p>
          <a:p>
            <a:r>
              <a:rPr lang="en-US" baseline="0" dirty="0"/>
              <a:t>Black people may disproportionately benefit from hospitalization </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285102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many people may not be crying over the fact that we have a lot of unused monoclonal antibodies. </a:t>
            </a:r>
            <a:r>
              <a:rPr lang="en-US" sz="1600" b="0" i="0" kern="1200" dirty="0">
                <a:solidFill>
                  <a:schemeClr val="tx1"/>
                </a:solidFill>
                <a:effectLst/>
                <a:latin typeface="+mn-lt"/>
                <a:ea typeface="+mn-ea"/>
                <a:cs typeface="+mn-cs"/>
              </a:rPr>
              <a:t> Rollout has</a:t>
            </a:r>
            <a:r>
              <a:rPr lang="en-US" sz="1600" b="0" i="0" kern="1200" baseline="0" dirty="0">
                <a:solidFill>
                  <a:schemeClr val="tx1"/>
                </a:solidFill>
                <a:effectLst/>
                <a:latin typeface="+mn-lt"/>
                <a:ea typeface="+mn-ea"/>
                <a:cs typeface="+mn-cs"/>
              </a:rPr>
              <a:t> been ambivalent in many hospitals due to </a:t>
            </a:r>
            <a:r>
              <a:rPr lang="en-US" sz="1600" b="0" i="0" kern="1200" dirty="0">
                <a:solidFill>
                  <a:schemeClr val="tx1"/>
                </a:solidFill>
                <a:effectLst/>
                <a:latin typeface="+mn-lt"/>
                <a:ea typeface="+mn-ea"/>
                <a:cs typeface="+mn-cs"/>
              </a:rPr>
              <a:t>lukewarm response from infectious-disease specialists, who say they want more clinical trial data before using them on a regular basis.</a:t>
            </a:r>
          </a:p>
          <a:p>
            <a:endParaRPr lang="en-US" sz="1600" b="0" i="0" kern="1200" dirty="0">
              <a:solidFill>
                <a:schemeClr val="tx1"/>
              </a:solidFill>
              <a:effectLst/>
              <a:latin typeface="+mn-lt"/>
              <a:ea typeface="+mn-ea"/>
              <a:cs typeface="+mn-cs"/>
            </a:endParaRPr>
          </a:p>
          <a:p>
            <a:r>
              <a:rPr lang="en-US" b="0" i="0" dirty="0">
                <a:solidFill>
                  <a:srgbClr val="475056"/>
                </a:solidFill>
                <a:effectLst/>
                <a:latin typeface="Nunito Sans"/>
              </a:rPr>
              <a:t>To date, there are three published studies on the use of monoclonal antibodies to treat COVID-19 in the outpatient setting and studies are still ongoing </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a:p>
        </p:txBody>
      </p:sp>
    </p:spTree>
    <p:extLst>
      <p:ext uri="{BB962C8B-B14F-4D97-AF65-F5344CB8AC3E}">
        <p14:creationId xmlns:p14="http://schemas.microsoft.com/office/powerpoint/2010/main" val="110888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30398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we’re actually seeing is that vaccine access is the primary issue</a:t>
            </a:r>
          </a:p>
          <a:p>
            <a:endParaRPr lang="en-US" dirty="0"/>
          </a:p>
          <a:p>
            <a:r>
              <a:rPr lang="en-US" dirty="0"/>
              <a:t>The access is more about access than it is about hesitancy </a:t>
            </a:r>
          </a:p>
        </p:txBody>
      </p:sp>
      <p:sp>
        <p:nvSpPr>
          <p:cNvPr id="4" name="Slide Number Placeholder 3"/>
          <p:cNvSpPr>
            <a:spLocks noGrp="1"/>
          </p:cNvSpPr>
          <p:nvPr>
            <p:ph type="sldNum" sz="quarter" idx="10"/>
          </p:nvPr>
        </p:nvSpPr>
        <p:spPr/>
        <p:txBody>
          <a:bodyPr/>
          <a:lstStyle/>
          <a:p>
            <a:fld id="{3EBA5BD7-F043-4D1B-AA17-CD412FC534DE}" type="slidenum">
              <a:rPr lang="en-US" smtClean="0"/>
              <a:t>9</a:t>
            </a:fld>
            <a:endParaRPr lang="en-US"/>
          </a:p>
        </p:txBody>
      </p:sp>
    </p:spTree>
    <p:extLst>
      <p:ext uri="{BB962C8B-B14F-4D97-AF65-F5344CB8AC3E}">
        <p14:creationId xmlns:p14="http://schemas.microsoft.com/office/powerpoint/2010/main" val="5902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3/23/2021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33C57-2955-4059-BBCD-82A8AEE18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id="{DE77B297-BA66-4928-B55A-853A709359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7818" y="317827"/>
            <a:ext cx="2671682" cy="962333"/>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1431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53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id="{AE3A72E3-C1BB-41C0-975D-BD50CDE8164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r="6606"/>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13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776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496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5732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92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747257F-EDEA-4B19-A521-737D316575F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id="{AF4F9F73-BEC1-4E4B-A964-017445771F6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55531"/>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6033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3/23/2021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3/23/2021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3/23/2021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3/23/2021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20518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fIZaAH0X45MazScguHAnitO4SsV_PdhR/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fontScale="90000"/>
          </a:bodyPr>
          <a:lstStyle/>
          <a:p>
            <a:r>
              <a:rPr lang="en-US" dirty="0">
                <a:solidFill>
                  <a:schemeClr val="bg2"/>
                </a:solidFill>
              </a:rPr>
              <a:t>Centering Health equity in a pandemic</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9906" y="3956279"/>
            <a:ext cx="6831673" cy="1086237"/>
          </a:xfrm>
        </p:spPr>
        <p:txBody>
          <a:bodyPr>
            <a:normAutofit fontScale="92500" lnSpcReduction="10000"/>
          </a:bodyPr>
          <a:lstStyle/>
          <a:p>
            <a:r>
              <a:rPr lang="en-US" dirty="0">
                <a:solidFill>
                  <a:schemeClr val="bg2"/>
                </a:solidFill>
              </a:rPr>
              <a:t>COVID-19 in Black Communities </a:t>
            </a:r>
          </a:p>
          <a:p>
            <a:r>
              <a:rPr lang="en-US" dirty="0">
                <a:solidFill>
                  <a:schemeClr val="bg2"/>
                </a:solidFill>
              </a:rPr>
              <a:t>Cassandra Pierre MD, MSc</a:t>
            </a:r>
          </a:p>
          <a:p>
            <a:r>
              <a:rPr lang="en-US" dirty="0">
                <a:solidFill>
                  <a:schemeClr val="bg2"/>
                </a:solidFill>
              </a:rPr>
              <a:t>March 24, 2021</a:t>
            </a:r>
          </a:p>
          <a:p>
            <a:endParaRPr lang="en-U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58F10-98EC-4850-B86F-4FA56D78FDA0}"/>
              </a:ext>
            </a:extLst>
          </p:cNvPr>
          <p:cNvSpPr>
            <a:spLocks noGrp="1"/>
          </p:cNvSpPr>
          <p:nvPr>
            <p:ph type="title"/>
          </p:nvPr>
        </p:nvSpPr>
        <p:spPr/>
        <p:txBody>
          <a:bodyPr>
            <a:normAutofit/>
          </a:bodyPr>
          <a:lstStyle/>
          <a:p>
            <a:r>
              <a:rPr lang="en-US" sz="5400" dirty="0"/>
              <a:t>Agenda</a:t>
            </a:r>
          </a:p>
        </p:txBody>
      </p:sp>
      <p:sp>
        <p:nvSpPr>
          <p:cNvPr id="6" name="Content Placeholder 5">
            <a:extLst>
              <a:ext uri="{FF2B5EF4-FFF2-40B4-BE49-F238E27FC236}">
                <a16:creationId xmlns:a16="http://schemas.microsoft.com/office/drawing/2014/main" id="{17ADA1B8-92D4-471A-AA38-FFEB9DDF56A3}"/>
              </a:ext>
            </a:extLst>
          </p:cNvPr>
          <p:cNvSpPr>
            <a:spLocks noGrp="1"/>
          </p:cNvSpPr>
          <p:nvPr>
            <p:ph idx="1"/>
          </p:nvPr>
        </p:nvSpPr>
        <p:spPr/>
        <p:txBody>
          <a:bodyPr>
            <a:normAutofit/>
          </a:bodyPr>
          <a:lstStyle/>
          <a:p>
            <a:r>
              <a:rPr lang="en-US" sz="3200" dirty="0"/>
              <a:t>COVID-19’s impact on the Black community: outcomes, access, treatment, vaccines and chronic disease</a:t>
            </a:r>
          </a:p>
          <a:p>
            <a:r>
              <a:rPr lang="en-US" sz="3200" b="1" dirty="0"/>
              <a:t>Case study: MA and COVID-19 vaccine equity</a:t>
            </a:r>
          </a:p>
          <a:p>
            <a:r>
              <a:rPr lang="en-US" sz="3200" dirty="0"/>
              <a:t>Actions to center health equity during a pandemic </a:t>
            </a:r>
          </a:p>
        </p:txBody>
      </p:sp>
    </p:spTree>
    <p:extLst>
      <p:ext uri="{BB962C8B-B14F-4D97-AF65-F5344CB8AC3E}">
        <p14:creationId xmlns:p14="http://schemas.microsoft.com/office/powerpoint/2010/main" val="225250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and COVID-19 vaccines</a:t>
            </a:r>
          </a:p>
        </p:txBody>
      </p:sp>
      <p:sp>
        <p:nvSpPr>
          <p:cNvPr id="3" name="Content Placeholder 2"/>
          <p:cNvSpPr>
            <a:spLocks noGrp="1"/>
          </p:cNvSpPr>
          <p:nvPr>
            <p:ph idx="1"/>
          </p:nvPr>
        </p:nvSpPr>
        <p:spPr/>
        <p:txBody>
          <a:bodyPr/>
          <a:lstStyle/>
          <a:p>
            <a:r>
              <a:rPr lang="en-US" dirty="0"/>
              <a:t>Massachusetts vaccination statistics (as of 03.18.21) </a:t>
            </a:r>
          </a:p>
          <a:p>
            <a:pPr lvl="1"/>
            <a:r>
              <a:rPr lang="en-US" dirty="0"/>
              <a:t>Ranks 3</a:t>
            </a:r>
            <a:r>
              <a:rPr lang="en-US" baseline="30000" dirty="0"/>
              <a:t>rd</a:t>
            </a:r>
            <a:r>
              <a:rPr lang="en-US" dirty="0"/>
              <a:t> in the country in the percentage of Black people who have received at least one dose of a COVID-19 vaccine</a:t>
            </a:r>
          </a:p>
          <a:p>
            <a:pPr lvl="1"/>
            <a:r>
              <a:rPr lang="en-US" dirty="0"/>
              <a:t>25.7% of White people have received at least one dose of a COVID-19 vaccine</a:t>
            </a:r>
          </a:p>
          <a:p>
            <a:pPr lvl="1"/>
            <a:r>
              <a:rPr lang="en-US" dirty="0"/>
              <a:t>16.9% of Black people have received at least one dose of a COVID-19 vaccine</a:t>
            </a:r>
          </a:p>
          <a:p>
            <a:r>
              <a:rPr lang="en-US" dirty="0"/>
              <a:t>Marked inequity in vaccine distribution </a:t>
            </a:r>
          </a:p>
          <a:p>
            <a:r>
              <a:rPr lang="en-US" dirty="0"/>
              <a:t>Despite government’s emphasis on equitable vaccine distribution as a pillar of the vaccine distribution process in MA, none of the initial mass vaccination sites nor first responder sites initially set up were located in areas of high social vulnerability/communities of color </a:t>
            </a:r>
          </a:p>
        </p:txBody>
      </p:sp>
    </p:spTree>
    <p:extLst>
      <p:ext uri="{BB962C8B-B14F-4D97-AF65-F5344CB8AC3E}">
        <p14:creationId xmlns:p14="http://schemas.microsoft.com/office/powerpoint/2010/main" val="167457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COVID-19 vaccines and </a:t>
            </a:r>
            <a:r>
              <a:rPr lang="en-US"/>
              <a:t>health equity</a:t>
            </a:r>
          </a:p>
        </p:txBody>
      </p:sp>
      <p:pic>
        <p:nvPicPr>
          <p:cNvPr id="9" name="Content Placeholder 8">
            <a:extLst>
              <a:ext uri="{FF2B5EF4-FFF2-40B4-BE49-F238E27FC236}">
                <a16:creationId xmlns:a16="http://schemas.microsoft.com/office/drawing/2014/main" id="{9883E334-9E59-4470-A34A-48E6F45185A7}"/>
              </a:ext>
            </a:extLst>
          </p:cNvPr>
          <p:cNvPicPr>
            <a:picLocks noGrp="1" noChangeAspect="1"/>
          </p:cNvPicPr>
          <p:nvPr>
            <p:ph sz="half" idx="1"/>
          </p:nvPr>
        </p:nvPicPr>
        <p:blipFill>
          <a:blip r:embed="rId3"/>
          <a:stretch>
            <a:fillRect/>
          </a:stretch>
        </p:blipFill>
        <p:spPr>
          <a:xfrm>
            <a:off x="821051" y="4870077"/>
            <a:ext cx="5274949" cy="1026459"/>
          </a:xfrm>
        </p:spPr>
      </p:pic>
      <p:sp>
        <p:nvSpPr>
          <p:cNvPr id="5" name="Content Placeholder 4">
            <a:extLst>
              <a:ext uri="{FF2B5EF4-FFF2-40B4-BE49-F238E27FC236}">
                <a16:creationId xmlns:a16="http://schemas.microsoft.com/office/drawing/2014/main" id="{03E61522-3FC0-4C53-BD89-CD29556B2EC0}"/>
              </a:ext>
            </a:extLst>
          </p:cNvPr>
          <p:cNvSpPr>
            <a:spLocks noGrp="1"/>
          </p:cNvSpPr>
          <p:nvPr>
            <p:ph sz="half" idx="2"/>
          </p:nvPr>
        </p:nvSpPr>
        <p:spPr>
          <a:xfrm>
            <a:off x="6525402" y="1730189"/>
            <a:ext cx="5137679" cy="4769224"/>
          </a:xfrm>
        </p:spPr>
        <p:txBody>
          <a:bodyPr>
            <a:normAutofit fontScale="92500"/>
          </a:bodyPr>
          <a:lstStyle/>
          <a:p>
            <a:r>
              <a:rPr lang="en-US" sz="2200" dirty="0"/>
              <a:t>Designated Reggie Lewis Center in Roxbury as the 3</a:t>
            </a:r>
            <a:r>
              <a:rPr lang="en-US" sz="2200" baseline="30000" dirty="0"/>
              <a:t>rd</a:t>
            </a:r>
            <a:r>
              <a:rPr lang="en-US" sz="2200" dirty="0"/>
              <a:t> mass vaccination site </a:t>
            </a:r>
          </a:p>
          <a:p>
            <a:pPr lvl="1"/>
            <a:r>
              <a:rPr lang="en-US" sz="2200" dirty="0"/>
              <a:t>Slots were filled by an overwhelmingly white population from Beacon Hill, Brookline and Cambridge (much fewer Black and Brown people) </a:t>
            </a:r>
          </a:p>
          <a:p>
            <a:r>
              <a:rPr lang="en-US" sz="2200" dirty="0"/>
              <a:t>Planned to designate 20% of the state’s vaccine supply for hard-hit, largely structurally vulnerable Black and Brown communities beginning in Phase 2 of the three-phase rollout</a:t>
            </a:r>
          </a:p>
          <a:p>
            <a:pPr lvl="1"/>
            <a:r>
              <a:rPr lang="en-US" sz="2200" b="0" i="0" dirty="0">
                <a:solidFill>
                  <a:srgbClr val="222222"/>
                </a:solidFill>
                <a:effectLst/>
                <a:latin typeface="Effra"/>
              </a:rPr>
              <a:t>Despite concerns re: inequitable vaccine access in these communities, this has yet to be realized 	</a:t>
            </a:r>
            <a:r>
              <a:rPr lang="en-US" b="0" i="0" dirty="0">
                <a:solidFill>
                  <a:srgbClr val="222222"/>
                </a:solidFill>
                <a:effectLst/>
                <a:latin typeface="Effra"/>
              </a:rPr>
              <a:t>	</a:t>
            </a:r>
            <a:endParaRPr lang="en-US" dirty="0"/>
          </a:p>
        </p:txBody>
      </p:sp>
      <p:pic>
        <p:nvPicPr>
          <p:cNvPr id="10" name="Picture 9">
            <a:extLst>
              <a:ext uri="{FF2B5EF4-FFF2-40B4-BE49-F238E27FC236}">
                <a16:creationId xmlns:a16="http://schemas.microsoft.com/office/drawing/2014/main" id="{F36080A8-FFAD-426A-A736-4BF6508600EF}"/>
              </a:ext>
            </a:extLst>
          </p:cNvPr>
          <p:cNvPicPr>
            <a:picLocks noChangeAspect="1"/>
          </p:cNvPicPr>
          <p:nvPr/>
        </p:nvPicPr>
        <p:blipFill>
          <a:blip r:embed="rId4"/>
          <a:stretch>
            <a:fillRect/>
          </a:stretch>
        </p:blipFill>
        <p:spPr>
          <a:xfrm>
            <a:off x="1218811" y="1939739"/>
            <a:ext cx="3872590" cy="2671482"/>
          </a:xfrm>
          <a:prstGeom prst="rect">
            <a:avLst/>
          </a:prstGeom>
        </p:spPr>
      </p:pic>
    </p:spTree>
    <p:extLst>
      <p:ext uri="{BB962C8B-B14F-4D97-AF65-F5344CB8AC3E}">
        <p14:creationId xmlns:p14="http://schemas.microsoft.com/office/powerpoint/2010/main" val="220563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COVID-19 vaccines and health equity</a:t>
            </a:r>
          </a:p>
        </p:txBody>
      </p:sp>
      <p:sp>
        <p:nvSpPr>
          <p:cNvPr id="3" name="Content Placeholder 2"/>
          <p:cNvSpPr>
            <a:spLocks noGrp="1"/>
          </p:cNvSpPr>
          <p:nvPr>
            <p:ph idx="1"/>
          </p:nvPr>
        </p:nvSpPr>
        <p:spPr/>
        <p:txBody>
          <a:bodyPr>
            <a:normAutofit lnSpcReduction="10000"/>
          </a:bodyPr>
          <a:lstStyle/>
          <a:p>
            <a:r>
              <a:rPr lang="en-US" dirty="0"/>
              <a:t>Community/healthcare partnerships and community-led initiatives sought to bridge vaccine inequity in communities of color</a:t>
            </a:r>
          </a:p>
          <a:p>
            <a:r>
              <a:rPr lang="en-US" dirty="0"/>
              <a:t>Black Boston COVID-19 Coalition: partnered with Black physician group for once monthly weekend event where physicians, nurses, pharmacists and administrative staff are people of color </a:t>
            </a:r>
          </a:p>
          <a:p>
            <a:r>
              <a:rPr lang="en-US" dirty="0"/>
              <a:t>Boston Medical Center: worked with faith leaders, activists, community health centers and community organizations to designate 5 community vaccine administration sites in neighborhood COVID-19 hotspots (Mattapan, Dorchester, Roslindale, Hyde Park and South End) </a:t>
            </a:r>
          </a:p>
          <a:p>
            <a:r>
              <a:rPr lang="en-US" dirty="0"/>
              <a:t>Community Health Centers (various): mobile vans to deliver vaccines to homebound elders and other less mobile populations </a:t>
            </a:r>
          </a:p>
        </p:txBody>
      </p:sp>
    </p:spTree>
    <p:extLst>
      <p:ext uri="{BB962C8B-B14F-4D97-AF65-F5344CB8AC3E}">
        <p14:creationId xmlns:p14="http://schemas.microsoft.com/office/powerpoint/2010/main" val="206554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58F10-98EC-4850-B86F-4FA56D78FDA0}"/>
              </a:ext>
            </a:extLst>
          </p:cNvPr>
          <p:cNvSpPr>
            <a:spLocks noGrp="1"/>
          </p:cNvSpPr>
          <p:nvPr>
            <p:ph type="title"/>
          </p:nvPr>
        </p:nvSpPr>
        <p:spPr/>
        <p:txBody>
          <a:bodyPr>
            <a:normAutofit/>
          </a:bodyPr>
          <a:lstStyle/>
          <a:p>
            <a:r>
              <a:rPr lang="en-US" sz="5400" dirty="0"/>
              <a:t>Agenda</a:t>
            </a:r>
          </a:p>
        </p:txBody>
      </p:sp>
      <p:sp>
        <p:nvSpPr>
          <p:cNvPr id="6" name="Content Placeholder 5">
            <a:extLst>
              <a:ext uri="{FF2B5EF4-FFF2-40B4-BE49-F238E27FC236}">
                <a16:creationId xmlns:a16="http://schemas.microsoft.com/office/drawing/2014/main" id="{17ADA1B8-92D4-471A-AA38-FFEB9DDF56A3}"/>
              </a:ext>
            </a:extLst>
          </p:cNvPr>
          <p:cNvSpPr>
            <a:spLocks noGrp="1"/>
          </p:cNvSpPr>
          <p:nvPr>
            <p:ph idx="1"/>
          </p:nvPr>
        </p:nvSpPr>
        <p:spPr/>
        <p:txBody>
          <a:bodyPr>
            <a:normAutofit/>
          </a:bodyPr>
          <a:lstStyle/>
          <a:p>
            <a:r>
              <a:rPr lang="en-US" sz="3200" dirty="0"/>
              <a:t>COVID-19’s impact on the Black community: outcomes, access, treatment, vaccines and chronic disease</a:t>
            </a:r>
          </a:p>
          <a:p>
            <a:r>
              <a:rPr lang="en-US" sz="3200" dirty="0"/>
              <a:t>Case study: MA and COVID-19 health equity</a:t>
            </a:r>
          </a:p>
          <a:p>
            <a:r>
              <a:rPr lang="en-US" sz="3200" b="1" dirty="0"/>
              <a:t>Actions to center health equity during a pandemic </a:t>
            </a:r>
          </a:p>
        </p:txBody>
      </p:sp>
    </p:spTree>
    <p:extLst>
      <p:ext uri="{BB962C8B-B14F-4D97-AF65-F5344CB8AC3E}">
        <p14:creationId xmlns:p14="http://schemas.microsoft.com/office/powerpoint/2010/main" val="356470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Actions to promote health equity during COVID-19</a:t>
            </a:r>
          </a:p>
        </p:txBody>
      </p:sp>
      <p:sp>
        <p:nvSpPr>
          <p:cNvPr id="6" name="Content Placeholder 5"/>
          <p:cNvSpPr>
            <a:spLocks noGrp="1"/>
          </p:cNvSpPr>
          <p:nvPr>
            <p:ph idx="1"/>
          </p:nvPr>
        </p:nvSpPr>
        <p:spPr/>
        <p:txBody>
          <a:bodyPr/>
          <a:lstStyle/>
          <a:p>
            <a:r>
              <a:rPr lang="en-US" dirty="0"/>
              <a:t>Educate in ways that resonate with Black communities </a:t>
            </a:r>
          </a:p>
          <a:p>
            <a:r>
              <a:rPr lang="en-US" dirty="0"/>
              <a:t>Use data as a tool for equity</a:t>
            </a:r>
          </a:p>
          <a:p>
            <a:r>
              <a:rPr lang="en-US" dirty="0"/>
              <a:t>Attend to the social determinants of health </a:t>
            </a:r>
          </a:p>
          <a:p>
            <a:r>
              <a:rPr lang="en-US" dirty="0"/>
              <a:t>Advocating efforts to address COVID-19 disparities </a:t>
            </a:r>
          </a:p>
          <a:p>
            <a:r>
              <a:rPr lang="en-US" dirty="0"/>
              <a:t>Leveraging community partnerships </a:t>
            </a:r>
          </a:p>
        </p:txBody>
      </p:sp>
    </p:spTree>
    <p:extLst>
      <p:ext uri="{BB962C8B-B14F-4D97-AF65-F5344CB8AC3E}">
        <p14:creationId xmlns:p14="http://schemas.microsoft.com/office/powerpoint/2010/main" val="422319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5180607" y="232761"/>
            <a:ext cx="6176776" cy="1485900"/>
          </a:xfrm>
        </p:spPr>
        <p:txBody>
          <a:bodyPr vert="horz" lIns="91440" tIns="45720" rIns="91440" bIns="45720" rtlCol="0" anchor="t">
            <a:normAutofit/>
          </a:bodyPr>
          <a:lstStyle/>
          <a:p>
            <a:r>
              <a:rPr lang="en-US" dirty="0"/>
              <a:t>Summary </a:t>
            </a:r>
          </a:p>
        </p:txBody>
      </p:sp>
      <p:sp>
        <p:nvSpPr>
          <p:cNvPr id="94" name="Rectangle 9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extLst>
              <p:ext uri="{D42A27DB-BD31-4B8C-83A1-F6EECF244321}">
                <p14:modId xmlns:p14="http://schemas.microsoft.com/office/powerpoint/2010/main" val="892530589"/>
              </p:ext>
            </p:extLst>
          </p:nvPr>
        </p:nvGraphicFramePr>
        <p:xfrm>
          <a:off x="4891872" y="1133475"/>
          <a:ext cx="7138203"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spect="1"/>
          </p:cNvPicPr>
          <p:nvPr>
            <p:ph sz="half" idx="1"/>
          </p:nvPr>
        </p:nvPicPr>
        <p:blipFill>
          <a:blip r:embed="rId8"/>
          <a:stretch>
            <a:fillRect/>
          </a:stretch>
        </p:blipFill>
        <p:spPr>
          <a:xfrm>
            <a:off x="-53802" y="2032986"/>
            <a:ext cx="4427347" cy="3062797"/>
          </a:xfrm>
          <a:prstGeom prst="rect">
            <a:avLst/>
          </a:prstGeom>
        </p:spPr>
      </p:pic>
    </p:spTree>
    <p:extLst>
      <p:ext uri="{BB962C8B-B14F-4D97-AF65-F5344CB8AC3E}">
        <p14:creationId xmlns:p14="http://schemas.microsoft.com/office/powerpoint/2010/main" val="10767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Woman carrying briefcase heading down road">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172178" y="3711316"/>
            <a:ext cx="8361229" cy="2098226"/>
          </a:xfrm>
        </p:spPr>
        <p:txBody>
          <a:bodyPr>
            <a:normAutofit/>
          </a:bodyPr>
          <a:lstStyle/>
          <a:p>
            <a:r>
              <a:rPr lang="en-US" dirty="0">
                <a:solidFill>
                  <a:srgbClr val="002060"/>
                </a:solidFill>
              </a:rPr>
              <a:t>Thank you</a:t>
            </a:r>
          </a:p>
        </p:txBody>
      </p:sp>
    </p:spTree>
    <p:extLst>
      <p:ext uri="{BB962C8B-B14F-4D97-AF65-F5344CB8AC3E}">
        <p14:creationId xmlns:p14="http://schemas.microsoft.com/office/powerpoint/2010/main" val="179912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58F10-98EC-4850-B86F-4FA56D78FDA0}"/>
              </a:ext>
            </a:extLst>
          </p:cNvPr>
          <p:cNvSpPr>
            <a:spLocks noGrp="1"/>
          </p:cNvSpPr>
          <p:nvPr>
            <p:ph type="title"/>
          </p:nvPr>
        </p:nvSpPr>
        <p:spPr/>
        <p:txBody>
          <a:bodyPr>
            <a:normAutofit/>
          </a:bodyPr>
          <a:lstStyle/>
          <a:p>
            <a:r>
              <a:rPr lang="en-US" sz="5400" dirty="0"/>
              <a:t>Agenda</a:t>
            </a:r>
          </a:p>
        </p:txBody>
      </p:sp>
      <p:sp>
        <p:nvSpPr>
          <p:cNvPr id="6" name="Content Placeholder 5">
            <a:extLst>
              <a:ext uri="{FF2B5EF4-FFF2-40B4-BE49-F238E27FC236}">
                <a16:creationId xmlns:a16="http://schemas.microsoft.com/office/drawing/2014/main" id="{17ADA1B8-92D4-471A-AA38-FFEB9DDF56A3}"/>
              </a:ext>
            </a:extLst>
          </p:cNvPr>
          <p:cNvSpPr>
            <a:spLocks noGrp="1"/>
          </p:cNvSpPr>
          <p:nvPr>
            <p:ph idx="1"/>
          </p:nvPr>
        </p:nvSpPr>
        <p:spPr/>
        <p:txBody>
          <a:bodyPr>
            <a:normAutofit/>
          </a:bodyPr>
          <a:lstStyle/>
          <a:p>
            <a:r>
              <a:rPr lang="en-US" sz="3200" dirty="0"/>
              <a:t>COVID-19’s impact on the Black community: outcomes, access, treatment and vaccines</a:t>
            </a:r>
          </a:p>
          <a:p>
            <a:r>
              <a:rPr lang="en-US" sz="3200" dirty="0"/>
              <a:t>Case study: MA and COVID-19 health equity</a:t>
            </a:r>
          </a:p>
          <a:p>
            <a:r>
              <a:rPr lang="en-US" sz="3200" dirty="0"/>
              <a:t>Actions to center health equity during a pandemic </a:t>
            </a:r>
          </a:p>
        </p:txBody>
      </p:sp>
    </p:spTree>
    <p:extLst>
      <p:ext uri="{BB962C8B-B14F-4D97-AF65-F5344CB8AC3E}">
        <p14:creationId xmlns:p14="http://schemas.microsoft.com/office/powerpoint/2010/main" val="17838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58F10-98EC-4850-B86F-4FA56D78FDA0}"/>
              </a:ext>
            </a:extLst>
          </p:cNvPr>
          <p:cNvSpPr>
            <a:spLocks noGrp="1"/>
          </p:cNvSpPr>
          <p:nvPr>
            <p:ph type="title"/>
          </p:nvPr>
        </p:nvSpPr>
        <p:spPr/>
        <p:txBody>
          <a:bodyPr>
            <a:normAutofit/>
          </a:bodyPr>
          <a:lstStyle/>
          <a:p>
            <a:r>
              <a:rPr lang="en-US" sz="5400" dirty="0"/>
              <a:t>Agenda</a:t>
            </a:r>
          </a:p>
        </p:txBody>
      </p:sp>
      <p:sp>
        <p:nvSpPr>
          <p:cNvPr id="6" name="Content Placeholder 5">
            <a:extLst>
              <a:ext uri="{FF2B5EF4-FFF2-40B4-BE49-F238E27FC236}">
                <a16:creationId xmlns:a16="http://schemas.microsoft.com/office/drawing/2014/main" id="{17ADA1B8-92D4-471A-AA38-FFEB9DDF56A3}"/>
              </a:ext>
            </a:extLst>
          </p:cNvPr>
          <p:cNvSpPr>
            <a:spLocks noGrp="1"/>
          </p:cNvSpPr>
          <p:nvPr>
            <p:ph idx="1"/>
          </p:nvPr>
        </p:nvSpPr>
        <p:spPr/>
        <p:txBody>
          <a:bodyPr>
            <a:normAutofit/>
          </a:bodyPr>
          <a:lstStyle/>
          <a:p>
            <a:r>
              <a:rPr lang="en-US" sz="3200" b="1" dirty="0"/>
              <a:t>COVID-19’s impact on the Black community</a:t>
            </a:r>
            <a:r>
              <a:rPr lang="en-US" sz="3200" dirty="0"/>
              <a:t>: outcomes, testing, treatment and vaccines</a:t>
            </a:r>
          </a:p>
          <a:p>
            <a:r>
              <a:rPr lang="en-US" sz="3200" dirty="0"/>
              <a:t>Case study: MA and COVID-19 health equity</a:t>
            </a:r>
          </a:p>
          <a:p>
            <a:r>
              <a:rPr lang="en-US" sz="3200" dirty="0"/>
              <a:t>Actions to center health equity during a pandemic </a:t>
            </a:r>
          </a:p>
        </p:txBody>
      </p:sp>
    </p:spTree>
    <p:extLst>
      <p:ext uri="{BB962C8B-B14F-4D97-AF65-F5344CB8AC3E}">
        <p14:creationId xmlns:p14="http://schemas.microsoft.com/office/powerpoint/2010/main" val="275285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710" y="405102"/>
            <a:ext cx="9601200" cy="1485900"/>
          </a:xfrm>
        </p:spPr>
        <p:txBody>
          <a:bodyPr>
            <a:normAutofit/>
          </a:bodyPr>
          <a:lstStyle/>
          <a:p>
            <a:r>
              <a:rPr lang="en-US" sz="3600" b="0" dirty="0">
                <a:latin typeface="Century Gothic" panose="020B0502020202020204" pitchFamily="34" charset="0"/>
              </a:rPr>
              <a:t>COVID-19 cases, hospitalizations and death by race/ethnicity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339938"/>
              </p:ext>
            </p:extLst>
          </p:nvPr>
        </p:nvGraphicFramePr>
        <p:xfrm>
          <a:off x="965055" y="1723188"/>
          <a:ext cx="11226945" cy="3576348"/>
        </p:xfrm>
        <a:graphic>
          <a:graphicData uri="http://schemas.openxmlformats.org/drawingml/2006/table">
            <a:tbl>
              <a:tblPr firstRow="1" bandRow="1">
                <a:tableStyleId>{125E5076-3810-47DD-B79F-674D7AD40C01}</a:tableStyleId>
              </a:tblPr>
              <a:tblGrid>
                <a:gridCol w="2245389">
                  <a:extLst>
                    <a:ext uri="{9D8B030D-6E8A-4147-A177-3AD203B41FA5}">
                      <a16:colId xmlns:a16="http://schemas.microsoft.com/office/drawing/2014/main" val="1515687273"/>
                    </a:ext>
                  </a:extLst>
                </a:gridCol>
                <a:gridCol w="2245389">
                  <a:extLst>
                    <a:ext uri="{9D8B030D-6E8A-4147-A177-3AD203B41FA5}">
                      <a16:colId xmlns:a16="http://schemas.microsoft.com/office/drawing/2014/main" val="1914019610"/>
                    </a:ext>
                  </a:extLst>
                </a:gridCol>
                <a:gridCol w="2245389">
                  <a:extLst>
                    <a:ext uri="{9D8B030D-6E8A-4147-A177-3AD203B41FA5}">
                      <a16:colId xmlns:a16="http://schemas.microsoft.com/office/drawing/2014/main" val="4044905533"/>
                    </a:ext>
                  </a:extLst>
                </a:gridCol>
                <a:gridCol w="2245389">
                  <a:extLst>
                    <a:ext uri="{9D8B030D-6E8A-4147-A177-3AD203B41FA5}">
                      <a16:colId xmlns:a16="http://schemas.microsoft.com/office/drawing/2014/main" val="1666836429"/>
                    </a:ext>
                  </a:extLst>
                </a:gridCol>
                <a:gridCol w="2245389">
                  <a:extLst>
                    <a:ext uri="{9D8B030D-6E8A-4147-A177-3AD203B41FA5}">
                      <a16:colId xmlns:a16="http://schemas.microsoft.com/office/drawing/2014/main" val="1302493139"/>
                    </a:ext>
                  </a:extLst>
                </a:gridCol>
              </a:tblGrid>
              <a:tr h="1075645">
                <a:tc>
                  <a:txBody>
                    <a:bodyPr/>
                    <a:lstStyle/>
                    <a:p>
                      <a:r>
                        <a:rPr lang="en-US" dirty="0"/>
                        <a:t>Rate ratios c/w White, non-Hispanic</a:t>
                      </a:r>
                      <a:r>
                        <a:rPr lang="en-US" baseline="0" dirty="0"/>
                        <a:t> persons</a:t>
                      </a:r>
                      <a:endParaRPr lang="en-US" dirty="0"/>
                    </a:p>
                  </a:txBody>
                  <a:tcPr/>
                </a:tc>
                <a:tc>
                  <a:txBody>
                    <a:bodyPr/>
                    <a:lstStyle/>
                    <a:p>
                      <a:r>
                        <a:rPr lang="en-US" dirty="0"/>
                        <a:t>American Indian or Alaska Native</a:t>
                      </a:r>
                    </a:p>
                  </a:txBody>
                  <a:tcPr/>
                </a:tc>
                <a:tc>
                  <a:txBody>
                    <a:bodyPr/>
                    <a:lstStyle/>
                    <a:p>
                      <a:r>
                        <a:rPr lang="en-US" dirty="0"/>
                        <a:t>Asian</a:t>
                      </a:r>
                    </a:p>
                  </a:txBody>
                  <a:tcPr/>
                </a:tc>
                <a:tc>
                  <a:txBody>
                    <a:bodyPr/>
                    <a:lstStyle/>
                    <a:p>
                      <a:r>
                        <a:rPr lang="en-US" dirty="0"/>
                        <a:t>Black or African American</a:t>
                      </a:r>
                    </a:p>
                  </a:txBody>
                  <a:tcPr/>
                </a:tc>
                <a:tc>
                  <a:txBody>
                    <a:bodyPr/>
                    <a:lstStyle/>
                    <a:p>
                      <a:r>
                        <a:rPr lang="en-US" dirty="0" err="1"/>
                        <a:t>Latinx</a:t>
                      </a:r>
                      <a:endParaRPr lang="en-US" dirty="0"/>
                    </a:p>
                  </a:txBody>
                  <a:tcPr/>
                </a:tc>
                <a:extLst>
                  <a:ext uri="{0D108BD9-81ED-4DB2-BD59-A6C34878D82A}">
                    <a16:rowId xmlns:a16="http://schemas.microsoft.com/office/drawing/2014/main" val="421527417"/>
                  </a:ext>
                </a:extLst>
              </a:tr>
              <a:tr h="675842">
                <a:tc>
                  <a:txBody>
                    <a:bodyPr/>
                    <a:lstStyle/>
                    <a:p>
                      <a:r>
                        <a:rPr lang="en-US" dirty="0"/>
                        <a:t>Cases</a:t>
                      </a:r>
                    </a:p>
                  </a:txBody>
                  <a:tcPr/>
                </a:tc>
                <a:tc>
                  <a:txBody>
                    <a:bodyPr/>
                    <a:lstStyle/>
                    <a:p>
                      <a:r>
                        <a:rPr lang="en-US" dirty="0"/>
                        <a:t>2.8 x higher</a:t>
                      </a:r>
                    </a:p>
                  </a:txBody>
                  <a:tcPr/>
                </a:tc>
                <a:tc>
                  <a:txBody>
                    <a:bodyPr/>
                    <a:lstStyle/>
                    <a:p>
                      <a:r>
                        <a:rPr lang="en-US" dirty="0"/>
                        <a:t>1.1 x higher</a:t>
                      </a:r>
                    </a:p>
                  </a:txBody>
                  <a:tcPr/>
                </a:tc>
                <a:tc>
                  <a:txBody>
                    <a:bodyPr/>
                    <a:lstStyle/>
                    <a:p>
                      <a:r>
                        <a:rPr lang="en-US" dirty="0"/>
                        <a:t>2.6 x higher</a:t>
                      </a:r>
                    </a:p>
                  </a:txBody>
                  <a:tcPr/>
                </a:tc>
                <a:tc>
                  <a:txBody>
                    <a:bodyPr/>
                    <a:lstStyle/>
                    <a:p>
                      <a:r>
                        <a:rPr lang="en-US" dirty="0"/>
                        <a:t>2.8 x higher </a:t>
                      </a:r>
                    </a:p>
                  </a:txBody>
                  <a:tcPr/>
                </a:tc>
                <a:extLst>
                  <a:ext uri="{0D108BD9-81ED-4DB2-BD59-A6C34878D82A}">
                    <a16:rowId xmlns:a16="http://schemas.microsoft.com/office/drawing/2014/main" val="3397858754"/>
                  </a:ext>
                </a:extLst>
              </a:tr>
              <a:tr h="652483">
                <a:tc>
                  <a:txBody>
                    <a:bodyPr/>
                    <a:lstStyle/>
                    <a:p>
                      <a:r>
                        <a:rPr lang="en-US" dirty="0"/>
                        <a:t>Hospitalization</a:t>
                      </a:r>
                    </a:p>
                  </a:txBody>
                  <a:tcPr/>
                </a:tc>
                <a:tc>
                  <a:txBody>
                    <a:bodyPr/>
                    <a:lstStyle/>
                    <a:p>
                      <a:r>
                        <a:rPr lang="en-US" dirty="0"/>
                        <a:t>5.3 x higher</a:t>
                      </a:r>
                    </a:p>
                  </a:txBody>
                  <a:tcPr/>
                </a:tc>
                <a:tc>
                  <a:txBody>
                    <a:bodyPr/>
                    <a:lstStyle/>
                    <a:p>
                      <a:r>
                        <a:rPr lang="en-US" dirty="0"/>
                        <a:t>1.3 x higher</a:t>
                      </a:r>
                    </a:p>
                  </a:txBody>
                  <a:tcPr/>
                </a:tc>
                <a:tc>
                  <a:txBody>
                    <a:bodyPr/>
                    <a:lstStyle/>
                    <a:p>
                      <a:r>
                        <a:rPr lang="en-US" dirty="0"/>
                        <a:t>4.7 x higher </a:t>
                      </a:r>
                    </a:p>
                  </a:txBody>
                  <a:tcPr/>
                </a:tc>
                <a:tc>
                  <a:txBody>
                    <a:bodyPr/>
                    <a:lstStyle/>
                    <a:p>
                      <a:r>
                        <a:rPr lang="en-US" dirty="0"/>
                        <a:t>4.6</a:t>
                      </a:r>
                      <a:r>
                        <a:rPr lang="en-US" baseline="0" dirty="0"/>
                        <a:t> x higher </a:t>
                      </a:r>
                      <a:endParaRPr lang="en-US" dirty="0"/>
                    </a:p>
                  </a:txBody>
                  <a:tcPr/>
                </a:tc>
                <a:extLst>
                  <a:ext uri="{0D108BD9-81ED-4DB2-BD59-A6C34878D82A}">
                    <a16:rowId xmlns:a16="http://schemas.microsoft.com/office/drawing/2014/main" val="2937985827"/>
                  </a:ext>
                </a:extLst>
              </a:tr>
              <a:tr h="1172378">
                <a:tc>
                  <a:txBody>
                    <a:bodyPr/>
                    <a:lstStyle/>
                    <a:p>
                      <a:r>
                        <a:rPr lang="en-US" dirty="0"/>
                        <a:t>Death </a:t>
                      </a:r>
                    </a:p>
                  </a:txBody>
                  <a:tcPr/>
                </a:tc>
                <a:tc>
                  <a:txBody>
                    <a:bodyPr/>
                    <a:lstStyle/>
                    <a:p>
                      <a:r>
                        <a:rPr lang="en-US" dirty="0"/>
                        <a:t>1.4 x higher</a:t>
                      </a:r>
                    </a:p>
                  </a:txBody>
                  <a:tcPr/>
                </a:tc>
                <a:tc>
                  <a:txBody>
                    <a:bodyPr/>
                    <a:lstStyle/>
                    <a:p>
                      <a:r>
                        <a:rPr lang="en-US" dirty="0"/>
                        <a:t>No increase</a:t>
                      </a:r>
                      <a:r>
                        <a:rPr lang="en-US" baseline="0" dirty="0"/>
                        <a:t> </a:t>
                      </a:r>
                      <a:endParaRPr lang="en-US" dirty="0"/>
                    </a:p>
                  </a:txBody>
                  <a:tcPr/>
                </a:tc>
                <a:tc>
                  <a:txBody>
                    <a:bodyPr/>
                    <a:lstStyle/>
                    <a:p>
                      <a:r>
                        <a:rPr lang="en-US" dirty="0"/>
                        <a:t>2.1 x higher </a:t>
                      </a:r>
                    </a:p>
                  </a:txBody>
                  <a:tcPr/>
                </a:tc>
                <a:tc>
                  <a:txBody>
                    <a:bodyPr/>
                    <a:lstStyle/>
                    <a:p>
                      <a:r>
                        <a:rPr lang="en-US" dirty="0"/>
                        <a:t>1.1 x higher</a:t>
                      </a:r>
                      <a:r>
                        <a:rPr lang="en-US" baseline="0" dirty="0"/>
                        <a:t> </a:t>
                      </a:r>
                      <a:endParaRPr lang="en-US" dirty="0"/>
                    </a:p>
                  </a:txBody>
                  <a:tcPr/>
                </a:tc>
                <a:extLst>
                  <a:ext uri="{0D108BD9-81ED-4DB2-BD59-A6C34878D82A}">
                    <a16:rowId xmlns:a16="http://schemas.microsoft.com/office/drawing/2014/main" val="2099954572"/>
                  </a:ext>
                </a:extLst>
              </a:tr>
            </a:tbl>
          </a:graphicData>
        </a:graphic>
      </p:graphicFrame>
      <p:sp>
        <p:nvSpPr>
          <p:cNvPr id="5" name="TextBox 4"/>
          <p:cNvSpPr txBox="1"/>
          <p:nvPr/>
        </p:nvSpPr>
        <p:spPr bwMode="auto">
          <a:xfrm>
            <a:off x="5726545" y="5818908"/>
            <a:ext cx="668712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b="1" dirty="0">
                <a:solidFill>
                  <a:schemeClr val="tx2"/>
                </a:solidFill>
                <a:latin typeface="Calibri" panose="020F0502020204030204" pitchFamily="34" charset="0"/>
              </a:rPr>
              <a:t>Source</a:t>
            </a:r>
            <a:r>
              <a:rPr lang="en-US" dirty="0">
                <a:solidFill>
                  <a:schemeClr val="tx2"/>
                </a:solidFill>
                <a:latin typeface="Calibri" panose="020F0502020204030204" pitchFamily="34" charset="0"/>
              </a:rPr>
              <a:t>: CDC, https://www.cdc.gov/coronavirus/2019-ncov/covid-data/investigations-discovery/hospitalization-death-by-race-ethnicity.html</a:t>
            </a:r>
            <a:endParaRPr lang="en-US" b="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7496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COVID-19 death by race/ethnicity </a:t>
            </a:r>
          </a:p>
        </p:txBody>
      </p:sp>
      <p:sp>
        <p:nvSpPr>
          <p:cNvPr id="3" name="Content Placeholder 2"/>
          <p:cNvSpPr>
            <a:spLocks noGrp="1"/>
          </p:cNvSpPr>
          <p:nvPr>
            <p:ph idx="1"/>
          </p:nvPr>
        </p:nvSpPr>
        <p:spPr/>
        <p:txBody>
          <a:bodyPr>
            <a:normAutofit/>
          </a:bodyPr>
          <a:lstStyle/>
          <a:p>
            <a:r>
              <a:rPr lang="en-US" sz="3200" dirty="0"/>
              <a:t>Black and Brown populations are not inherently more susceptible to poor COVID-19 outcomes</a:t>
            </a:r>
          </a:p>
          <a:p>
            <a:r>
              <a:rPr lang="en-US" sz="3200" dirty="0"/>
              <a:t>Neighborhood, household, employment characteristics and effects on chronic health conditions explain the disproportionate COVID-19 outcomes in Black communities </a:t>
            </a:r>
          </a:p>
        </p:txBody>
      </p:sp>
    </p:spTree>
    <p:extLst>
      <p:ext uri="{BB962C8B-B14F-4D97-AF65-F5344CB8AC3E}">
        <p14:creationId xmlns:p14="http://schemas.microsoft.com/office/powerpoint/2010/main" val="3829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COVID-19 and Healthcare in Black community: testing </a:t>
            </a:r>
          </a:p>
        </p:txBody>
      </p:sp>
      <p:sp>
        <p:nvSpPr>
          <p:cNvPr id="6" name="Content Placeholder 5"/>
          <p:cNvSpPr>
            <a:spLocks noGrp="1"/>
          </p:cNvSpPr>
          <p:nvPr>
            <p:ph idx="1"/>
          </p:nvPr>
        </p:nvSpPr>
        <p:spPr/>
        <p:txBody>
          <a:bodyPr>
            <a:normAutofit/>
          </a:bodyPr>
          <a:lstStyle/>
          <a:p>
            <a:r>
              <a:rPr lang="en-US" sz="2800" dirty="0"/>
              <a:t>Evaluation of billing claims in February/March 2020 revealed that Black patients exhibiting COVID-19 symptoms were six times less likely to receive testing or treatment, in comparison to white patients who exhibited symptoms</a:t>
            </a:r>
            <a:r>
              <a:rPr lang="en-US" dirty="0"/>
              <a:t>.</a:t>
            </a:r>
          </a:p>
        </p:txBody>
      </p:sp>
      <p:sp>
        <p:nvSpPr>
          <p:cNvPr id="2" name="TextBox 1"/>
          <p:cNvSpPr txBox="1"/>
          <p:nvPr/>
        </p:nvSpPr>
        <p:spPr>
          <a:xfrm>
            <a:off x="1031631" y="5984631"/>
            <a:ext cx="6934200" cy="830997"/>
          </a:xfrm>
          <a:prstGeom prst="rect">
            <a:avLst/>
          </a:prstGeom>
          <a:noFill/>
        </p:spPr>
        <p:txBody>
          <a:bodyPr wrap="square" rtlCol="0">
            <a:spAutoFit/>
          </a:bodyPr>
          <a:lstStyle/>
          <a:p>
            <a:r>
              <a:rPr lang="en-US" sz="1600" dirty="0"/>
              <a:t>COVID-19 and Minority Health Access. </a:t>
            </a:r>
            <a:r>
              <a:rPr lang="en-US" sz="1600" dirty="0" err="1"/>
              <a:t>Rubix</a:t>
            </a:r>
            <a:r>
              <a:rPr lang="en-US" sz="1600" dirty="0"/>
              <a:t> Life Sciences. https://rubixls.com/wp-content/uploads/2020/04/COVID-19-Minority-Health-Access-6.pdf</a:t>
            </a:r>
          </a:p>
        </p:txBody>
      </p:sp>
    </p:spTree>
    <p:extLst>
      <p:ext uri="{BB962C8B-B14F-4D97-AF65-F5344CB8AC3E}">
        <p14:creationId xmlns:p14="http://schemas.microsoft.com/office/powerpoint/2010/main" val="20687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COVID-19 and Healthcare in Black community: treatment</a:t>
            </a:r>
          </a:p>
        </p:txBody>
      </p:sp>
      <p:sp>
        <p:nvSpPr>
          <p:cNvPr id="3" name="Content Placeholder 2"/>
          <p:cNvSpPr>
            <a:spLocks noGrp="1"/>
          </p:cNvSpPr>
          <p:nvPr>
            <p:ph idx="1"/>
          </p:nvPr>
        </p:nvSpPr>
        <p:spPr>
          <a:xfrm>
            <a:off x="1371600" y="2171700"/>
            <a:ext cx="10585938" cy="4686300"/>
          </a:xfrm>
        </p:spPr>
        <p:txBody>
          <a:bodyPr>
            <a:normAutofit/>
          </a:bodyPr>
          <a:lstStyle/>
          <a:p>
            <a:r>
              <a:rPr lang="en-US" dirty="0"/>
              <a:t>Monoclonal antibody</a:t>
            </a:r>
          </a:p>
          <a:p>
            <a:pPr lvl="1"/>
            <a:r>
              <a:rPr lang="en-US" dirty="0"/>
              <a:t>Only approved outpatient treatment for COVID-19; EUA in November 2020</a:t>
            </a:r>
          </a:p>
          <a:p>
            <a:pPr lvl="1"/>
            <a:r>
              <a:rPr lang="en-US" dirty="0"/>
              <a:t> Distribution in Massachusetts</a:t>
            </a:r>
          </a:p>
          <a:p>
            <a:pPr lvl="2"/>
            <a:r>
              <a:rPr lang="en-US" dirty="0"/>
              <a:t>20% of monoclonal antibody reserved for individuals in structurally vulnerable populations with high COVID-19 incidence</a:t>
            </a:r>
          </a:p>
          <a:p>
            <a:pPr lvl="2"/>
            <a:r>
              <a:rPr lang="en-US" dirty="0"/>
              <a:t>Despite intention to ensure equitable access, to date MA DPH reports that </a:t>
            </a:r>
            <a:r>
              <a:rPr lang="en-US" sz="1400" dirty="0"/>
              <a:t>m</a:t>
            </a:r>
            <a:r>
              <a:rPr lang="en-US" sz="1600" dirty="0">
                <a:solidFill>
                  <a:schemeClr val="tx1"/>
                </a:solidFill>
                <a:latin typeface="Calibri,sans-serif"/>
              </a:rPr>
              <a:t>ost infusion therapy recipients were White</a:t>
            </a:r>
            <a:r>
              <a:rPr lang="en-US" sz="1600" dirty="0">
                <a:solidFill>
                  <a:srgbClr val="212121"/>
                </a:solidFill>
                <a:latin typeface="Calibri,sans-serif"/>
              </a:rPr>
              <a:t> </a:t>
            </a:r>
            <a:r>
              <a:rPr lang="en-US" sz="1600" dirty="0">
                <a:latin typeface="Calibri,sans-serif"/>
              </a:rPr>
              <a:t>(83%)</a:t>
            </a:r>
          </a:p>
          <a:p>
            <a:pPr lvl="3"/>
            <a:r>
              <a:rPr lang="en-US" dirty="0">
                <a:latin typeface="Calibri,sans-serif"/>
              </a:rPr>
              <a:t>6% were Black</a:t>
            </a:r>
          </a:p>
          <a:p>
            <a:pPr lvl="3"/>
            <a:r>
              <a:rPr lang="en-US" dirty="0">
                <a:latin typeface="Calibri,sans-serif"/>
              </a:rPr>
              <a:t>6% were Hispanic/</a:t>
            </a:r>
            <a:r>
              <a:rPr lang="en-US" dirty="0" err="1">
                <a:latin typeface="Calibri,sans-serif"/>
              </a:rPr>
              <a:t>Latinx</a:t>
            </a:r>
            <a:endParaRPr lang="en-US" dirty="0"/>
          </a:p>
          <a:p>
            <a:pPr lvl="2"/>
            <a:r>
              <a:rPr lang="en-US" dirty="0"/>
              <a:t>Suggests there may be additional factors </a:t>
            </a:r>
            <a:r>
              <a:rPr lang="en-US" dirty="0" err="1"/>
              <a:t>a/w</a:t>
            </a:r>
            <a:r>
              <a:rPr lang="en-US" dirty="0"/>
              <a:t> disparities in allocation</a:t>
            </a:r>
          </a:p>
          <a:p>
            <a:pPr lvl="3"/>
            <a:r>
              <a:rPr lang="en-US" dirty="0">
                <a:solidFill>
                  <a:srgbClr val="FF0000"/>
                </a:solidFill>
              </a:rPr>
              <a:t>Social determinants of health </a:t>
            </a:r>
            <a:r>
              <a:rPr lang="en-US" dirty="0"/>
              <a:t>(transportation)</a:t>
            </a:r>
          </a:p>
          <a:p>
            <a:pPr lvl="3"/>
            <a:r>
              <a:rPr lang="en-US" dirty="0">
                <a:solidFill>
                  <a:srgbClr val="FF0000"/>
                </a:solidFill>
              </a:rPr>
              <a:t>Bias in treatment guidance </a:t>
            </a:r>
            <a:r>
              <a:rPr lang="en-US" dirty="0"/>
              <a:t>for ambulatory patients</a:t>
            </a:r>
          </a:p>
          <a:p>
            <a:pPr lvl="3"/>
            <a:r>
              <a:rPr lang="en-US" dirty="0">
                <a:solidFill>
                  <a:srgbClr val="FF0000"/>
                </a:solidFill>
              </a:rPr>
              <a:t>Concern regarding trustworthiness/safety of </a:t>
            </a:r>
            <a:r>
              <a:rPr lang="en-US" dirty="0"/>
              <a:t>medication and medical establishments</a:t>
            </a:r>
          </a:p>
        </p:txBody>
      </p:sp>
    </p:spTree>
    <p:extLst>
      <p:ext uri="{BB962C8B-B14F-4D97-AF65-F5344CB8AC3E}">
        <p14:creationId xmlns:p14="http://schemas.microsoft.com/office/powerpoint/2010/main" val="16176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COVID-19 and Healthcare in Black community: vaccines</a:t>
            </a:r>
          </a:p>
        </p:txBody>
      </p:sp>
      <p:sp>
        <p:nvSpPr>
          <p:cNvPr id="3" name="Content Placeholder 2"/>
          <p:cNvSpPr>
            <a:spLocks noGrp="1"/>
          </p:cNvSpPr>
          <p:nvPr>
            <p:ph idx="1"/>
          </p:nvPr>
        </p:nvSpPr>
        <p:spPr>
          <a:xfrm>
            <a:off x="1371600" y="2171700"/>
            <a:ext cx="10585938" cy="4686300"/>
          </a:xfrm>
        </p:spPr>
        <p:txBody>
          <a:bodyPr>
            <a:normAutofit/>
          </a:bodyPr>
          <a:lstStyle/>
          <a:p>
            <a:r>
              <a:rPr lang="en-US" sz="2400" dirty="0"/>
              <a:t>Racial disparities characterize COVID-19 vaccination roll-out in the US (</a:t>
            </a:r>
            <a:r>
              <a:rPr lang="en-US" sz="2400" b="0" i="0" dirty="0">
                <a:solidFill>
                  <a:srgbClr val="262626"/>
                </a:solidFill>
                <a:effectLst/>
                <a:latin typeface="CNN"/>
              </a:rPr>
              <a:t>White Americans have received a disproportionate percentage of vaccinations compared with Black and Hispanic Americans) </a:t>
            </a:r>
            <a:endParaRPr lang="en-US" sz="2400" dirty="0"/>
          </a:p>
          <a:p>
            <a:r>
              <a:rPr lang="en-US" sz="2400" b="1" dirty="0"/>
              <a:t>Misconception</a:t>
            </a:r>
            <a:r>
              <a:rPr lang="en-US" sz="2400" dirty="0"/>
              <a:t>: Vaccine hesitancy is the primary reason for disparities in COVID-19 vaccination among Black communities </a:t>
            </a:r>
          </a:p>
          <a:p>
            <a:pPr lvl="1"/>
            <a:r>
              <a:rPr lang="en-US" sz="2400" dirty="0"/>
              <a:t>Vaccine acceptance polls (CBS News/</a:t>
            </a:r>
            <a:r>
              <a:rPr lang="en-US" sz="2400" dirty="0" err="1"/>
              <a:t>You.Gov</a:t>
            </a:r>
            <a:r>
              <a:rPr lang="en-US" sz="2400" dirty="0"/>
              <a:t>)</a:t>
            </a:r>
          </a:p>
          <a:p>
            <a:pPr lvl="2"/>
            <a:r>
              <a:rPr lang="en-US" sz="2000" b="0" i="0" dirty="0">
                <a:solidFill>
                  <a:srgbClr val="262626"/>
                </a:solidFill>
                <a:effectLst/>
                <a:latin typeface="CNN"/>
              </a:rPr>
              <a:t> Thos</a:t>
            </a:r>
            <a:r>
              <a:rPr lang="en-US" sz="2000" dirty="0">
                <a:solidFill>
                  <a:srgbClr val="262626"/>
                </a:solidFill>
                <a:latin typeface="CNN"/>
              </a:rPr>
              <a:t>e who have received vaccines: 26% of White adults, 17% of Black adults, 11% of Hispanic/Latinx adults </a:t>
            </a:r>
            <a:r>
              <a:rPr lang="en-US" sz="2000" b="0" i="0" dirty="0">
                <a:solidFill>
                  <a:srgbClr val="262626"/>
                </a:solidFill>
                <a:effectLst/>
                <a:latin typeface="CNN"/>
              </a:rPr>
              <a:t> </a:t>
            </a:r>
          </a:p>
          <a:p>
            <a:pPr lvl="2"/>
            <a:r>
              <a:rPr lang="en-US" sz="2000" b="0" i="0" dirty="0">
                <a:solidFill>
                  <a:srgbClr val="262626"/>
                </a:solidFill>
                <a:effectLst/>
                <a:latin typeface="CNN"/>
              </a:rPr>
              <a:t>Those who say they want the vaccine: 31% of White adults, 34% of Black adults, 41% of Hispanic/Latinx adults</a:t>
            </a:r>
            <a:endParaRPr lang="en-US" sz="2000" dirty="0"/>
          </a:p>
        </p:txBody>
      </p:sp>
      <p:sp>
        <p:nvSpPr>
          <p:cNvPr id="4" name="TextBox 3">
            <a:extLst>
              <a:ext uri="{FF2B5EF4-FFF2-40B4-BE49-F238E27FC236}">
                <a16:creationId xmlns:a16="http://schemas.microsoft.com/office/drawing/2014/main" id="{A6AD4A7D-74F5-4D67-AB4E-9599CA39995B}"/>
              </a:ext>
            </a:extLst>
          </p:cNvPr>
          <p:cNvSpPr txBox="1"/>
          <p:nvPr/>
        </p:nvSpPr>
        <p:spPr>
          <a:xfrm>
            <a:off x="851645" y="6176665"/>
            <a:ext cx="8310284" cy="276999"/>
          </a:xfrm>
          <a:prstGeom prst="rect">
            <a:avLst/>
          </a:prstGeom>
          <a:noFill/>
        </p:spPr>
        <p:txBody>
          <a:bodyPr wrap="square" rtlCol="0">
            <a:spAutoFit/>
          </a:bodyPr>
          <a:lstStyle/>
          <a:p>
            <a:r>
              <a:rPr lang="en-US" sz="1200" dirty="0"/>
              <a:t>Source: CBS News/</a:t>
            </a:r>
            <a:r>
              <a:rPr lang="en-US" sz="1200" dirty="0" err="1"/>
              <a:t>You.Gov</a:t>
            </a:r>
            <a:r>
              <a:rPr lang="en-US" sz="1200" dirty="0"/>
              <a:t> poll, March 2021. </a:t>
            </a:r>
            <a:r>
              <a:rPr lang="en-US" sz="1200" dirty="0">
                <a:hlinkClick r:id="rId3"/>
              </a:rPr>
              <a:t>https://drive.google.com/file/d/1fIZaAH0X45MazScguHAnitO4SsV_PdhR/view</a:t>
            </a:r>
            <a:r>
              <a:rPr lang="en-US" sz="1200" dirty="0"/>
              <a:t> </a:t>
            </a:r>
          </a:p>
        </p:txBody>
      </p:sp>
    </p:spTree>
    <p:extLst>
      <p:ext uri="{BB962C8B-B14F-4D97-AF65-F5344CB8AC3E}">
        <p14:creationId xmlns:p14="http://schemas.microsoft.com/office/powerpoint/2010/main" val="618746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COVID-19 and Healthcare in Black community: vaccines</a:t>
            </a:r>
          </a:p>
        </p:txBody>
      </p:sp>
      <p:sp>
        <p:nvSpPr>
          <p:cNvPr id="3" name="Content Placeholder 2"/>
          <p:cNvSpPr>
            <a:spLocks noGrp="1"/>
          </p:cNvSpPr>
          <p:nvPr>
            <p:ph idx="1"/>
          </p:nvPr>
        </p:nvSpPr>
        <p:spPr>
          <a:xfrm>
            <a:off x="1371600" y="2171700"/>
            <a:ext cx="10585938" cy="4686300"/>
          </a:xfrm>
        </p:spPr>
        <p:txBody>
          <a:bodyPr>
            <a:normAutofit/>
          </a:bodyPr>
          <a:lstStyle/>
          <a:p>
            <a:r>
              <a:rPr lang="en-US" sz="2400" b="1" dirty="0"/>
              <a:t>Misconception</a:t>
            </a:r>
            <a:r>
              <a:rPr lang="en-US" sz="2400" dirty="0"/>
              <a:t>: Vaccine hesitancy is the primary reason for disparities in COVID-19 vaccination among Black communities </a:t>
            </a:r>
          </a:p>
          <a:p>
            <a:pPr lvl="1"/>
            <a:r>
              <a:rPr lang="en-US" sz="2400" b="0" i="0" dirty="0">
                <a:solidFill>
                  <a:srgbClr val="222222"/>
                </a:solidFill>
                <a:effectLst/>
                <a:latin typeface="ArnhemPro"/>
              </a:rPr>
              <a:t>Vaccine hubs (which rely on previously existing healthcare infrastructure) are largely missing from predominantly Black and Latinx communities in the south (including Louisiana, Texas and Alabama)   </a:t>
            </a:r>
          </a:p>
          <a:p>
            <a:pPr lvl="1"/>
            <a:r>
              <a:rPr lang="en-US" sz="2400" b="0" i="0" dirty="0">
                <a:solidFill>
                  <a:srgbClr val="222222"/>
                </a:solidFill>
                <a:effectLst/>
                <a:latin typeface="ArnhemPro"/>
              </a:rPr>
              <a:t>Black Americans in nearly two dozen urban counties in and around Atlanta, New Orleans and Dallas, among a host of other cities, faced significantly longer driving distances to vaccine centers than white Americans.</a:t>
            </a:r>
            <a:endParaRPr lang="en-US" sz="2400" dirty="0"/>
          </a:p>
        </p:txBody>
      </p:sp>
      <p:sp>
        <p:nvSpPr>
          <p:cNvPr id="4" name="TextBox 3">
            <a:extLst>
              <a:ext uri="{FF2B5EF4-FFF2-40B4-BE49-F238E27FC236}">
                <a16:creationId xmlns:a16="http://schemas.microsoft.com/office/drawing/2014/main" id="{A6AD4A7D-74F5-4D67-AB4E-9599CA39995B}"/>
              </a:ext>
            </a:extLst>
          </p:cNvPr>
          <p:cNvSpPr txBox="1"/>
          <p:nvPr/>
        </p:nvSpPr>
        <p:spPr>
          <a:xfrm>
            <a:off x="851645" y="6176665"/>
            <a:ext cx="8310284" cy="461665"/>
          </a:xfrm>
          <a:prstGeom prst="rect">
            <a:avLst/>
          </a:prstGeom>
          <a:noFill/>
        </p:spPr>
        <p:txBody>
          <a:bodyPr wrap="square" rtlCol="0">
            <a:spAutoFit/>
          </a:bodyPr>
          <a:lstStyle/>
          <a:p>
            <a:r>
              <a:rPr lang="en-US" sz="1200" dirty="0"/>
              <a:t>Sources: West Health, University of Pittsburgh School of Pharmacy; https://www.westhealth.org/resource/vaxmap-potential-covid-19-vaccine-locations/</a:t>
            </a:r>
          </a:p>
        </p:txBody>
      </p:sp>
    </p:spTree>
    <p:extLst>
      <p:ext uri="{BB962C8B-B14F-4D97-AF65-F5344CB8AC3E}">
        <p14:creationId xmlns:p14="http://schemas.microsoft.com/office/powerpoint/2010/main" val="2088067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55A93C-578E-47D2-96A6-AF17136F6BCE}">
  <ds:schemaRefs>
    <ds:schemaRef ds:uri="16c05727-aa75-4e4a-9b5f-8a80a1165891"/>
    <ds:schemaRef ds:uri="http://schemas.microsoft.com/office/2006/documentManagement/types"/>
    <ds:schemaRef ds:uri="http://purl.org/dc/elements/1.1/"/>
    <ds:schemaRef ds:uri="http://purl.org/dc/terms/"/>
    <ds:schemaRef ds:uri="http://schemas.openxmlformats.org/package/2006/metadata/core-properties"/>
    <ds:schemaRef ds:uri="71af3243-3dd4-4a8d-8c0d-dd76da1f02a5"/>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F32B251-29F3-43CE-BD66-A3B48CC7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E48938-CE0A-4976-83E6-A8FD4583C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design</Template>
  <TotalTime>5794</TotalTime>
  <Words>2020</Words>
  <Application>Microsoft Office PowerPoint</Application>
  <PresentationFormat>Widescreen</PresentationFormat>
  <Paragraphs>143</Paragraphs>
  <Slides>17</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ArnhemPro</vt:lpstr>
      <vt:lpstr>Calibri</vt:lpstr>
      <vt:lpstr>Calibri,sans-serif</vt:lpstr>
      <vt:lpstr>Century Gothic</vt:lpstr>
      <vt:lpstr>CNN</vt:lpstr>
      <vt:lpstr>Effra</vt:lpstr>
      <vt:lpstr>Franklin Gothic Book</vt:lpstr>
      <vt:lpstr>Nunito Sans</vt:lpstr>
      <vt:lpstr>Wingdings</vt:lpstr>
      <vt:lpstr>Crop</vt:lpstr>
      <vt:lpstr>1_2017_HTAA_Diabetes</vt:lpstr>
      <vt:lpstr>Centering Health equity in a pandemic</vt:lpstr>
      <vt:lpstr>Agenda</vt:lpstr>
      <vt:lpstr>Agenda</vt:lpstr>
      <vt:lpstr>COVID-19 cases, hospitalizations and death by race/ethnicity</vt:lpstr>
      <vt:lpstr>COVID-19 death by race/ethnicity </vt:lpstr>
      <vt:lpstr>COVID-19 and Healthcare in Black community: testing </vt:lpstr>
      <vt:lpstr>COVID-19 and Healthcare in Black community: treatment</vt:lpstr>
      <vt:lpstr>COVID-19 and Healthcare in Black community: vaccines</vt:lpstr>
      <vt:lpstr>COVID-19 and Healthcare in Black community: vaccines</vt:lpstr>
      <vt:lpstr>Agenda</vt:lpstr>
      <vt:lpstr>MA and COVID-19 vaccines</vt:lpstr>
      <vt:lpstr>MA, COVID-19 vaccines and health equity</vt:lpstr>
      <vt:lpstr>MA, COVID-19 vaccines and health equity</vt:lpstr>
      <vt:lpstr>Agenda</vt:lpstr>
      <vt:lpstr>Actions to promote health equity during COVID-19</vt:lpstr>
      <vt:lpstr>Summary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the black community</dc:title>
  <dc:creator>Cassandra</dc:creator>
  <cp:lastModifiedBy>Cassandra</cp:lastModifiedBy>
  <cp:revision>121</cp:revision>
  <dcterms:created xsi:type="dcterms:W3CDTF">2021-02-08T03:45:39Z</dcterms:created>
  <dcterms:modified xsi:type="dcterms:W3CDTF">2021-03-24T19:13:43Z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