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28"/>
  </p:notesMasterIdLst>
  <p:handoutMasterIdLst>
    <p:handoutMasterId r:id="rId29"/>
  </p:handoutMasterIdLst>
  <p:sldIdLst>
    <p:sldId id="294" r:id="rId6"/>
    <p:sldId id="262" r:id="rId7"/>
    <p:sldId id="301" r:id="rId8"/>
    <p:sldId id="311" r:id="rId9"/>
    <p:sldId id="297" r:id="rId10"/>
    <p:sldId id="325" r:id="rId11"/>
    <p:sldId id="305" r:id="rId12"/>
    <p:sldId id="307" r:id="rId13"/>
    <p:sldId id="304" r:id="rId14"/>
    <p:sldId id="303" r:id="rId15"/>
    <p:sldId id="317" r:id="rId16"/>
    <p:sldId id="309" r:id="rId17"/>
    <p:sldId id="330" r:id="rId18"/>
    <p:sldId id="318" r:id="rId19"/>
    <p:sldId id="323" r:id="rId20"/>
    <p:sldId id="322" r:id="rId21"/>
    <p:sldId id="326" r:id="rId22"/>
    <p:sldId id="327" r:id="rId23"/>
    <p:sldId id="328" r:id="rId24"/>
    <p:sldId id="329" r:id="rId25"/>
    <p:sldId id="332"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6BDC1A-331E-2C12-E513-61D4442614C3}" name="Heather Smith" initials="HS" userId="S::hsmith@nashp.org::00e4cd61-21b9-48f6-970e-f7e97a2987a4" providerId="AD"/>
  <p188:author id="{4002491E-A28F-1669-E677-3E450C06A51C}" name="Robin Buskey" initials="RB" userId="S::rbuskey@nashp.org::63c43e6e-4268-4368-85a0-cf62ccacdf9a" providerId="AD"/>
  <p188:author id="{3C856337-E4D4-5309-A007-0ECF47B267CC}" name="Anoosha Hasan" initials="AH" userId="S::ahasan@nashp.org::b6d816e0-7503-4870-9f4e-89dd00c412da" providerId="AD"/>
  <p188:author id="{9B149D48-1C6D-D774-12C4-FE5A1154DDDD}" name="Karen VanLandeghem" initials="KV" userId="S::kvanlandeghem@nashp.org::510d1cf8-7569-497f-b1d9-d11d5e2e4fe5" providerId="AD"/>
  <p188:author id="{4C406357-EFF3-898C-1709-5F72205D5490}" name="Neva Kaye" initials="NK" userId="S::nkaye@nashp.org::98eb6292-96fc-4fdc-ba6b-1dfc099e23a2" providerId="AD"/>
  <p188:author id="{135B5965-5E26-9D75-C882-B0FDD2077F22}" name="Zack Gould" initials="ZG" userId="S::zgould@nashp.org::ddb39eef-cf15-42d4-954a-5fde4cacfb28" providerId="AD"/>
  <p188:author id="{A42C1168-5D64-8381-9A2B-902AB67AC283}" name="Emily Creveling" initials="EC" userId="S::ecreveling@nashp.org::41a6bce6-5d5f-496a-a264-2c38109da38a" providerId="AD"/>
  <p188:author id="{1680198D-6333-9F55-9D37-B747F19E0A46}" name="Neva Kaye" initials="NK" userId="S::NKaye@nashp.org::98eb6292-96fc-4fdc-ba6b-1dfc099e23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42F"/>
    <a:srgbClr val="0A5A8C"/>
    <a:srgbClr val="E7EDF4"/>
    <a:srgbClr val="EAF6ED"/>
    <a:srgbClr val="EBF5F9"/>
    <a:srgbClr val="008FB9"/>
    <a:srgbClr val="E88603"/>
    <a:srgbClr val="FEF5EC"/>
    <a:srgbClr val="002E3B"/>
    <a:srgbClr val="DEB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0A274-1502-1DB5-1579-C2F2BC9D93C9}" v="7" dt="2023-11-06T22:17:22.282"/>
    <p1510:client id="{6F4CE8DF-8D09-304D-BC7B-1A4DFE774E63}" v="8" dt="2023-11-07T18:37:07.455"/>
    <p1510:client id="{9F4610E4-D552-4164-0552-AA405058F644}" v="10" dt="2023-11-07T00:12:01.364"/>
    <p1510:client id="{A7EDBACF-F1D5-D051-F33A-3C76CAB07F4C}" v="7" dt="2023-11-06T23:13:27.860"/>
    <p1510:client id="{C4006DC4-C6E0-F911-823E-AF7CA7D3919F}" v="1" dt="2023-11-07T17:53:44.245"/>
    <p1510:client id="{F25B05E6-3173-2860-B5C7-DD7E701939CA}" v="1" dt="2023-11-06T23:11:29.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3441" autoAdjust="0"/>
  </p:normalViewPr>
  <p:slideViewPr>
    <p:cSldViewPr snapToGrid="0">
      <p:cViewPr varScale="1">
        <p:scale>
          <a:sx n="35" d="100"/>
          <a:sy n="35" d="100"/>
        </p:scale>
        <p:origin x="1844"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diagrams/_rels/data10.xml.rels><?xml version="1.0" encoding="UTF-8" standalone="yes"?>
<Relationships xmlns="http://schemas.openxmlformats.org/package/2006/relationships"><Relationship Id="rId2" Type="http://schemas.openxmlformats.org/officeDocument/2006/relationships/hyperlink" Target="https://ciswh.org/wp-content/uploads/2021/09/MMC-mini-brief-final.pdf" TargetMode="External"/><Relationship Id="rId1" Type="http://schemas.openxmlformats.org/officeDocument/2006/relationships/hyperlink" Target="https://www.hsd.state.nm.us/wp-content/uploads/BCBS-2.0-Contract-PSC-18-630-8000-0033-A6.pdf" TargetMode="External"/></Relationships>
</file>

<file path=ppt/diagrams/_rels/data11.xml.rels><?xml version="1.0" encoding="UTF-8" standalone="yes"?>
<Relationships xmlns="http://schemas.openxmlformats.org/package/2006/relationships"><Relationship Id="rId3" Type="http://schemas.openxmlformats.org/officeDocument/2006/relationships/hyperlink" Target="https://dhhr.wv.gov/bms/Members/Managed%20Care/Documents/Contracts/WV%20SFY22%20MCO%20MHT%20Model%20Contract%20Clean_FINAL.docslh.pdf" TargetMode="External"/><Relationship Id="rId2" Type="http://schemas.openxmlformats.org/officeDocument/2006/relationships/hyperlink" Target="https://www.oregon.gov/oha/HSD/OHP/Pages/CCO-Community-Advisory-Councils.aspx" TargetMode="External"/><Relationship Id="rId1" Type="http://schemas.openxmlformats.org/officeDocument/2006/relationships/hyperlink" Target="https://mchb.tvisdata.hrsa.gov/Admin/FileUpload/DownloadStateMOUFile?state=OR"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https://www.oregon.gov/oha/HPA/dsi-tc/Documents/OHA-Health-Related-Services-Brief.pdf" TargetMode="External"/><Relationship Id="rId2" Type="http://schemas.openxmlformats.org/officeDocument/2006/relationships/hyperlink" Target="https://www.oregon.gov/oha/HPA/ANALYTICS/Pages/sdoh-measure.aspx" TargetMode="External"/><Relationship Id="rId1" Type="http://schemas.openxmlformats.org/officeDocument/2006/relationships/hyperlink" Target="https://www.oregon.gov/oha/HPA/ANALYTICS/Pages/Health-Equity-Measurement-Workgroup.aspx" TargetMode="External"/><Relationship Id="rId4" Type="http://schemas.openxmlformats.org/officeDocument/2006/relationships/hyperlink" Target="https://ciswh.org/wp-content/uploads/2021/09/Equity-mini-brief-final.pdf"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s://ciswh.org/wp-content/uploads/2021/09/MMC-mini-brief-final.pdf" TargetMode="External"/></Relationships>
</file>

<file path=ppt/diagrams/_rels/drawing10.xml.rels><?xml version="1.0" encoding="UTF-8" standalone="yes"?>
<Relationships xmlns="http://schemas.openxmlformats.org/package/2006/relationships"><Relationship Id="rId2" Type="http://schemas.openxmlformats.org/officeDocument/2006/relationships/hyperlink" Target="https://ciswh.org/wp-content/uploads/2021/09/MMC-mini-brief-final.pdf" TargetMode="External"/><Relationship Id="rId1" Type="http://schemas.openxmlformats.org/officeDocument/2006/relationships/hyperlink" Target="https://www.hsd.state.nm.us/wp-content/uploads/BCBS-2.0-Contract-PSC-18-630-8000-0033-A6.pdf" TargetMode="External"/></Relationships>
</file>

<file path=ppt/diagrams/_rels/drawing11.xml.rels><?xml version="1.0" encoding="UTF-8" standalone="yes"?>
<Relationships xmlns="http://schemas.openxmlformats.org/package/2006/relationships"><Relationship Id="rId3" Type="http://schemas.openxmlformats.org/officeDocument/2006/relationships/hyperlink" Target="https://dhhr.wv.gov/bms/Members/Managed%20Care/Documents/Contracts/WV%20SFY22%20MCO%20MHT%20Model%20Contract%20Clean_FINAL.docslh.pdf" TargetMode="External"/><Relationship Id="rId2" Type="http://schemas.openxmlformats.org/officeDocument/2006/relationships/hyperlink" Target="https://www.oregon.gov/oha/HSD/OHP/Pages/CCO-Community-Advisory-Councils.aspx" TargetMode="External"/><Relationship Id="rId1" Type="http://schemas.openxmlformats.org/officeDocument/2006/relationships/hyperlink" Target="https://mchb.tvisdata.hrsa.gov/Admin/FileUpload/DownloadStateMOUFile?state=OR"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www.oregon.gov/oha/HPA/dsi-tc/Documents/OHA-Health-Related-Services-Brief.pdf" TargetMode="External"/><Relationship Id="rId2" Type="http://schemas.openxmlformats.org/officeDocument/2006/relationships/hyperlink" Target="https://www.oregon.gov/oha/HPA/ANALYTICS/Pages/sdoh-measure.aspx" TargetMode="External"/><Relationship Id="rId1" Type="http://schemas.openxmlformats.org/officeDocument/2006/relationships/hyperlink" Target="https://www.oregon.gov/oha/HPA/ANALYTICS/Pages/Health-Equity-Measurement-Workgroup.aspx" TargetMode="External"/><Relationship Id="rId4" Type="http://schemas.openxmlformats.org/officeDocument/2006/relationships/hyperlink" Target="https://ciswh.org/wp-content/uploads/2021/09/Equity-mini-brief-final.pdf"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ciswh.org/wp-content/uploads/2021/09/MMC-mini-brief-final.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C6C7D-CA9B-3540-A62E-9EC54C4DA3D4}"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3FD03801-0BD5-2343-B162-F756E9CB546A}">
      <dgm:prSet phldrT="[Text]"/>
      <dgm:spPr>
        <a:solidFill>
          <a:srgbClr val="0A5A8C"/>
        </a:solidFill>
      </dgm:spPr>
      <dgm:t>
        <a:bodyPr/>
        <a:lstStyle/>
        <a:p>
          <a:r>
            <a:rPr lang="en-US" b="1"/>
            <a:t>Medicaid MCOs</a:t>
          </a:r>
        </a:p>
      </dgm:t>
    </dgm:pt>
    <dgm:pt modelId="{44CBCA39-E92F-1843-9370-0734CC930C49}" type="parTrans" cxnId="{7564A3EC-06B5-6642-9D0B-A8E7C862E394}">
      <dgm:prSet/>
      <dgm:spPr/>
      <dgm:t>
        <a:bodyPr/>
        <a:lstStyle/>
        <a:p>
          <a:endParaRPr lang="en-US"/>
        </a:p>
      </dgm:t>
    </dgm:pt>
    <dgm:pt modelId="{9980D09B-0F27-8A4E-8BF9-5B57CDFF6C1A}" type="sibTrans" cxnId="{7564A3EC-06B5-6642-9D0B-A8E7C862E394}">
      <dgm:prSet/>
      <dgm:spPr/>
      <dgm:t>
        <a:bodyPr/>
        <a:lstStyle/>
        <a:p>
          <a:endParaRPr lang="en-US"/>
        </a:p>
      </dgm:t>
    </dgm:pt>
    <dgm:pt modelId="{791D0773-3F4A-7846-BFA0-704E9B0AD873}">
      <dgm:prSet phldrT="[Text]"/>
      <dgm:spPr>
        <a:solidFill>
          <a:srgbClr val="0A5A8C">
            <a:alpha val="53875"/>
          </a:srgbClr>
        </a:solidFill>
      </dgm:spPr>
      <dgm:t>
        <a:bodyPr/>
        <a:lstStyle/>
        <a:p>
          <a:r>
            <a:rPr lang="en-US"/>
            <a:t>Provide comprehensive benefits</a:t>
          </a:r>
        </a:p>
      </dgm:t>
    </dgm:pt>
    <dgm:pt modelId="{267D3C01-75F0-E844-9D7F-32030F072DBE}" type="parTrans" cxnId="{43F51EE6-6390-254D-8334-A218EC574201}">
      <dgm:prSet/>
      <dgm:spPr>
        <a:solidFill>
          <a:srgbClr val="0A5A8C">
            <a:alpha val="34021"/>
          </a:srgbClr>
        </a:solidFill>
      </dgm:spPr>
      <dgm:t>
        <a:bodyPr/>
        <a:lstStyle/>
        <a:p>
          <a:endParaRPr lang="en-US"/>
        </a:p>
      </dgm:t>
    </dgm:pt>
    <dgm:pt modelId="{9605B506-3B8E-7946-A549-C35516246C8D}" type="sibTrans" cxnId="{43F51EE6-6390-254D-8334-A218EC574201}">
      <dgm:prSet/>
      <dgm:spPr/>
      <dgm:t>
        <a:bodyPr/>
        <a:lstStyle/>
        <a:p>
          <a:endParaRPr lang="en-US"/>
        </a:p>
      </dgm:t>
    </dgm:pt>
    <dgm:pt modelId="{F51B06FE-C0AB-A34E-9367-38DA3792EC8C}">
      <dgm:prSet phldrT="[Text]"/>
      <dgm:spPr>
        <a:solidFill>
          <a:srgbClr val="0A5A8C">
            <a:alpha val="53875"/>
          </a:srgbClr>
        </a:solidFill>
      </dgm:spPr>
      <dgm:t>
        <a:bodyPr/>
        <a:lstStyle/>
        <a:p>
          <a:r>
            <a:rPr lang="en-US"/>
            <a:t>Provide care coordination</a:t>
          </a:r>
        </a:p>
      </dgm:t>
    </dgm:pt>
    <dgm:pt modelId="{E893AED5-7B51-114E-A60C-3DAFFC53F05C}" type="parTrans" cxnId="{4E3921E8-2690-D847-A863-9699018722D0}">
      <dgm:prSet/>
      <dgm:spPr>
        <a:solidFill>
          <a:srgbClr val="0A5A8C">
            <a:alpha val="34021"/>
          </a:srgbClr>
        </a:solidFill>
      </dgm:spPr>
      <dgm:t>
        <a:bodyPr/>
        <a:lstStyle/>
        <a:p>
          <a:endParaRPr lang="en-US"/>
        </a:p>
      </dgm:t>
    </dgm:pt>
    <dgm:pt modelId="{865DC5F2-88C4-EF4A-8874-EA3A92037F34}" type="sibTrans" cxnId="{4E3921E8-2690-D847-A863-9699018722D0}">
      <dgm:prSet/>
      <dgm:spPr/>
      <dgm:t>
        <a:bodyPr/>
        <a:lstStyle/>
        <a:p>
          <a:endParaRPr lang="en-US"/>
        </a:p>
      </dgm:t>
    </dgm:pt>
    <dgm:pt modelId="{86817791-23D7-734E-A452-8559CFB46FE9}">
      <dgm:prSet phldrT="[Text]"/>
      <dgm:spPr>
        <a:solidFill>
          <a:srgbClr val="0A5A8C">
            <a:alpha val="53875"/>
          </a:srgbClr>
        </a:solidFill>
      </dgm:spPr>
      <dgm:t>
        <a:bodyPr/>
        <a:lstStyle/>
        <a:p>
          <a:r>
            <a:rPr lang="en-US"/>
            <a:t>Support access to transportation services</a:t>
          </a:r>
        </a:p>
      </dgm:t>
    </dgm:pt>
    <dgm:pt modelId="{279CA0D3-41E5-4349-B06F-2FA9024B4337}" type="parTrans" cxnId="{A36D2626-3CAC-CE4A-A6F2-10EE8DF614E5}">
      <dgm:prSet/>
      <dgm:spPr>
        <a:solidFill>
          <a:srgbClr val="0A5A8C">
            <a:alpha val="34021"/>
          </a:srgbClr>
        </a:solidFill>
      </dgm:spPr>
      <dgm:t>
        <a:bodyPr/>
        <a:lstStyle/>
        <a:p>
          <a:endParaRPr lang="en-US"/>
        </a:p>
      </dgm:t>
    </dgm:pt>
    <dgm:pt modelId="{8799958B-9410-AB4B-9A3F-B1B9629CD44E}" type="sibTrans" cxnId="{A36D2626-3CAC-CE4A-A6F2-10EE8DF614E5}">
      <dgm:prSet/>
      <dgm:spPr/>
      <dgm:t>
        <a:bodyPr/>
        <a:lstStyle/>
        <a:p>
          <a:endParaRPr lang="en-US"/>
        </a:p>
      </dgm:t>
    </dgm:pt>
    <dgm:pt modelId="{567691BC-B2A0-0345-A786-5B7BF761BC5A}">
      <dgm:prSet phldrT="[Text]"/>
      <dgm:spPr>
        <a:solidFill>
          <a:srgbClr val="0A5A8C">
            <a:alpha val="53875"/>
          </a:srgbClr>
        </a:solidFill>
      </dgm:spPr>
      <dgm:t>
        <a:bodyPr/>
        <a:lstStyle/>
        <a:p>
          <a:r>
            <a:rPr lang="en-US"/>
            <a:t>Measure performance and improve quality</a:t>
          </a:r>
        </a:p>
      </dgm:t>
    </dgm:pt>
    <dgm:pt modelId="{1A53F41B-5C23-AA49-BA31-A364CB2BFEB0}" type="parTrans" cxnId="{94AFA15B-4492-F547-BF28-ED609D9AEB58}">
      <dgm:prSet/>
      <dgm:spPr>
        <a:solidFill>
          <a:srgbClr val="0A5A8C">
            <a:alpha val="34021"/>
          </a:srgbClr>
        </a:solidFill>
      </dgm:spPr>
      <dgm:t>
        <a:bodyPr/>
        <a:lstStyle/>
        <a:p>
          <a:endParaRPr lang="en-US"/>
        </a:p>
      </dgm:t>
    </dgm:pt>
    <dgm:pt modelId="{A651946B-94C5-2D4C-A70D-79FC1928D813}" type="sibTrans" cxnId="{94AFA15B-4492-F547-BF28-ED609D9AEB58}">
      <dgm:prSet/>
      <dgm:spPr/>
      <dgm:t>
        <a:bodyPr/>
        <a:lstStyle/>
        <a:p>
          <a:endParaRPr lang="en-US"/>
        </a:p>
      </dgm:t>
    </dgm:pt>
    <dgm:pt modelId="{8E6B1E23-687D-C14A-B2E3-09D4306DA633}">
      <dgm:prSet phldrT="[Text]"/>
      <dgm:spPr>
        <a:solidFill>
          <a:srgbClr val="0A5A8C">
            <a:alpha val="53875"/>
          </a:srgbClr>
        </a:solidFill>
      </dgm:spPr>
      <dgm:t>
        <a:bodyPr/>
        <a:lstStyle/>
        <a:p>
          <a:r>
            <a:rPr lang="en-US"/>
            <a:t>Develop provider networks</a:t>
          </a:r>
        </a:p>
      </dgm:t>
    </dgm:pt>
    <dgm:pt modelId="{20B9BED8-ACC6-0949-9E07-AAFA5C684F16}" type="parTrans" cxnId="{8FB7276C-ED1E-8C48-99A5-5E4A898518B6}">
      <dgm:prSet/>
      <dgm:spPr>
        <a:solidFill>
          <a:srgbClr val="0A5A8C">
            <a:alpha val="34021"/>
          </a:srgbClr>
        </a:solidFill>
      </dgm:spPr>
      <dgm:t>
        <a:bodyPr/>
        <a:lstStyle/>
        <a:p>
          <a:endParaRPr lang="en-US"/>
        </a:p>
      </dgm:t>
    </dgm:pt>
    <dgm:pt modelId="{4322451E-52E4-E047-83A8-5F250A938751}" type="sibTrans" cxnId="{8FB7276C-ED1E-8C48-99A5-5E4A898518B6}">
      <dgm:prSet/>
      <dgm:spPr/>
      <dgm:t>
        <a:bodyPr/>
        <a:lstStyle/>
        <a:p>
          <a:endParaRPr lang="en-US"/>
        </a:p>
      </dgm:t>
    </dgm:pt>
    <dgm:pt modelId="{5F0B809C-92BF-0A4A-905E-412B264788D7}" type="pres">
      <dgm:prSet presAssocID="{ED6C6C7D-CA9B-3540-A62E-9EC54C4DA3D4}" presName="Name0" presStyleCnt="0">
        <dgm:presLayoutVars>
          <dgm:chMax val="1"/>
          <dgm:dir/>
          <dgm:animLvl val="ctr"/>
          <dgm:resizeHandles val="exact"/>
        </dgm:presLayoutVars>
      </dgm:prSet>
      <dgm:spPr/>
    </dgm:pt>
    <dgm:pt modelId="{8334F971-7790-E84D-9A6D-7DB05B2F6276}" type="pres">
      <dgm:prSet presAssocID="{3FD03801-0BD5-2343-B162-F756E9CB546A}" presName="centerShape" presStyleLbl="node0" presStyleIdx="0" presStyleCnt="1"/>
      <dgm:spPr/>
    </dgm:pt>
    <dgm:pt modelId="{A90E7F33-41A5-0A46-A84F-D0F9B0462C98}" type="pres">
      <dgm:prSet presAssocID="{267D3C01-75F0-E844-9D7F-32030F072DBE}" presName="parTrans" presStyleLbl="sibTrans2D1" presStyleIdx="0" presStyleCnt="5"/>
      <dgm:spPr/>
    </dgm:pt>
    <dgm:pt modelId="{40E7FC46-714A-DA46-BA2E-EBF2958086FC}" type="pres">
      <dgm:prSet presAssocID="{267D3C01-75F0-E844-9D7F-32030F072DBE}" presName="connectorText" presStyleLbl="sibTrans2D1" presStyleIdx="0" presStyleCnt="5"/>
      <dgm:spPr/>
    </dgm:pt>
    <dgm:pt modelId="{42DCD6C7-0966-FC4C-9DEE-7547AEB89425}" type="pres">
      <dgm:prSet presAssocID="{791D0773-3F4A-7846-BFA0-704E9B0AD873}" presName="node" presStyleLbl="node1" presStyleIdx="0" presStyleCnt="5">
        <dgm:presLayoutVars>
          <dgm:bulletEnabled val="1"/>
        </dgm:presLayoutVars>
      </dgm:prSet>
      <dgm:spPr/>
    </dgm:pt>
    <dgm:pt modelId="{F04C69C7-CE73-6A45-957C-EE0CCC28077F}" type="pres">
      <dgm:prSet presAssocID="{E893AED5-7B51-114E-A60C-3DAFFC53F05C}" presName="parTrans" presStyleLbl="sibTrans2D1" presStyleIdx="1" presStyleCnt="5"/>
      <dgm:spPr/>
    </dgm:pt>
    <dgm:pt modelId="{A78F8D34-4A87-CA4B-BAE8-0696F60DF568}" type="pres">
      <dgm:prSet presAssocID="{E893AED5-7B51-114E-A60C-3DAFFC53F05C}" presName="connectorText" presStyleLbl="sibTrans2D1" presStyleIdx="1" presStyleCnt="5"/>
      <dgm:spPr/>
    </dgm:pt>
    <dgm:pt modelId="{D06848C2-C2F0-C247-A326-E6FC97EDA898}" type="pres">
      <dgm:prSet presAssocID="{F51B06FE-C0AB-A34E-9367-38DA3792EC8C}" presName="node" presStyleLbl="node1" presStyleIdx="1" presStyleCnt="5">
        <dgm:presLayoutVars>
          <dgm:bulletEnabled val="1"/>
        </dgm:presLayoutVars>
      </dgm:prSet>
      <dgm:spPr/>
    </dgm:pt>
    <dgm:pt modelId="{14F977F7-D48B-B641-BF0C-1B8E5EEE4702}" type="pres">
      <dgm:prSet presAssocID="{279CA0D3-41E5-4349-B06F-2FA9024B4337}" presName="parTrans" presStyleLbl="sibTrans2D1" presStyleIdx="2" presStyleCnt="5"/>
      <dgm:spPr/>
    </dgm:pt>
    <dgm:pt modelId="{0AB0E189-ADEB-2A45-9F6B-3EEFE94CE01F}" type="pres">
      <dgm:prSet presAssocID="{279CA0D3-41E5-4349-B06F-2FA9024B4337}" presName="connectorText" presStyleLbl="sibTrans2D1" presStyleIdx="2" presStyleCnt="5"/>
      <dgm:spPr/>
    </dgm:pt>
    <dgm:pt modelId="{20247D5C-F687-AE43-BBD6-43D6A9FCD74C}" type="pres">
      <dgm:prSet presAssocID="{86817791-23D7-734E-A452-8559CFB46FE9}" presName="node" presStyleLbl="node1" presStyleIdx="2" presStyleCnt="5">
        <dgm:presLayoutVars>
          <dgm:bulletEnabled val="1"/>
        </dgm:presLayoutVars>
      </dgm:prSet>
      <dgm:spPr/>
    </dgm:pt>
    <dgm:pt modelId="{9C7995D0-486A-CD4C-B48F-0C079E077054}" type="pres">
      <dgm:prSet presAssocID="{1A53F41B-5C23-AA49-BA31-A364CB2BFEB0}" presName="parTrans" presStyleLbl="sibTrans2D1" presStyleIdx="3" presStyleCnt="5"/>
      <dgm:spPr/>
    </dgm:pt>
    <dgm:pt modelId="{202CD822-CECF-4A4F-830B-8D2EFA27AB6E}" type="pres">
      <dgm:prSet presAssocID="{1A53F41B-5C23-AA49-BA31-A364CB2BFEB0}" presName="connectorText" presStyleLbl="sibTrans2D1" presStyleIdx="3" presStyleCnt="5"/>
      <dgm:spPr/>
    </dgm:pt>
    <dgm:pt modelId="{31D553BB-65AE-7F40-983E-599424DE9568}" type="pres">
      <dgm:prSet presAssocID="{567691BC-B2A0-0345-A786-5B7BF761BC5A}" presName="node" presStyleLbl="node1" presStyleIdx="3" presStyleCnt="5">
        <dgm:presLayoutVars>
          <dgm:bulletEnabled val="1"/>
        </dgm:presLayoutVars>
      </dgm:prSet>
      <dgm:spPr/>
    </dgm:pt>
    <dgm:pt modelId="{17307CBF-A3AF-D74B-89EC-FBB0E4D4C0C5}" type="pres">
      <dgm:prSet presAssocID="{20B9BED8-ACC6-0949-9E07-AAFA5C684F16}" presName="parTrans" presStyleLbl="sibTrans2D1" presStyleIdx="4" presStyleCnt="5"/>
      <dgm:spPr/>
    </dgm:pt>
    <dgm:pt modelId="{D8E67F83-B77E-C544-BEDA-FD73363C5F70}" type="pres">
      <dgm:prSet presAssocID="{20B9BED8-ACC6-0949-9E07-AAFA5C684F16}" presName="connectorText" presStyleLbl="sibTrans2D1" presStyleIdx="4" presStyleCnt="5"/>
      <dgm:spPr/>
    </dgm:pt>
    <dgm:pt modelId="{5E524EB8-9C52-F94B-B3D9-BB1752C0D3FF}" type="pres">
      <dgm:prSet presAssocID="{8E6B1E23-687D-C14A-B2E3-09D4306DA633}" presName="node" presStyleLbl="node1" presStyleIdx="4" presStyleCnt="5">
        <dgm:presLayoutVars>
          <dgm:bulletEnabled val="1"/>
        </dgm:presLayoutVars>
      </dgm:prSet>
      <dgm:spPr/>
    </dgm:pt>
  </dgm:ptLst>
  <dgm:cxnLst>
    <dgm:cxn modelId="{26540018-9D0D-004A-9EC9-28C5B900D71D}" type="presOf" srcId="{E893AED5-7B51-114E-A60C-3DAFFC53F05C}" destId="{A78F8D34-4A87-CA4B-BAE8-0696F60DF568}" srcOrd="1" destOrd="0" presId="urn:microsoft.com/office/officeart/2005/8/layout/radial5"/>
    <dgm:cxn modelId="{CF3E5220-4994-3D4B-9ADE-CD2C6D350186}" type="presOf" srcId="{86817791-23D7-734E-A452-8559CFB46FE9}" destId="{20247D5C-F687-AE43-BBD6-43D6A9FCD74C}" srcOrd="0" destOrd="0" presId="urn:microsoft.com/office/officeart/2005/8/layout/radial5"/>
    <dgm:cxn modelId="{A36D2626-3CAC-CE4A-A6F2-10EE8DF614E5}" srcId="{3FD03801-0BD5-2343-B162-F756E9CB546A}" destId="{86817791-23D7-734E-A452-8559CFB46FE9}" srcOrd="2" destOrd="0" parTransId="{279CA0D3-41E5-4349-B06F-2FA9024B4337}" sibTransId="{8799958B-9410-AB4B-9A3F-B1B9629CD44E}"/>
    <dgm:cxn modelId="{76E02E34-86E5-E041-9DAD-CDB4F314EDA9}" type="presOf" srcId="{279CA0D3-41E5-4349-B06F-2FA9024B4337}" destId="{0AB0E189-ADEB-2A45-9F6B-3EEFE94CE01F}" srcOrd="1" destOrd="0" presId="urn:microsoft.com/office/officeart/2005/8/layout/radial5"/>
    <dgm:cxn modelId="{94AFA15B-4492-F547-BF28-ED609D9AEB58}" srcId="{3FD03801-0BD5-2343-B162-F756E9CB546A}" destId="{567691BC-B2A0-0345-A786-5B7BF761BC5A}" srcOrd="3" destOrd="0" parTransId="{1A53F41B-5C23-AA49-BA31-A364CB2BFEB0}" sibTransId="{A651946B-94C5-2D4C-A70D-79FC1928D813}"/>
    <dgm:cxn modelId="{096AAE5B-AA0A-1A49-9E41-02FD4D38B392}" type="presOf" srcId="{1A53F41B-5C23-AA49-BA31-A364CB2BFEB0}" destId="{9C7995D0-486A-CD4C-B48F-0C079E077054}" srcOrd="0" destOrd="0" presId="urn:microsoft.com/office/officeart/2005/8/layout/radial5"/>
    <dgm:cxn modelId="{16AFF15C-F1D8-4E44-B1A4-2DCA54C6B927}" type="presOf" srcId="{20B9BED8-ACC6-0949-9E07-AAFA5C684F16}" destId="{17307CBF-A3AF-D74B-89EC-FBB0E4D4C0C5}" srcOrd="0" destOrd="0" presId="urn:microsoft.com/office/officeart/2005/8/layout/radial5"/>
    <dgm:cxn modelId="{A069415D-0543-2444-A0E2-B55D01CA2254}" type="presOf" srcId="{791D0773-3F4A-7846-BFA0-704E9B0AD873}" destId="{42DCD6C7-0966-FC4C-9DEE-7547AEB89425}" srcOrd="0" destOrd="0" presId="urn:microsoft.com/office/officeart/2005/8/layout/radial5"/>
    <dgm:cxn modelId="{F5DC0144-3F9C-1D48-8DE3-56FDFDF7F474}" type="presOf" srcId="{20B9BED8-ACC6-0949-9E07-AAFA5C684F16}" destId="{D8E67F83-B77E-C544-BEDA-FD73363C5F70}" srcOrd="1" destOrd="0" presId="urn:microsoft.com/office/officeart/2005/8/layout/radial5"/>
    <dgm:cxn modelId="{8FB7276C-ED1E-8C48-99A5-5E4A898518B6}" srcId="{3FD03801-0BD5-2343-B162-F756E9CB546A}" destId="{8E6B1E23-687D-C14A-B2E3-09D4306DA633}" srcOrd="4" destOrd="0" parTransId="{20B9BED8-ACC6-0949-9E07-AAFA5C684F16}" sibTransId="{4322451E-52E4-E047-83A8-5F250A938751}"/>
    <dgm:cxn modelId="{B8DE486F-8A61-D84F-A754-6FE6AE16F132}" type="presOf" srcId="{3FD03801-0BD5-2343-B162-F756E9CB546A}" destId="{8334F971-7790-E84D-9A6D-7DB05B2F6276}" srcOrd="0" destOrd="0" presId="urn:microsoft.com/office/officeart/2005/8/layout/radial5"/>
    <dgm:cxn modelId="{E5C27451-221B-4C41-B1CA-EFBE1C507E07}" type="presOf" srcId="{8E6B1E23-687D-C14A-B2E3-09D4306DA633}" destId="{5E524EB8-9C52-F94B-B3D9-BB1752C0D3FF}" srcOrd="0" destOrd="0" presId="urn:microsoft.com/office/officeart/2005/8/layout/radial5"/>
    <dgm:cxn modelId="{D0EA4380-B831-EC46-B133-490D7CB839D9}" type="presOf" srcId="{279CA0D3-41E5-4349-B06F-2FA9024B4337}" destId="{14F977F7-D48B-B641-BF0C-1B8E5EEE4702}" srcOrd="0" destOrd="0" presId="urn:microsoft.com/office/officeart/2005/8/layout/radial5"/>
    <dgm:cxn modelId="{04C36C8A-26EA-ED4C-998F-6FCADC6931C1}" type="presOf" srcId="{ED6C6C7D-CA9B-3540-A62E-9EC54C4DA3D4}" destId="{5F0B809C-92BF-0A4A-905E-412B264788D7}" srcOrd="0" destOrd="0" presId="urn:microsoft.com/office/officeart/2005/8/layout/radial5"/>
    <dgm:cxn modelId="{BDF3978B-F2E6-FA43-89C7-42978DB0D6E8}" type="presOf" srcId="{F51B06FE-C0AB-A34E-9367-38DA3792EC8C}" destId="{D06848C2-C2F0-C247-A326-E6FC97EDA898}" srcOrd="0" destOrd="0" presId="urn:microsoft.com/office/officeart/2005/8/layout/radial5"/>
    <dgm:cxn modelId="{3D253897-D48B-1741-9E56-07CA95C5EEE1}" type="presOf" srcId="{1A53F41B-5C23-AA49-BA31-A364CB2BFEB0}" destId="{202CD822-CECF-4A4F-830B-8D2EFA27AB6E}" srcOrd="1" destOrd="0" presId="urn:microsoft.com/office/officeart/2005/8/layout/radial5"/>
    <dgm:cxn modelId="{DF5EDEA6-299F-4343-97C4-7DF55EDD8A38}" type="presOf" srcId="{567691BC-B2A0-0345-A786-5B7BF761BC5A}" destId="{31D553BB-65AE-7F40-983E-599424DE9568}" srcOrd="0" destOrd="0" presId="urn:microsoft.com/office/officeart/2005/8/layout/radial5"/>
    <dgm:cxn modelId="{E207A8BA-D240-E34E-9C67-A74DFD57648E}" type="presOf" srcId="{E893AED5-7B51-114E-A60C-3DAFFC53F05C}" destId="{F04C69C7-CE73-6A45-957C-EE0CCC28077F}" srcOrd="0" destOrd="0" presId="urn:microsoft.com/office/officeart/2005/8/layout/radial5"/>
    <dgm:cxn modelId="{8FCB66D8-2544-5543-A1E0-AD2E292E4021}" type="presOf" srcId="{267D3C01-75F0-E844-9D7F-32030F072DBE}" destId="{40E7FC46-714A-DA46-BA2E-EBF2958086FC}" srcOrd="1" destOrd="0" presId="urn:microsoft.com/office/officeart/2005/8/layout/radial5"/>
    <dgm:cxn modelId="{43F51EE6-6390-254D-8334-A218EC574201}" srcId="{3FD03801-0BD5-2343-B162-F756E9CB546A}" destId="{791D0773-3F4A-7846-BFA0-704E9B0AD873}" srcOrd="0" destOrd="0" parTransId="{267D3C01-75F0-E844-9D7F-32030F072DBE}" sibTransId="{9605B506-3B8E-7946-A549-C35516246C8D}"/>
    <dgm:cxn modelId="{4E3921E8-2690-D847-A863-9699018722D0}" srcId="{3FD03801-0BD5-2343-B162-F756E9CB546A}" destId="{F51B06FE-C0AB-A34E-9367-38DA3792EC8C}" srcOrd="1" destOrd="0" parTransId="{E893AED5-7B51-114E-A60C-3DAFFC53F05C}" sibTransId="{865DC5F2-88C4-EF4A-8874-EA3A92037F34}"/>
    <dgm:cxn modelId="{94EF70E9-166A-2640-AD6B-8B5E43DA4E2F}" type="presOf" srcId="{267D3C01-75F0-E844-9D7F-32030F072DBE}" destId="{A90E7F33-41A5-0A46-A84F-D0F9B0462C98}" srcOrd="0" destOrd="0" presId="urn:microsoft.com/office/officeart/2005/8/layout/radial5"/>
    <dgm:cxn modelId="{7564A3EC-06B5-6642-9D0B-A8E7C862E394}" srcId="{ED6C6C7D-CA9B-3540-A62E-9EC54C4DA3D4}" destId="{3FD03801-0BD5-2343-B162-F756E9CB546A}" srcOrd="0" destOrd="0" parTransId="{44CBCA39-E92F-1843-9370-0734CC930C49}" sibTransId="{9980D09B-0F27-8A4E-8BF9-5B57CDFF6C1A}"/>
    <dgm:cxn modelId="{BC44A6E0-B126-E244-88F4-FCF91C60A0A6}" type="presParOf" srcId="{5F0B809C-92BF-0A4A-905E-412B264788D7}" destId="{8334F971-7790-E84D-9A6D-7DB05B2F6276}" srcOrd="0" destOrd="0" presId="urn:microsoft.com/office/officeart/2005/8/layout/radial5"/>
    <dgm:cxn modelId="{BAE99FE9-9769-6742-8DF4-CAD62C26714F}" type="presParOf" srcId="{5F0B809C-92BF-0A4A-905E-412B264788D7}" destId="{A90E7F33-41A5-0A46-A84F-D0F9B0462C98}" srcOrd="1" destOrd="0" presId="urn:microsoft.com/office/officeart/2005/8/layout/radial5"/>
    <dgm:cxn modelId="{3A32C94E-10B2-054D-A2C1-057DFB2C38CD}" type="presParOf" srcId="{A90E7F33-41A5-0A46-A84F-D0F9B0462C98}" destId="{40E7FC46-714A-DA46-BA2E-EBF2958086FC}" srcOrd="0" destOrd="0" presId="urn:microsoft.com/office/officeart/2005/8/layout/radial5"/>
    <dgm:cxn modelId="{829F9187-8219-ED4B-B904-49A20D3C9505}" type="presParOf" srcId="{5F0B809C-92BF-0A4A-905E-412B264788D7}" destId="{42DCD6C7-0966-FC4C-9DEE-7547AEB89425}" srcOrd="2" destOrd="0" presId="urn:microsoft.com/office/officeart/2005/8/layout/radial5"/>
    <dgm:cxn modelId="{6201892D-56AD-F944-A788-96FBC459C01B}" type="presParOf" srcId="{5F0B809C-92BF-0A4A-905E-412B264788D7}" destId="{F04C69C7-CE73-6A45-957C-EE0CCC28077F}" srcOrd="3" destOrd="0" presId="urn:microsoft.com/office/officeart/2005/8/layout/radial5"/>
    <dgm:cxn modelId="{F3717EA0-DB86-394E-94B2-DC2466B5D71D}" type="presParOf" srcId="{F04C69C7-CE73-6A45-957C-EE0CCC28077F}" destId="{A78F8D34-4A87-CA4B-BAE8-0696F60DF568}" srcOrd="0" destOrd="0" presId="urn:microsoft.com/office/officeart/2005/8/layout/radial5"/>
    <dgm:cxn modelId="{23FA9BC0-ABCF-3940-B669-3C12FCDD1A44}" type="presParOf" srcId="{5F0B809C-92BF-0A4A-905E-412B264788D7}" destId="{D06848C2-C2F0-C247-A326-E6FC97EDA898}" srcOrd="4" destOrd="0" presId="urn:microsoft.com/office/officeart/2005/8/layout/radial5"/>
    <dgm:cxn modelId="{2C7FC5E7-3CD5-2143-A258-48C953621884}" type="presParOf" srcId="{5F0B809C-92BF-0A4A-905E-412B264788D7}" destId="{14F977F7-D48B-B641-BF0C-1B8E5EEE4702}" srcOrd="5" destOrd="0" presId="urn:microsoft.com/office/officeart/2005/8/layout/radial5"/>
    <dgm:cxn modelId="{25A58BDE-7E7A-3449-A66E-7D6952283DDE}" type="presParOf" srcId="{14F977F7-D48B-B641-BF0C-1B8E5EEE4702}" destId="{0AB0E189-ADEB-2A45-9F6B-3EEFE94CE01F}" srcOrd="0" destOrd="0" presId="urn:microsoft.com/office/officeart/2005/8/layout/radial5"/>
    <dgm:cxn modelId="{C7543D55-7CD4-4F45-A1A7-B57C7FAAA139}" type="presParOf" srcId="{5F0B809C-92BF-0A4A-905E-412B264788D7}" destId="{20247D5C-F687-AE43-BBD6-43D6A9FCD74C}" srcOrd="6" destOrd="0" presId="urn:microsoft.com/office/officeart/2005/8/layout/radial5"/>
    <dgm:cxn modelId="{2C63C44C-1C5C-844D-8D3B-38BDB0F1578D}" type="presParOf" srcId="{5F0B809C-92BF-0A4A-905E-412B264788D7}" destId="{9C7995D0-486A-CD4C-B48F-0C079E077054}" srcOrd="7" destOrd="0" presId="urn:microsoft.com/office/officeart/2005/8/layout/radial5"/>
    <dgm:cxn modelId="{51D665F6-23D8-4345-A85A-2B98E830B608}" type="presParOf" srcId="{9C7995D0-486A-CD4C-B48F-0C079E077054}" destId="{202CD822-CECF-4A4F-830B-8D2EFA27AB6E}" srcOrd="0" destOrd="0" presId="urn:microsoft.com/office/officeart/2005/8/layout/radial5"/>
    <dgm:cxn modelId="{80A13A97-63D6-EC4B-9B64-1FE74C74EE81}" type="presParOf" srcId="{5F0B809C-92BF-0A4A-905E-412B264788D7}" destId="{31D553BB-65AE-7F40-983E-599424DE9568}" srcOrd="8" destOrd="0" presId="urn:microsoft.com/office/officeart/2005/8/layout/radial5"/>
    <dgm:cxn modelId="{B251B1E1-B89B-AC45-BCD4-E6915AD932BD}" type="presParOf" srcId="{5F0B809C-92BF-0A4A-905E-412B264788D7}" destId="{17307CBF-A3AF-D74B-89EC-FBB0E4D4C0C5}" srcOrd="9" destOrd="0" presId="urn:microsoft.com/office/officeart/2005/8/layout/radial5"/>
    <dgm:cxn modelId="{FD70571A-7494-1041-A0CA-80D5697E5FC1}" type="presParOf" srcId="{17307CBF-A3AF-D74B-89EC-FBB0E4D4C0C5}" destId="{D8E67F83-B77E-C544-BEDA-FD73363C5F70}" srcOrd="0" destOrd="0" presId="urn:microsoft.com/office/officeart/2005/8/layout/radial5"/>
    <dgm:cxn modelId="{0C59D290-10CF-2943-93AE-B2AC545C563A}" type="presParOf" srcId="{5F0B809C-92BF-0A4A-905E-412B264788D7}" destId="{5E524EB8-9C52-F94B-B3D9-BB1752C0D3FF}"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A17EAB-8AD3-6846-9229-9BD40E217237}"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1FF41C3F-47D2-7440-B84B-9FEB3C00C1DB}">
      <dgm:prSet phldrT="[Text]" custT="1"/>
      <dgm:spPr/>
      <dgm:t>
        <a:bodyPr/>
        <a:lstStyle/>
        <a:p>
          <a:pPr algn="l"/>
          <a:r>
            <a:rPr lang="en-US" sz="1800"/>
            <a:t>Title V’s strong relationships with families can provide a valuable resource to Medicaid agencies as they incorporate family experiences and input into their MMC programs.</a:t>
          </a:r>
        </a:p>
      </dgm:t>
    </dgm:pt>
    <dgm:pt modelId="{9CEDD2B4-7B4E-F84F-8EF0-8444D95A41C3}" type="parTrans" cxnId="{9D7AB031-0337-4D42-9078-8437AC71AC8B}">
      <dgm:prSet/>
      <dgm:spPr/>
      <dgm:t>
        <a:bodyPr/>
        <a:lstStyle/>
        <a:p>
          <a:endParaRPr lang="en-US"/>
        </a:p>
      </dgm:t>
    </dgm:pt>
    <dgm:pt modelId="{09A606ED-3421-5743-A19F-B89F4C2CD44A}" type="sibTrans" cxnId="{9D7AB031-0337-4D42-9078-8437AC71AC8B}">
      <dgm:prSet/>
      <dgm:spPr/>
      <dgm:t>
        <a:bodyPr/>
        <a:lstStyle/>
        <a:p>
          <a:endParaRPr lang="en-US"/>
        </a:p>
      </dgm:t>
    </dgm:pt>
    <dgm:pt modelId="{4CD217CD-8F21-DB44-893A-FE8FFAEDF89B}">
      <dgm:prSet phldrT="[Text]" custT="1"/>
      <dgm:spPr/>
      <dgm:t>
        <a:bodyPr/>
        <a:lstStyle/>
        <a:p>
          <a:r>
            <a:rPr lang="en-US" sz="1600"/>
            <a:t>Delaware’s Title V program partners with Family Voices to convene monthly calls to provide a non-adversarial venue for family members to ask questions or discuss an issue about the care provided to their child by MCOs and other key partners. Delaware’s MCH program reports that, as a result, individual problems are solved, many families get a better understanding the system and policymakers hear how a family is impacted by the rules and regulations.</a:t>
          </a:r>
        </a:p>
      </dgm:t>
    </dgm:pt>
    <dgm:pt modelId="{A3EFBA6E-67DC-1E46-A0A4-92832F0DDEC6}" type="parTrans" cxnId="{FD8F9303-127F-9446-B1AB-921238384619}">
      <dgm:prSet/>
      <dgm:spPr/>
      <dgm:t>
        <a:bodyPr/>
        <a:lstStyle/>
        <a:p>
          <a:endParaRPr lang="en-US"/>
        </a:p>
      </dgm:t>
    </dgm:pt>
    <dgm:pt modelId="{D5CB7962-D34E-8342-A627-B997CFE40F4F}" type="sibTrans" cxnId="{FD8F9303-127F-9446-B1AB-921238384619}">
      <dgm:prSet/>
      <dgm:spPr/>
      <dgm:t>
        <a:bodyPr/>
        <a:lstStyle/>
        <a:p>
          <a:endParaRPr lang="en-US"/>
        </a:p>
      </dgm:t>
    </dgm:pt>
    <dgm:pt modelId="{A053A3EA-3910-0845-9FE6-B1193BC71F22}">
      <dgm:prSet phldrT="[Text]"/>
      <dgm:spPr/>
      <dgm:t>
        <a:bodyPr/>
        <a:lstStyle/>
        <a:p>
          <a:endParaRPr lang="en-US" sz="1500"/>
        </a:p>
      </dgm:t>
    </dgm:pt>
    <dgm:pt modelId="{1B552098-0EBE-E342-A358-BFC0C9E69B89}" type="parTrans" cxnId="{F454CF87-5C83-2B46-8A30-D426960156E1}">
      <dgm:prSet/>
      <dgm:spPr/>
      <dgm:t>
        <a:bodyPr/>
        <a:lstStyle/>
        <a:p>
          <a:endParaRPr lang="en-US"/>
        </a:p>
      </dgm:t>
    </dgm:pt>
    <dgm:pt modelId="{BC8C2B1F-0489-DB48-8A32-DC343A46C13F}" type="sibTrans" cxnId="{F454CF87-5C83-2B46-8A30-D426960156E1}">
      <dgm:prSet/>
      <dgm:spPr/>
      <dgm:t>
        <a:bodyPr/>
        <a:lstStyle/>
        <a:p>
          <a:endParaRPr lang="en-US"/>
        </a:p>
      </dgm:t>
    </dgm:pt>
    <dgm:pt modelId="{48A37E68-B0AD-C34E-BAA6-B9947BB2A9D2}">
      <dgm:prSet phldrT="[Text]" custT="1"/>
      <dgm:spPr/>
      <dgm:t>
        <a:bodyPr/>
        <a:lstStyle/>
        <a:p>
          <a:r>
            <a:rPr lang="en-US" sz="1600"/>
            <a:t>New Mexico’s contract requires MCOs to establish a </a:t>
          </a:r>
          <a:r>
            <a:rPr lang="en-US" sz="1600">
              <a:hlinkClick xmlns:r="http://schemas.openxmlformats.org/officeDocument/2006/relationships" r:id="rId1"/>
            </a:rPr>
            <a:t>member advisory board </a:t>
          </a:r>
          <a:r>
            <a:rPr lang="en-US" sz="1600"/>
            <a:t>with members “representing all Centennial Care [the name of the managed care program] populations, family members and Providers. The CONTRACTOR shall have an equitable representation of its Members in terms of race, gender, special populations and New Mexico’s geographic areas.” The contract also specifies the role of the board in program operations.</a:t>
          </a:r>
        </a:p>
      </dgm:t>
    </dgm:pt>
    <dgm:pt modelId="{E8547313-964C-6A4E-A9B4-4EE468E7051E}" type="parTrans" cxnId="{6841C5F9-7A29-C341-82CC-466C64E7455B}">
      <dgm:prSet/>
      <dgm:spPr/>
      <dgm:t>
        <a:bodyPr/>
        <a:lstStyle/>
        <a:p>
          <a:endParaRPr lang="en-US"/>
        </a:p>
      </dgm:t>
    </dgm:pt>
    <dgm:pt modelId="{81074622-F296-CD4C-AAD6-3E57726B97D7}" type="sibTrans" cxnId="{6841C5F9-7A29-C341-82CC-466C64E7455B}">
      <dgm:prSet/>
      <dgm:spPr/>
      <dgm:t>
        <a:bodyPr/>
        <a:lstStyle/>
        <a:p>
          <a:endParaRPr lang="en-US"/>
        </a:p>
      </dgm:t>
    </dgm:pt>
    <dgm:pt modelId="{6EE84077-29E3-5949-8B05-C0B5B4CD2EA7}">
      <dgm:prSet phldrT="[Text]" custT="1"/>
      <dgm:spPr/>
      <dgm:t>
        <a:bodyPr/>
        <a:lstStyle/>
        <a:p>
          <a:endParaRPr lang="en-US" sz="1600"/>
        </a:p>
      </dgm:t>
    </dgm:pt>
    <dgm:pt modelId="{E7335038-A38C-B143-A7A3-028360D2E59E}" type="parTrans" cxnId="{CBF18D49-2359-3245-84DA-772E30AA8D73}">
      <dgm:prSet/>
      <dgm:spPr/>
      <dgm:t>
        <a:bodyPr/>
        <a:lstStyle/>
        <a:p>
          <a:endParaRPr lang="en-US"/>
        </a:p>
      </dgm:t>
    </dgm:pt>
    <dgm:pt modelId="{DF6ADBDB-4EB2-EC42-8548-94B312B903CA}" type="sibTrans" cxnId="{CBF18D49-2359-3245-84DA-772E30AA8D73}">
      <dgm:prSet/>
      <dgm:spPr/>
      <dgm:t>
        <a:bodyPr/>
        <a:lstStyle/>
        <a:p>
          <a:endParaRPr lang="en-US"/>
        </a:p>
      </dgm:t>
    </dgm:pt>
    <dgm:pt modelId="{042DFBB3-8986-6245-9368-0CEC6EFC22B4}">
      <dgm:prSet phldrT="[Text]" custT="1"/>
      <dgm:spPr/>
      <dgm:t>
        <a:bodyPr/>
        <a:lstStyle/>
        <a:p>
          <a:endParaRPr lang="en-US" sz="1600"/>
        </a:p>
      </dgm:t>
    </dgm:pt>
    <dgm:pt modelId="{C241D054-396B-684B-987E-D31BB632F84F}" type="parTrans" cxnId="{AB9DD780-7DC4-3740-9C90-9AC34BB3E1A7}">
      <dgm:prSet/>
      <dgm:spPr/>
      <dgm:t>
        <a:bodyPr/>
        <a:lstStyle/>
        <a:p>
          <a:endParaRPr lang="en-US"/>
        </a:p>
      </dgm:t>
    </dgm:pt>
    <dgm:pt modelId="{1F0A677B-A227-3A48-975D-4E5AA27DE5C0}" type="sibTrans" cxnId="{AB9DD780-7DC4-3740-9C90-9AC34BB3E1A7}">
      <dgm:prSet/>
      <dgm:spPr/>
      <dgm:t>
        <a:bodyPr/>
        <a:lstStyle/>
        <a:p>
          <a:endParaRPr lang="en-US"/>
        </a:p>
      </dgm:t>
    </dgm:pt>
    <dgm:pt modelId="{224123CD-397A-CE4C-A208-36DE4B742B60}">
      <dgm:prSet custT="1"/>
      <dgm:spPr/>
      <dgm:t>
        <a:bodyPr/>
        <a:lstStyle/>
        <a:p>
          <a:r>
            <a:rPr lang="en-US" sz="1600"/>
            <a:t>See </a:t>
          </a:r>
          <a:r>
            <a:rPr lang="en-US" sz="1600" i="1">
              <a:hlinkClick xmlns:r="http://schemas.openxmlformats.org/officeDocument/2006/relationships" r:id="rId2"/>
            </a:rPr>
            <a:t>Strengthening Title V - Medicaid Managed Care Collaborations to Improve Care for CYSHCN </a:t>
          </a:r>
          <a:r>
            <a:rPr lang="en-US" sz="1600"/>
            <a:t>for more examples and strategies.</a:t>
          </a:r>
        </a:p>
      </dgm:t>
    </dgm:pt>
    <dgm:pt modelId="{B4EB075A-05E6-3F46-A5E5-69203203EFC7}" type="parTrans" cxnId="{F3A15360-3098-284A-B851-B129F29C492A}">
      <dgm:prSet/>
      <dgm:spPr/>
      <dgm:t>
        <a:bodyPr/>
        <a:lstStyle/>
        <a:p>
          <a:endParaRPr lang="en-US"/>
        </a:p>
      </dgm:t>
    </dgm:pt>
    <dgm:pt modelId="{F545B6BC-1C59-144C-A16A-4DCCD1FE4390}" type="sibTrans" cxnId="{F3A15360-3098-284A-B851-B129F29C492A}">
      <dgm:prSet/>
      <dgm:spPr/>
      <dgm:t>
        <a:bodyPr/>
        <a:lstStyle/>
        <a:p>
          <a:endParaRPr lang="en-US"/>
        </a:p>
      </dgm:t>
    </dgm:pt>
    <dgm:pt modelId="{FFB87498-4EFE-754B-992A-8E66848CBE2A}" type="pres">
      <dgm:prSet presAssocID="{5AA17EAB-8AD3-6846-9229-9BD40E217237}" presName="Name0" presStyleCnt="0">
        <dgm:presLayoutVars>
          <dgm:dir/>
          <dgm:animLvl val="lvl"/>
          <dgm:resizeHandles val="exact"/>
        </dgm:presLayoutVars>
      </dgm:prSet>
      <dgm:spPr/>
    </dgm:pt>
    <dgm:pt modelId="{281397EB-A758-E746-B4C9-E278C77043D6}" type="pres">
      <dgm:prSet presAssocID="{1FF41C3F-47D2-7440-B84B-9FEB3C00C1DB}" presName="composite" presStyleCnt="0"/>
      <dgm:spPr/>
    </dgm:pt>
    <dgm:pt modelId="{177CFD3F-62B2-334C-9E31-919E24FBFC27}" type="pres">
      <dgm:prSet presAssocID="{1FF41C3F-47D2-7440-B84B-9FEB3C00C1DB}" presName="parTx" presStyleLbl="alignNode1" presStyleIdx="0" presStyleCnt="1">
        <dgm:presLayoutVars>
          <dgm:chMax val="0"/>
          <dgm:chPref val="0"/>
          <dgm:bulletEnabled val="1"/>
        </dgm:presLayoutVars>
      </dgm:prSet>
      <dgm:spPr/>
    </dgm:pt>
    <dgm:pt modelId="{89848CFB-4EA2-104B-B155-6E0B6E2411F6}" type="pres">
      <dgm:prSet presAssocID="{1FF41C3F-47D2-7440-B84B-9FEB3C00C1DB}" presName="desTx" presStyleLbl="alignAccFollowNode1" presStyleIdx="0" presStyleCnt="1">
        <dgm:presLayoutVars>
          <dgm:bulletEnabled val="1"/>
        </dgm:presLayoutVars>
      </dgm:prSet>
      <dgm:spPr/>
    </dgm:pt>
  </dgm:ptLst>
  <dgm:cxnLst>
    <dgm:cxn modelId="{FD8F9303-127F-9446-B1AB-921238384619}" srcId="{1FF41C3F-47D2-7440-B84B-9FEB3C00C1DB}" destId="{4CD217CD-8F21-DB44-893A-FE8FFAEDF89B}" srcOrd="0" destOrd="0" parTransId="{A3EFBA6E-67DC-1E46-A0A4-92832F0DDEC6}" sibTransId="{D5CB7962-D34E-8342-A627-B997CFE40F4F}"/>
    <dgm:cxn modelId="{59D0850E-EF7C-1D4C-BD8A-DF18D9EF2C17}" type="presOf" srcId="{4CD217CD-8F21-DB44-893A-FE8FFAEDF89B}" destId="{89848CFB-4EA2-104B-B155-6E0B6E2411F6}" srcOrd="0" destOrd="0" presId="urn:microsoft.com/office/officeart/2005/8/layout/hList1"/>
    <dgm:cxn modelId="{A7A3B029-2171-5A4D-8E39-87C3D279F068}" type="presOf" srcId="{6EE84077-29E3-5949-8B05-C0B5B4CD2EA7}" destId="{89848CFB-4EA2-104B-B155-6E0B6E2411F6}" srcOrd="0" destOrd="1" presId="urn:microsoft.com/office/officeart/2005/8/layout/hList1"/>
    <dgm:cxn modelId="{9D7AB031-0337-4D42-9078-8437AC71AC8B}" srcId="{5AA17EAB-8AD3-6846-9229-9BD40E217237}" destId="{1FF41C3F-47D2-7440-B84B-9FEB3C00C1DB}" srcOrd="0" destOrd="0" parTransId="{9CEDD2B4-7B4E-F84F-8EF0-8444D95A41C3}" sibTransId="{09A606ED-3421-5743-A19F-B89F4C2CD44A}"/>
    <dgm:cxn modelId="{F3A15360-3098-284A-B851-B129F29C492A}" srcId="{1FF41C3F-47D2-7440-B84B-9FEB3C00C1DB}" destId="{224123CD-397A-CE4C-A208-36DE4B742B60}" srcOrd="4" destOrd="0" parTransId="{B4EB075A-05E6-3F46-A5E5-69203203EFC7}" sibTransId="{F545B6BC-1C59-144C-A16A-4DCCD1FE4390}"/>
    <dgm:cxn modelId="{CBF18D49-2359-3245-84DA-772E30AA8D73}" srcId="{1FF41C3F-47D2-7440-B84B-9FEB3C00C1DB}" destId="{6EE84077-29E3-5949-8B05-C0B5B4CD2EA7}" srcOrd="1" destOrd="0" parTransId="{E7335038-A38C-B143-A7A3-028360D2E59E}" sibTransId="{DF6ADBDB-4EB2-EC42-8548-94B312B903CA}"/>
    <dgm:cxn modelId="{AB9DD780-7DC4-3740-9C90-9AC34BB3E1A7}" srcId="{1FF41C3F-47D2-7440-B84B-9FEB3C00C1DB}" destId="{042DFBB3-8986-6245-9368-0CEC6EFC22B4}" srcOrd="3" destOrd="0" parTransId="{C241D054-396B-684B-987E-D31BB632F84F}" sibTransId="{1F0A677B-A227-3A48-975D-4E5AA27DE5C0}"/>
    <dgm:cxn modelId="{F454CF87-5C83-2B46-8A30-D426960156E1}" srcId="{1FF41C3F-47D2-7440-B84B-9FEB3C00C1DB}" destId="{A053A3EA-3910-0845-9FE6-B1193BC71F22}" srcOrd="5" destOrd="0" parTransId="{1B552098-0EBE-E342-A358-BFC0C9E69B89}" sibTransId="{BC8C2B1F-0489-DB48-8A32-DC343A46C13F}"/>
    <dgm:cxn modelId="{AB8B7A94-7C84-FF4F-9B67-549B69F746CA}" type="presOf" srcId="{48A37E68-B0AD-C34E-BAA6-B9947BB2A9D2}" destId="{89848CFB-4EA2-104B-B155-6E0B6E2411F6}" srcOrd="0" destOrd="2" presId="urn:microsoft.com/office/officeart/2005/8/layout/hList1"/>
    <dgm:cxn modelId="{11C481A6-FF00-0546-B5FE-EEC28F8E2E71}" type="presOf" srcId="{A053A3EA-3910-0845-9FE6-B1193BC71F22}" destId="{89848CFB-4EA2-104B-B155-6E0B6E2411F6}" srcOrd="0" destOrd="5" presId="urn:microsoft.com/office/officeart/2005/8/layout/hList1"/>
    <dgm:cxn modelId="{6498E6B2-3CAD-764D-8775-72AE14393E98}" type="presOf" srcId="{5AA17EAB-8AD3-6846-9229-9BD40E217237}" destId="{FFB87498-4EFE-754B-992A-8E66848CBE2A}" srcOrd="0" destOrd="0" presId="urn:microsoft.com/office/officeart/2005/8/layout/hList1"/>
    <dgm:cxn modelId="{51A6F7DC-AC72-A347-8400-A5441F58C076}" type="presOf" srcId="{224123CD-397A-CE4C-A208-36DE4B742B60}" destId="{89848CFB-4EA2-104B-B155-6E0B6E2411F6}" srcOrd="0" destOrd="4" presId="urn:microsoft.com/office/officeart/2005/8/layout/hList1"/>
    <dgm:cxn modelId="{E1A4DAF5-A6B4-F94F-B9ED-74F1F2E12576}" type="presOf" srcId="{1FF41C3F-47D2-7440-B84B-9FEB3C00C1DB}" destId="{177CFD3F-62B2-334C-9E31-919E24FBFC27}" srcOrd="0" destOrd="0" presId="urn:microsoft.com/office/officeart/2005/8/layout/hList1"/>
    <dgm:cxn modelId="{6841C5F9-7A29-C341-82CC-466C64E7455B}" srcId="{1FF41C3F-47D2-7440-B84B-9FEB3C00C1DB}" destId="{48A37E68-B0AD-C34E-BAA6-B9947BB2A9D2}" srcOrd="2" destOrd="0" parTransId="{E8547313-964C-6A4E-A9B4-4EE468E7051E}" sibTransId="{81074622-F296-CD4C-AAD6-3E57726B97D7}"/>
    <dgm:cxn modelId="{642D64FA-1E36-F845-B161-0DCB74AD9D50}" type="presOf" srcId="{042DFBB3-8986-6245-9368-0CEC6EFC22B4}" destId="{89848CFB-4EA2-104B-B155-6E0B6E2411F6}" srcOrd="0" destOrd="3" presId="urn:microsoft.com/office/officeart/2005/8/layout/hList1"/>
    <dgm:cxn modelId="{6D6A4AA9-CF17-1742-905A-808DEEBEF09E}" type="presParOf" srcId="{FFB87498-4EFE-754B-992A-8E66848CBE2A}" destId="{281397EB-A758-E746-B4C9-E278C77043D6}" srcOrd="0" destOrd="0" presId="urn:microsoft.com/office/officeart/2005/8/layout/hList1"/>
    <dgm:cxn modelId="{528F65B0-7189-7D49-BBB4-18DE2BD826AD}" type="presParOf" srcId="{281397EB-A758-E746-B4C9-E278C77043D6}" destId="{177CFD3F-62B2-334C-9E31-919E24FBFC27}" srcOrd="0" destOrd="0" presId="urn:microsoft.com/office/officeart/2005/8/layout/hList1"/>
    <dgm:cxn modelId="{ADFE98DA-C5D4-B94F-8060-869E72E6A01C}" type="presParOf" srcId="{281397EB-A758-E746-B4C9-E278C77043D6}" destId="{89848CFB-4EA2-104B-B155-6E0B6E2411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A17EAB-8AD3-6846-9229-9BD40E217237}"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1FF41C3F-47D2-7440-B84B-9FEB3C00C1DB}">
      <dgm:prSet phldrT="[Text]"/>
      <dgm:spPr/>
      <dgm:t>
        <a:bodyPr/>
        <a:lstStyle/>
        <a:p>
          <a:pPr algn="l"/>
          <a:r>
            <a:rPr lang="en-US"/>
            <a:t>MMC programs will continue to evolve and new opportunities and issues will emerge. Title V and Medicaid programs could both benefit from establishing ongoing avenues for collaboration at the agency and MCO levels.</a:t>
          </a:r>
        </a:p>
      </dgm:t>
    </dgm:pt>
    <dgm:pt modelId="{9CEDD2B4-7B4E-F84F-8EF0-8444D95A41C3}" type="parTrans" cxnId="{9D7AB031-0337-4D42-9078-8437AC71AC8B}">
      <dgm:prSet/>
      <dgm:spPr/>
      <dgm:t>
        <a:bodyPr/>
        <a:lstStyle/>
        <a:p>
          <a:endParaRPr lang="en-US"/>
        </a:p>
      </dgm:t>
    </dgm:pt>
    <dgm:pt modelId="{09A606ED-3421-5743-A19F-B89F4C2CD44A}" type="sibTrans" cxnId="{9D7AB031-0337-4D42-9078-8437AC71AC8B}">
      <dgm:prSet/>
      <dgm:spPr/>
      <dgm:t>
        <a:bodyPr/>
        <a:lstStyle/>
        <a:p>
          <a:endParaRPr lang="en-US"/>
        </a:p>
      </dgm:t>
    </dgm:pt>
    <dgm:pt modelId="{4CD217CD-8F21-DB44-893A-FE8FFAEDF89B}">
      <dgm:prSet phldrT="[Text]"/>
      <dgm:spPr/>
      <dgm:t>
        <a:bodyPr/>
        <a:lstStyle/>
        <a:p>
          <a:r>
            <a:rPr lang="en-US">
              <a:hlinkClick xmlns:r="http://schemas.openxmlformats.org/officeDocument/2006/relationships" r:id="rId1"/>
            </a:rPr>
            <a:t>Oregon’s Interagency Agreement </a:t>
          </a:r>
          <a:r>
            <a:rPr lang="en-US"/>
            <a:t>(IAA) details the specific topics on which the Title V and Medicaid agencies will collaborate, including on providing training to MCOs, quality improvement activities, and recruiting families to participate in MCOs’ </a:t>
          </a:r>
          <a:r>
            <a:rPr lang="en-US">
              <a:hlinkClick xmlns:r="http://schemas.openxmlformats.org/officeDocument/2006/relationships" r:id="rId2"/>
            </a:rPr>
            <a:t>consumer advisory councils</a:t>
          </a:r>
          <a:r>
            <a:rPr lang="en-US"/>
            <a:t>. It also specifies a process for the agencies to work together and to regularly review and update the IAA.</a:t>
          </a:r>
        </a:p>
      </dgm:t>
    </dgm:pt>
    <dgm:pt modelId="{A3EFBA6E-67DC-1E46-A0A4-92832F0DDEC6}" type="parTrans" cxnId="{FD8F9303-127F-9446-B1AB-921238384619}">
      <dgm:prSet/>
      <dgm:spPr/>
      <dgm:t>
        <a:bodyPr/>
        <a:lstStyle/>
        <a:p>
          <a:endParaRPr lang="en-US"/>
        </a:p>
      </dgm:t>
    </dgm:pt>
    <dgm:pt modelId="{D5CB7962-D34E-8342-A627-B997CFE40F4F}" type="sibTrans" cxnId="{FD8F9303-127F-9446-B1AB-921238384619}">
      <dgm:prSet/>
      <dgm:spPr/>
      <dgm:t>
        <a:bodyPr/>
        <a:lstStyle/>
        <a:p>
          <a:endParaRPr lang="en-US"/>
        </a:p>
      </dgm:t>
    </dgm:pt>
    <dgm:pt modelId="{A053A3EA-3910-0845-9FE6-B1193BC71F22}">
      <dgm:prSet phldrT="[Text]"/>
      <dgm:spPr/>
      <dgm:t>
        <a:bodyPr/>
        <a:lstStyle/>
        <a:p>
          <a:r>
            <a:rPr lang="en-US">
              <a:hlinkClick xmlns:r="http://schemas.openxmlformats.org/officeDocument/2006/relationships" r:id="rId3"/>
            </a:rPr>
            <a:t>West Virginia’s contract requires MCOs </a:t>
          </a:r>
          <a:r>
            <a:rPr lang="en-US"/>
            <a:t>to establish memorandums of understanding (MOUs) with the state’s office of child and family health. The MOU commits the two entities to appropriate collaboration on “quality improvement activities, education, and other initiatives targeted at improving the care and health outcomes for children with special health care needs.” It also details how they will coordinate the care coordination that both provide as well as how they will share data to improve service delivery and outcomes.</a:t>
          </a:r>
        </a:p>
      </dgm:t>
    </dgm:pt>
    <dgm:pt modelId="{1B552098-0EBE-E342-A358-BFC0C9E69B89}" type="parTrans" cxnId="{F454CF87-5C83-2B46-8A30-D426960156E1}">
      <dgm:prSet/>
      <dgm:spPr/>
      <dgm:t>
        <a:bodyPr/>
        <a:lstStyle/>
        <a:p>
          <a:endParaRPr lang="en-US"/>
        </a:p>
      </dgm:t>
    </dgm:pt>
    <dgm:pt modelId="{BC8C2B1F-0489-DB48-8A32-DC343A46C13F}" type="sibTrans" cxnId="{F454CF87-5C83-2B46-8A30-D426960156E1}">
      <dgm:prSet/>
      <dgm:spPr/>
      <dgm:t>
        <a:bodyPr/>
        <a:lstStyle/>
        <a:p>
          <a:endParaRPr lang="en-US"/>
        </a:p>
      </dgm:t>
    </dgm:pt>
    <dgm:pt modelId="{EB1FDB5F-FBB8-F749-8D19-A78A37EA49A2}">
      <dgm:prSet phldrT="[Text]"/>
      <dgm:spPr/>
      <dgm:t>
        <a:bodyPr/>
        <a:lstStyle/>
        <a:p>
          <a:endParaRPr lang="en-US"/>
        </a:p>
      </dgm:t>
    </dgm:pt>
    <dgm:pt modelId="{41EBC049-097A-0E49-9614-412E19739C5E}" type="parTrans" cxnId="{30AC8DF6-71C2-DB44-BACC-8EBA066E0956}">
      <dgm:prSet/>
      <dgm:spPr/>
      <dgm:t>
        <a:bodyPr/>
        <a:lstStyle/>
        <a:p>
          <a:endParaRPr lang="en-US"/>
        </a:p>
      </dgm:t>
    </dgm:pt>
    <dgm:pt modelId="{6C881CC7-619C-E840-9E87-A7A72BB8026E}" type="sibTrans" cxnId="{30AC8DF6-71C2-DB44-BACC-8EBA066E0956}">
      <dgm:prSet/>
      <dgm:spPr/>
      <dgm:t>
        <a:bodyPr/>
        <a:lstStyle/>
        <a:p>
          <a:endParaRPr lang="en-US"/>
        </a:p>
      </dgm:t>
    </dgm:pt>
    <dgm:pt modelId="{FFB87498-4EFE-754B-992A-8E66848CBE2A}" type="pres">
      <dgm:prSet presAssocID="{5AA17EAB-8AD3-6846-9229-9BD40E217237}" presName="Name0" presStyleCnt="0">
        <dgm:presLayoutVars>
          <dgm:dir/>
          <dgm:animLvl val="lvl"/>
          <dgm:resizeHandles val="exact"/>
        </dgm:presLayoutVars>
      </dgm:prSet>
      <dgm:spPr/>
    </dgm:pt>
    <dgm:pt modelId="{281397EB-A758-E746-B4C9-E278C77043D6}" type="pres">
      <dgm:prSet presAssocID="{1FF41C3F-47D2-7440-B84B-9FEB3C00C1DB}" presName="composite" presStyleCnt="0"/>
      <dgm:spPr/>
    </dgm:pt>
    <dgm:pt modelId="{177CFD3F-62B2-334C-9E31-919E24FBFC27}" type="pres">
      <dgm:prSet presAssocID="{1FF41C3F-47D2-7440-B84B-9FEB3C00C1DB}" presName="parTx" presStyleLbl="alignNode1" presStyleIdx="0" presStyleCnt="1">
        <dgm:presLayoutVars>
          <dgm:chMax val="0"/>
          <dgm:chPref val="0"/>
          <dgm:bulletEnabled val="1"/>
        </dgm:presLayoutVars>
      </dgm:prSet>
      <dgm:spPr/>
    </dgm:pt>
    <dgm:pt modelId="{89848CFB-4EA2-104B-B155-6E0B6E2411F6}" type="pres">
      <dgm:prSet presAssocID="{1FF41C3F-47D2-7440-B84B-9FEB3C00C1DB}" presName="desTx" presStyleLbl="alignAccFollowNode1" presStyleIdx="0" presStyleCnt="1">
        <dgm:presLayoutVars>
          <dgm:bulletEnabled val="1"/>
        </dgm:presLayoutVars>
      </dgm:prSet>
      <dgm:spPr/>
    </dgm:pt>
  </dgm:ptLst>
  <dgm:cxnLst>
    <dgm:cxn modelId="{FD8F9303-127F-9446-B1AB-921238384619}" srcId="{1FF41C3F-47D2-7440-B84B-9FEB3C00C1DB}" destId="{4CD217CD-8F21-DB44-893A-FE8FFAEDF89B}" srcOrd="0" destOrd="0" parTransId="{A3EFBA6E-67DC-1E46-A0A4-92832F0DDEC6}" sibTransId="{D5CB7962-D34E-8342-A627-B997CFE40F4F}"/>
    <dgm:cxn modelId="{59D0850E-EF7C-1D4C-BD8A-DF18D9EF2C17}" type="presOf" srcId="{4CD217CD-8F21-DB44-893A-FE8FFAEDF89B}" destId="{89848CFB-4EA2-104B-B155-6E0B6E2411F6}" srcOrd="0" destOrd="0" presId="urn:microsoft.com/office/officeart/2005/8/layout/hList1"/>
    <dgm:cxn modelId="{9D7AB031-0337-4D42-9078-8437AC71AC8B}" srcId="{5AA17EAB-8AD3-6846-9229-9BD40E217237}" destId="{1FF41C3F-47D2-7440-B84B-9FEB3C00C1DB}" srcOrd="0" destOrd="0" parTransId="{9CEDD2B4-7B4E-F84F-8EF0-8444D95A41C3}" sibTransId="{09A606ED-3421-5743-A19F-B89F4C2CD44A}"/>
    <dgm:cxn modelId="{F454CF87-5C83-2B46-8A30-D426960156E1}" srcId="{1FF41C3F-47D2-7440-B84B-9FEB3C00C1DB}" destId="{A053A3EA-3910-0845-9FE6-B1193BC71F22}" srcOrd="2" destOrd="0" parTransId="{1B552098-0EBE-E342-A358-BFC0C9E69B89}" sibTransId="{BC8C2B1F-0489-DB48-8A32-DC343A46C13F}"/>
    <dgm:cxn modelId="{11C481A6-FF00-0546-B5FE-EEC28F8E2E71}" type="presOf" srcId="{A053A3EA-3910-0845-9FE6-B1193BC71F22}" destId="{89848CFB-4EA2-104B-B155-6E0B6E2411F6}" srcOrd="0" destOrd="2" presId="urn:microsoft.com/office/officeart/2005/8/layout/hList1"/>
    <dgm:cxn modelId="{6498E6B2-3CAD-764D-8775-72AE14393E98}" type="presOf" srcId="{5AA17EAB-8AD3-6846-9229-9BD40E217237}" destId="{FFB87498-4EFE-754B-992A-8E66848CBE2A}" srcOrd="0" destOrd="0" presId="urn:microsoft.com/office/officeart/2005/8/layout/hList1"/>
    <dgm:cxn modelId="{EB2ED4E5-F92F-A540-B59E-20BE2043A90D}" type="presOf" srcId="{EB1FDB5F-FBB8-F749-8D19-A78A37EA49A2}" destId="{89848CFB-4EA2-104B-B155-6E0B6E2411F6}" srcOrd="0" destOrd="1" presId="urn:microsoft.com/office/officeart/2005/8/layout/hList1"/>
    <dgm:cxn modelId="{E1A4DAF5-A6B4-F94F-B9ED-74F1F2E12576}" type="presOf" srcId="{1FF41C3F-47D2-7440-B84B-9FEB3C00C1DB}" destId="{177CFD3F-62B2-334C-9E31-919E24FBFC27}" srcOrd="0" destOrd="0" presId="urn:microsoft.com/office/officeart/2005/8/layout/hList1"/>
    <dgm:cxn modelId="{30AC8DF6-71C2-DB44-BACC-8EBA066E0956}" srcId="{1FF41C3F-47D2-7440-B84B-9FEB3C00C1DB}" destId="{EB1FDB5F-FBB8-F749-8D19-A78A37EA49A2}" srcOrd="1" destOrd="0" parTransId="{41EBC049-097A-0E49-9614-412E19739C5E}" sibTransId="{6C881CC7-619C-E840-9E87-A7A72BB8026E}"/>
    <dgm:cxn modelId="{6D6A4AA9-CF17-1742-905A-808DEEBEF09E}" type="presParOf" srcId="{FFB87498-4EFE-754B-992A-8E66848CBE2A}" destId="{281397EB-A758-E746-B4C9-E278C77043D6}" srcOrd="0" destOrd="0" presId="urn:microsoft.com/office/officeart/2005/8/layout/hList1"/>
    <dgm:cxn modelId="{528F65B0-7189-7D49-BBB4-18DE2BD826AD}" type="presParOf" srcId="{281397EB-A758-E746-B4C9-E278C77043D6}" destId="{177CFD3F-62B2-334C-9E31-919E24FBFC27}" srcOrd="0" destOrd="0" presId="urn:microsoft.com/office/officeart/2005/8/layout/hList1"/>
    <dgm:cxn modelId="{ADFE98DA-C5D4-B94F-8060-869E72E6A01C}" type="presParOf" srcId="{281397EB-A758-E746-B4C9-E278C77043D6}" destId="{89848CFB-4EA2-104B-B155-6E0B6E2411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7DA1CB-1545-674C-9B5B-E84F470A5F7B}"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DF8C1492-111B-DA4C-9F48-7E2B2758D4D8}">
      <dgm:prSet custT="1"/>
      <dgm:spPr/>
      <dgm:t>
        <a:bodyPr/>
        <a:lstStyle/>
        <a:p>
          <a:pPr algn="ctr"/>
          <a:r>
            <a:rPr lang="en-US" sz="1200" b="1">
              <a:solidFill>
                <a:srgbClr val="1F842F"/>
              </a:solidFill>
            </a:rPr>
            <a:t>Policy Papers/Briefings</a:t>
          </a:r>
        </a:p>
        <a:p>
          <a:pPr algn="l"/>
          <a:r>
            <a:rPr lang="en-US" sz="1200"/>
            <a:t>Medicaid agencies detail MMC program priorities, often through the release of policy papers.</a:t>
          </a:r>
        </a:p>
      </dgm:t>
    </dgm:pt>
    <dgm:pt modelId="{E44797EA-BD28-854B-A693-436380EECC67}" type="parTrans" cxnId="{21A66D5B-4A98-8F4D-BE63-ED04C7543F3A}">
      <dgm:prSet/>
      <dgm:spPr/>
      <dgm:t>
        <a:bodyPr/>
        <a:lstStyle/>
        <a:p>
          <a:endParaRPr lang="en-US"/>
        </a:p>
      </dgm:t>
    </dgm:pt>
    <dgm:pt modelId="{D9D8A6BD-8E1B-014B-8F50-3A537B01F312}" type="sibTrans" cxnId="{21A66D5B-4A98-8F4D-BE63-ED04C7543F3A}">
      <dgm:prSet/>
      <dgm:spPr/>
      <dgm:t>
        <a:bodyPr/>
        <a:lstStyle/>
        <a:p>
          <a:endParaRPr lang="en-US"/>
        </a:p>
      </dgm:t>
    </dgm:pt>
    <dgm:pt modelId="{C66081E4-F1A2-1347-A4B3-4FC7836AC1C2}">
      <dgm:prSet custT="1"/>
      <dgm:spPr/>
      <dgm:t>
        <a:bodyPr/>
        <a:lstStyle/>
        <a:p>
          <a:pPr algn="ctr"/>
          <a:r>
            <a:rPr lang="en-US" sz="1200" b="1">
              <a:solidFill>
                <a:srgbClr val="1F842F"/>
              </a:solidFill>
            </a:rPr>
            <a:t>RFP Development</a:t>
          </a:r>
        </a:p>
        <a:p>
          <a:pPr algn="l"/>
          <a:r>
            <a:rPr lang="en-US" sz="1200"/>
            <a:t>The state develops a request for proposal (RFP) reflecting key elements of the MMC program. </a:t>
          </a:r>
        </a:p>
      </dgm:t>
    </dgm:pt>
    <dgm:pt modelId="{C2814A95-7909-6D44-8E48-914F0F3CF537}" type="parTrans" cxnId="{49408C9C-0B88-4042-AE04-187A5DEE8E5F}">
      <dgm:prSet/>
      <dgm:spPr/>
      <dgm:t>
        <a:bodyPr/>
        <a:lstStyle/>
        <a:p>
          <a:endParaRPr lang="en-US"/>
        </a:p>
      </dgm:t>
    </dgm:pt>
    <dgm:pt modelId="{51940245-BFA8-E245-A379-DEC8DEE979FE}" type="sibTrans" cxnId="{49408C9C-0B88-4042-AE04-187A5DEE8E5F}">
      <dgm:prSet/>
      <dgm:spPr/>
      <dgm:t>
        <a:bodyPr/>
        <a:lstStyle/>
        <a:p>
          <a:endParaRPr lang="en-US"/>
        </a:p>
      </dgm:t>
    </dgm:pt>
    <dgm:pt modelId="{98697643-DCC1-314C-A124-6CA303859FD4}">
      <dgm:prSet custT="1"/>
      <dgm:spPr/>
      <dgm:t>
        <a:bodyPr/>
        <a:lstStyle/>
        <a:p>
          <a:pPr algn="ctr"/>
          <a:r>
            <a:rPr lang="en-US" sz="1200" b="1">
              <a:solidFill>
                <a:srgbClr val="1F842F"/>
              </a:solidFill>
            </a:rPr>
            <a:t>RFP Release</a:t>
          </a:r>
        </a:p>
        <a:p>
          <a:pPr algn="l"/>
          <a:r>
            <a:rPr lang="en-US" sz="1200"/>
            <a:t>The RFP is released and reviewed by MCOs interested in bidding for the contract. </a:t>
          </a:r>
        </a:p>
      </dgm:t>
    </dgm:pt>
    <dgm:pt modelId="{23D16067-5855-B848-82DA-63CC22539BCA}" type="parTrans" cxnId="{B1F285D6-1C70-4B41-B1B3-249E73A95C88}">
      <dgm:prSet/>
      <dgm:spPr/>
      <dgm:t>
        <a:bodyPr/>
        <a:lstStyle/>
        <a:p>
          <a:endParaRPr lang="en-US"/>
        </a:p>
      </dgm:t>
    </dgm:pt>
    <dgm:pt modelId="{16E68E41-3BBC-2C4C-8E87-ED31F263E6BF}" type="sibTrans" cxnId="{B1F285D6-1C70-4B41-B1B3-249E73A95C88}">
      <dgm:prSet/>
      <dgm:spPr/>
      <dgm:t>
        <a:bodyPr/>
        <a:lstStyle/>
        <a:p>
          <a:endParaRPr lang="en-US"/>
        </a:p>
      </dgm:t>
    </dgm:pt>
    <dgm:pt modelId="{14DBAF33-78C7-7B40-86F1-F79F522448DA}">
      <dgm:prSet custT="1"/>
      <dgm:spPr/>
      <dgm:t>
        <a:bodyPr/>
        <a:lstStyle/>
        <a:p>
          <a:pPr algn="ctr"/>
          <a:r>
            <a:rPr lang="en-US" sz="1200" b="1">
              <a:solidFill>
                <a:srgbClr val="1F842F"/>
              </a:solidFill>
            </a:rPr>
            <a:t>Proposal Review Planning</a:t>
          </a:r>
        </a:p>
        <a:p>
          <a:pPr algn="l"/>
          <a:r>
            <a:rPr lang="en-US" sz="1200"/>
            <a:t>Medicaid agencies conduct independent review of MCO proposals, including establishing review panels.</a:t>
          </a:r>
        </a:p>
      </dgm:t>
    </dgm:pt>
    <dgm:pt modelId="{C40A8EDA-DEA0-4542-A003-1701BE791084}" type="parTrans" cxnId="{F7A66224-7309-3C41-AEE6-F511C86DAC8B}">
      <dgm:prSet/>
      <dgm:spPr/>
      <dgm:t>
        <a:bodyPr/>
        <a:lstStyle/>
        <a:p>
          <a:endParaRPr lang="en-US"/>
        </a:p>
      </dgm:t>
    </dgm:pt>
    <dgm:pt modelId="{7333E886-6141-BE4C-BFB6-8C7EF7DD7BC9}" type="sibTrans" cxnId="{F7A66224-7309-3C41-AEE6-F511C86DAC8B}">
      <dgm:prSet/>
      <dgm:spPr/>
      <dgm:t>
        <a:bodyPr/>
        <a:lstStyle/>
        <a:p>
          <a:endParaRPr lang="en-US"/>
        </a:p>
      </dgm:t>
    </dgm:pt>
    <dgm:pt modelId="{F7BC6AC6-61E2-C24C-8F8F-7FCBFDC47CBF}">
      <dgm:prSet custT="1"/>
      <dgm:spPr/>
      <dgm:t>
        <a:bodyPr/>
        <a:lstStyle/>
        <a:p>
          <a:pPr algn="ctr"/>
          <a:r>
            <a:rPr lang="en-US" sz="1200" b="1">
              <a:solidFill>
                <a:srgbClr val="1F842F"/>
              </a:solidFill>
            </a:rPr>
            <a:t>Bidding Process</a:t>
          </a:r>
        </a:p>
        <a:p>
          <a:pPr algn="l"/>
          <a:r>
            <a:rPr lang="en-US" sz="1200"/>
            <a:t>MCOs enter a formal bidding period where they submit their developed proposals to the state Medicaid agency. </a:t>
          </a:r>
        </a:p>
      </dgm:t>
    </dgm:pt>
    <dgm:pt modelId="{57EAD650-7B52-6542-B1C7-F991A054B9EE}" type="parTrans" cxnId="{DF8439BA-198E-F449-92D6-5FA47DBB5D7E}">
      <dgm:prSet/>
      <dgm:spPr/>
      <dgm:t>
        <a:bodyPr/>
        <a:lstStyle/>
        <a:p>
          <a:endParaRPr lang="en-US"/>
        </a:p>
      </dgm:t>
    </dgm:pt>
    <dgm:pt modelId="{29D39A89-B70D-E44E-84EC-910599D375C8}" type="sibTrans" cxnId="{DF8439BA-198E-F449-92D6-5FA47DBB5D7E}">
      <dgm:prSet/>
      <dgm:spPr/>
      <dgm:t>
        <a:bodyPr/>
        <a:lstStyle/>
        <a:p>
          <a:endParaRPr lang="en-US"/>
        </a:p>
      </dgm:t>
    </dgm:pt>
    <dgm:pt modelId="{521CFF65-97C3-6645-BE05-0134BDAE4A26}">
      <dgm:prSet custT="1"/>
      <dgm:spPr/>
      <dgm:t>
        <a:bodyPr/>
        <a:lstStyle/>
        <a:p>
          <a:pPr algn="ctr"/>
          <a:r>
            <a:rPr lang="en-US" sz="1200" b="1">
              <a:solidFill>
                <a:srgbClr val="1F842F"/>
              </a:solidFill>
            </a:rPr>
            <a:t>Proposal Review</a:t>
          </a:r>
        </a:p>
        <a:p>
          <a:pPr algn="l"/>
          <a:r>
            <a:rPr lang="en-US" sz="1200"/>
            <a:t>The panel reviews MCO proposals, utilizing specified evaluation tools that rank programmatic responses and MCO price bids. </a:t>
          </a:r>
        </a:p>
      </dgm:t>
    </dgm:pt>
    <dgm:pt modelId="{7E1FAD9A-AD8A-9746-B310-C19FCE39B5E1}" type="parTrans" cxnId="{92B0267A-1D06-6547-BCBB-C7449C11C5A2}">
      <dgm:prSet/>
      <dgm:spPr/>
      <dgm:t>
        <a:bodyPr/>
        <a:lstStyle/>
        <a:p>
          <a:endParaRPr lang="en-US"/>
        </a:p>
      </dgm:t>
    </dgm:pt>
    <dgm:pt modelId="{FD69498C-F791-CB48-872A-EF1E420DA521}" type="sibTrans" cxnId="{92B0267A-1D06-6547-BCBB-C7449C11C5A2}">
      <dgm:prSet/>
      <dgm:spPr/>
      <dgm:t>
        <a:bodyPr/>
        <a:lstStyle/>
        <a:p>
          <a:endParaRPr lang="en-US"/>
        </a:p>
      </dgm:t>
    </dgm:pt>
    <dgm:pt modelId="{91EB6514-B210-4345-88A6-0C0AFA0FEBA4}">
      <dgm:prSet custT="1"/>
      <dgm:spPr/>
      <dgm:t>
        <a:bodyPr/>
        <a:lstStyle/>
        <a:p>
          <a:pPr algn="ctr"/>
          <a:r>
            <a:rPr lang="en-US" sz="1200" b="1">
              <a:solidFill>
                <a:srgbClr val="1F842F"/>
              </a:solidFill>
            </a:rPr>
            <a:t>Contract Selection</a:t>
          </a:r>
        </a:p>
        <a:p>
          <a:pPr algn="l"/>
          <a:r>
            <a:rPr lang="en-US" sz="1200"/>
            <a:t>The state announces its intent to contract with successful bidders and finalizes payment rates.</a:t>
          </a:r>
          <a:endParaRPr lang="en-US" sz="1100"/>
        </a:p>
      </dgm:t>
    </dgm:pt>
    <dgm:pt modelId="{87942027-711F-BE4B-BA95-A5AB8ED0FC2E}" type="parTrans" cxnId="{0AA6D27E-0B52-BC48-B389-F5DB72693B42}">
      <dgm:prSet/>
      <dgm:spPr/>
      <dgm:t>
        <a:bodyPr/>
        <a:lstStyle/>
        <a:p>
          <a:endParaRPr lang="en-US"/>
        </a:p>
      </dgm:t>
    </dgm:pt>
    <dgm:pt modelId="{543A25F5-7FA1-604A-83CF-C6D48E021CEB}" type="sibTrans" cxnId="{0AA6D27E-0B52-BC48-B389-F5DB72693B42}">
      <dgm:prSet/>
      <dgm:spPr/>
      <dgm:t>
        <a:bodyPr/>
        <a:lstStyle/>
        <a:p>
          <a:endParaRPr lang="en-US"/>
        </a:p>
      </dgm:t>
    </dgm:pt>
    <dgm:pt modelId="{AD92C421-38EE-DD43-BDED-8687DA523053}" type="pres">
      <dgm:prSet presAssocID="{177DA1CB-1545-674C-9B5B-E84F470A5F7B}" presName="Name0" presStyleCnt="0">
        <dgm:presLayoutVars>
          <dgm:dir/>
          <dgm:resizeHandles val="exact"/>
        </dgm:presLayoutVars>
      </dgm:prSet>
      <dgm:spPr/>
    </dgm:pt>
    <dgm:pt modelId="{C806567D-41B7-1644-B1A8-BE3E474134F1}" type="pres">
      <dgm:prSet presAssocID="{177DA1CB-1545-674C-9B5B-E84F470A5F7B}" presName="arrow" presStyleLbl="bgShp" presStyleIdx="0" presStyleCnt="1"/>
      <dgm:spPr/>
    </dgm:pt>
    <dgm:pt modelId="{0965AE55-37F2-4A40-8411-63B8F49A547B}" type="pres">
      <dgm:prSet presAssocID="{177DA1CB-1545-674C-9B5B-E84F470A5F7B}" presName="points" presStyleCnt="0"/>
      <dgm:spPr/>
    </dgm:pt>
    <dgm:pt modelId="{A0240AF4-9248-FC4A-8159-321858AB8E4F}" type="pres">
      <dgm:prSet presAssocID="{DF8C1492-111B-DA4C-9F48-7E2B2758D4D8}" presName="compositeA" presStyleCnt="0"/>
      <dgm:spPr/>
    </dgm:pt>
    <dgm:pt modelId="{177C2E4C-8D9E-1249-98E1-1C88FBA35FCA}" type="pres">
      <dgm:prSet presAssocID="{DF8C1492-111B-DA4C-9F48-7E2B2758D4D8}" presName="textA" presStyleLbl="revTx" presStyleIdx="0" presStyleCnt="7">
        <dgm:presLayoutVars>
          <dgm:bulletEnabled val="1"/>
        </dgm:presLayoutVars>
      </dgm:prSet>
      <dgm:spPr/>
    </dgm:pt>
    <dgm:pt modelId="{6D8AB6D5-F76D-5B47-AF31-CDFEF82C10D7}" type="pres">
      <dgm:prSet presAssocID="{DF8C1492-111B-DA4C-9F48-7E2B2758D4D8}" presName="circleA" presStyleLbl="node1" presStyleIdx="0" presStyleCnt="7"/>
      <dgm:spPr/>
    </dgm:pt>
    <dgm:pt modelId="{21119846-3ED8-6F43-AF7C-8204AA0E72D9}" type="pres">
      <dgm:prSet presAssocID="{DF8C1492-111B-DA4C-9F48-7E2B2758D4D8}" presName="spaceA" presStyleCnt="0"/>
      <dgm:spPr/>
    </dgm:pt>
    <dgm:pt modelId="{094D0457-A9E1-2D4D-81B8-FEC6A51F4CD8}" type="pres">
      <dgm:prSet presAssocID="{D9D8A6BD-8E1B-014B-8F50-3A537B01F312}" presName="space" presStyleCnt="0"/>
      <dgm:spPr/>
    </dgm:pt>
    <dgm:pt modelId="{E8B40E0A-EFF5-AC46-B030-3D128290DBC0}" type="pres">
      <dgm:prSet presAssocID="{C66081E4-F1A2-1347-A4B3-4FC7836AC1C2}" presName="compositeB" presStyleCnt="0"/>
      <dgm:spPr/>
    </dgm:pt>
    <dgm:pt modelId="{B585E35C-9AFF-BD41-94BB-0C8C47FD472A}" type="pres">
      <dgm:prSet presAssocID="{C66081E4-F1A2-1347-A4B3-4FC7836AC1C2}" presName="textB" presStyleLbl="revTx" presStyleIdx="1" presStyleCnt="7">
        <dgm:presLayoutVars>
          <dgm:bulletEnabled val="1"/>
        </dgm:presLayoutVars>
      </dgm:prSet>
      <dgm:spPr/>
    </dgm:pt>
    <dgm:pt modelId="{F9BBC603-B82F-C64A-BCD8-D2B8EC4E0B85}" type="pres">
      <dgm:prSet presAssocID="{C66081E4-F1A2-1347-A4B3-4FC7836AC1C2}" presName="circleB" presStyleLbl="node1" presStyleIdx="1" presStyleCnt="7"/>
      <dgm:spPr/>
    </dgm:pt>
    <dgm:pt modelId="{C378D33F-C20F-A242-8C91-7741EBAF17FF}" type="pres">
      <dgm:prSet presAssocID="{C66081E4-F1A2-1347-A4B3-4FC7836AC1C2}" presName="spaceB" presStyleCnt="0"/>
      <dgm:spPr/>
    </dgm:pt>
    <dgm:pt modelId="{ED28DDA3-6FFC-3442-B2CE-228DE616A7D8}" type="pres">
      <dgm:prSet presAssocID="{51940245-BFA8-E245-A379-DEC8DEE979FE}" presName="space" presStyleCnt="0"/>
      <dgm:spPr/>
    </dgm:pt>
    <dgm:pt modelId="{0F7F6E0A-667D-B840-A909-9902C6AE59A4}" type="pres">
      <dgm:prSet presAssocID="{98697643-DCC1-314C-A124-6CA303859FD4}" presName="compositeA" presStyleCnt="0"/>
      <dgm:spPr/>
    </dgm:pt>
    <dgm:pt modelId="{A955F3CB-CA19-E249-8BC1-2236946D0F0D}" type="pres">
      <dgm:prSet presAssocID="{98697643-DCC1-314C-A124-6CA303859FD4}" presName="textA" presStyleLbl="revTx" presStyleIdx="2" presStyleCnt="7">
        <dgm:presLayoutVars>
          <dgm:bulletEnabled val="1"/>
        </dgm:presLayoutVars>
      </dgm:prSet>
      <dgm:spPr/>
    </dgm:pt>
    <dgm:pt modelId="{504601BE-C741-7C41-98BE-923DB778D299}" type="pres">
      <dgm:prSet presAssocID="{98697643-DCC1-314C-A124-6CA303859FD4}" presName="circleA" presStyleLbl="node1" presStyleIdx="2" presStyleCnt="7"/>
      <dgm:spPr/>
    </dgm:pt>
    <dgm:pt modelId="{4F9C5814-273E-AF45-ACBF-37AC9CA710B6}" type="pres">
      <dgm:prSet presAssocID="{98697643-DCC1-314C-A124-6CA303859FD4}" presName="spaceA" presStyleCnt="0"/>
      <dgm:spPr/>
    </dgm:pt>
    <dgm:pt modelId="{5ADEBC1C-948D-4743-9261-22B68CA05B2D}" type="pres">
      <dgm:prSet presAssocID="{16E68E41-3BBC-2C4C-8E87-ED31F263E6BF}" presName="space" presStyleCnt="0"/>
      <dgm:spPr/>
    </dgm:pt>
    <dgm:pt modelId="{E19FADE7-872C-B24D-BAF0-BB44506E6803}" type="pres">
      <dgm:prSet presAssocID="{14DBAF33-78C7-7B40-86F1-F79F522448DA}" presName="compositeB" presStyleCnt="0"/>
      <dgm:spPr/>
    </dgm:pt>
    <dgm:pt modelId="{95B8A52E-9080-174E-8FF9-10BAC0871D45}" type="pres">
      <dgm:prSet presAssocID="{14DBAF33-78C7-7B40-86F1-F79F522448DA}" presName="textB" presStyleLbl="revTx" presStyleIdx="3" presStyleCnt="7">
        <dgm:presLayoutVars>
          <dgm:bulletEnabled val="1"/>
        </dgm:presLayoutVars>
      </dgm:prSet>
      <dgm:spPr/>
    </dgm:pt>
    <dgm:pt modelId="{089ACEE3-6B7D-8245-BEF2-AD0D411C2B7D}" type="pres">
      <dgm:prSet presAssocID="{14DBAF33-78C7-7B40-86F1-F79F522448DA}" presName="circleB" presStyleLbl="node1" presStyleIdx="3" presStyleCnt="7"/>
      <dgm:spPr/>
    </dgm:pt>
    <dgm:pt modelId="{52B35C0A-3CA3-0A49-B0C7-8C11C9581AE3}" type="pres">
      <dgm:prSet presAssocID="{14DBAF33-78C7-7B40-86F1-F79F522448DA}" presName="spaceB" presStyleCnt="0"/>
      <dgm:spPr/>
    </dgm:pt>
    <dgm:pt modelId="{B79D4C68-0443-2947-A8D6-655F99CE73A0}" type="pres">
      <dgm:prSet presAssocID="{7333E886-6141-BE4C-BFB6-8C7EF7DD7BC9}" presName="space" presStyleCnt="0"/>
      <dgm:spPr/>
    </dgm:pt>
    <dgm:pt modelId="{1A2D91F5-5140-7B4D-B066-2B4842649009}" type="pres">
      <dgm:prSet presAssocID="{F7BC6AC6-61E2-C24C-8F8F-7FCBFDC47CBF}" presName="compositeA" presStyleCnt="0"/>
      <dgm:spPr/>
    </dgm:pt>
    <dgm:pt modelId="{D20103CB-9BD5-9A44-9F26-B948FD6C32C7}" type="pres">
      <dgm:prSet presAssocID="{F7BC6AC6-61E2-C24C-8F8F-7FCBFDC47CBF}" presName="textA" presStyleLbl="revTx" presStyleIdx="4" presStyleCnt="7" custScaleX="113877">
        <dgm:presLayoutVars>
          <dgm:bulletEnabled val="1"/>
        </dgm:presLayoutVars>
      </dgm:prSet>
      <dgm:spPr/>
    </dgm:pt>
    <dgm:pt modelId="{B73FAB9A-D188-3249-BDB8-E9F8F868DE5F}" type="pres">
      <dgm:prSet presAssocID="{F7BC6AC6-61E2-C24C-8F8F-7FCBFDC47CBF}" presName="circleA" presStyleLbl="node1" presStyleIdx="4" presStyleCnt="7"/>
      <dgm:spPr/>
    </dgm:pt>
    <dgm:pt modelId="{AFC6D73F-0106-6C4F-B808-6ED72C1E1B1C}" type="pres">
      <dgm:prSet presAssocID="{F7BC6AC6-61E2-C24C-8F8F-7FCBFDC47CBF}" presName="spaceA" presStyleCnt="0"/>
      <dgm:spPr/>
    </dgm:pt>
    <dgm:pt modelId="{10810B12-FE95-7447-B9D0-A31A492C0EEF}" type="pres">
      <dgm:prSet presAssocID="{29D39A89-B70D-E44E-84EC-910599D375C8}" presName="space" presStyleCnt="0"/>
      <dgm:spPr/>
    </dgm:pt>
    <dgm:pt modelId="{AB6CC278-845F-6642-82F6-7FB69F3E7A8F}" type="pres">
      <dgm:prSet presAssocID="{521CFF65-97C3-6645-BE05-0134BDAE4A26}" presName="compositeB" presStyleCnt="0"/>
      <dgm:spPr/>
    </dgm:pt>
    <dgm:pt modelId="{6FC0E54D-7D25-7449-BFC3-1F7CEDD2B091}" type="pres">
      <dgm:prSet presAssocID="{521CFF65-97C3-6645-BE05-0134BDAE4A26}" presName="textB" presStyleLbl="revTx" presStyleIdx="5" presStyleCnt="7">
        <dgm:presLayoutVars>
          <dgm:bulletEnabled val="1"/>
        </dgm:presLayoutVars>
      </dgm:prSet>
      <dgm:spPr/>
    </dgm:pt>
    <dgm:pt modelId="{F98F408C-D22F-2543-8170-BAF1A2EE8222}" type="pres">
      <dgm:prSet presAssocID="{521CFF65-97C3-6645-BE05-0134BDAE4A26}" presName="circleB" presStyleLbl="node1" presStyleIdx="5" presStyleCnt="7"/>
      <dgm:spPr/>
    </dgm:pt>
    <dgm:pt modelId="{C6F9CAAE-2D63-A642-AB81-04902BD7571B}" type="pres">
      <dgm:prSet presAssocID="{521CFF65-97C3-6645-BE05-0134BDAE4A26}" presName="spaceB" presStyleCnt="0"/>
      <dgm:spPr/>
    </dgm:pt>
    <dgm:pt modelId="{9D94EDF9-00C4-A94F-8136-6AADB074A583}" type="pres">
      <dgm:prSet presAssocID="{FD69498C-F791-CB48-872A-EF1E420DA521}" presName="space" presStyleCnt="0"/>
      <dgm:spPr/>
    </dgm:pt>
    <dgm:pt modelId="{36CA3E3E-D483-AD42-BD03-F491B7BB1DDE}" type="pres">
      <dgm:prSet presAssocID="{91EB6514-B210-4345-88A6-0C0AFA0FEBA4}" presName="compositeA" presStyleCnt="0"/>
      <dgm:spPr/>
    </dgm:pt>
    <dgm:pt modelId="{F0B734AA-4A96-3C42-AD00-EDEB7CBB3B4A}" type="pres">
      <dgm:prSet presAssocID="{91EB6514-B210-4345-88A6-0C0AFA0FEBA4}" presName="textA" presStyleLbl="revTx" presStyleIdx="6" presStyleCnt="7" custScaleX="118085">
        <dgm:presLayoutVars>
          <dgm:bulletEnabled val="1"/>
        </dgm:presLayoutVars>
      </dgm:prSet>
      <dgm:spPr/>
    </dgm:pt>
    <dgm:pt modelId="{7C405F2F-52D9-D241-BADD-B5FAE5308DFA}" type="pres">
      <dgm:prSet presAssocID="{91EB6514-B210-4345-88A6-0C0AFA0FEBA4}" presName="circleA" presStyleLbl="node1" presStyleIdx="6" presStyleCnt="7"/>
      <dgm:spPr/>
    </dgm:pt>
    <dgm:pt modelId="{2DE3BA85-242B-0E41-9AE2-A0D11AE24D03}" type="pres">
      <dgm:prSet presAssocID="{91EB6514-B210-4345-88A6-0C0AFA0FEBA4}" presName="spaceA" presStyleCnt="0"/>
      <dgm:spPr/>
    </dgm:pt>
  </dgm:ptLst>
  <dgm:cxnLst>
    <dgm:cxn modelId="{BF6E9B0E-E44F-2940-9FAC-D4E85F1043B3}" type="presOf" srcId="{177DA1CB-1545-674C-9B5B-E84F470A5F7B}" destId="{AD92C421-38EE-DD43-BDED-8687DA523053}" srcOrd="0" destOrd="0" presId="urn:microsoft.com/office/officeart/2005/8/layout/hProcess11"/>
    <dgm:cxn modelId="{F7A66224-7309-3C41-AEE6-F511C86DAC8B}" srcId="{177DA1CB-1545-674C-9B5B-E84F470A5F7B}" destId="{14DBAF33-78C7-7B40-86F1-F79F522448DA}" srcOrd="3" destOrd="0" parTransId="{C40A8EDA-DEA0-4542-A003-1701BE791084}" sibTransId="{7333E886-6141-BE4C-BFB6-8C7EF7DD7BC9}"/>
    <dgm:cxn modelId="{AC897A35-C303-F244-B059-7D676BCC1F1A}" type="presOf" srcId="{521CFF65-97C3-6645-BE05-0134BDAE4A26}" destId="{6FC0E54D-7D25-7449-BFC3-1F7CEDD2B091}" srcOrd="0" destOrd="0" presId="urn:microsoft.com/office/officeart/2005/8/layout/hProcess11"/>
    <dgm:cxn modelId="{21A66D5B-4A98-8F4D-BE63-ED04C7543F3A}" srcId="{177DA1CB-1545-674C-9B5B-E84F470A5F7B}" destId="{DF8C1492-111B-DA4C-9F48-7E2B2758D4D8}" srcOrd="0" destOrd="0" parTransId="{E44797EA-BD28-854B-A693-436380EECC67}" sibTransId="{D9D8A6BD-8E1B-014B-8F50-3A537B01F312}"/>
    <dgm:cxn modelId="{65A49867-5282-F24D-88C9-D392886FEFE9}" type="presOf" srcId="{14DBAF33-78C7-7B40-86F1-F79F522448DA}" destId="{95B8A52E-9080-174E-8FF9-10BAC0871D45}" srcOrd="0" destOrd="0" presId="urn:microsoft.com/office/officeart/2005/8/layout/hProcess11"/>
    <dgm:cxn modelId="{92B0267A-1D06-6547-BCBB-C7449C11C5A2}" srcId="{177DA1CB-1545-674C-9B5B-E84F470A5F7B}" destId="{521CFF65-97C3-6645-BE05-0134BDAE4A26}" srcOrd="5" destOrd="0" parTransId="{7E1FAD9A-AD8A-9746-B310-C19FCE39B5E1}" sibTransId="{FD69498C-F791-CB48-872A-EF1E420DA521}"/>
    <dgm:cxn modelId="{0AA6D27E-0B52-BC48-B389-F5DB72693B42}" srcId="{177DA1CB-1545-674C-9B5B-E84F470A5F7B}" destId="{91EB6514-B210-4345-88A6-0C0AFA0FEBA4}" srcOrd="6" destOrd="0" parTransId="{87942027-711F-BE4B-BA95-A5AB8ED0FC2E}" sibTransId="{543A25F5-7FA1-604A-83CF-C6D48E021CEB}"/>
    <dgm:cxn modelId="{1BA4E68B-EA1B-1943-957C-096AA28118F4}" type="presOf" srcId="{98697643-DCC1-314C-A124-6CA303859FD4}" destId="{A955F3CB-CA19-E249-8BC1-2236946D0F0D}" srcOrd="0" destOrd="0" presId="urn:microsoft.com/office/officeart/2005/8/layout/hProcess11"/>
    <dgm:cxn modelId="{49408C9C-0B88-4042-AE04-187A5DEE8E5F}" srcId="{177DA1CB-1545-674C-9B5B-E84F470A5F7B}" destId="{C66081E4-F1A2-1347-A4B3-4FC7836AC1C2}" srcOrd="1" destOrd="0" parTransId="{C2814A95-7909-6D44-8E48-914F0F3CF537}" sibTransId="{51940245-BFA8-E245-A379-DEC8DEE979FE}"/>
    <dgm:cxn modelId="{CDB4AFA1-0142-5747-B59D-726643E7D01E}" type="presOf" srcId="{DF8C1492-111B-DA4C-9F48-7E2B2758D4D8}" destId="{177C2E4C-8D9E-1249-98E1-1C88FBA35FCA}" srcOrd="0" destOrd="0" presId="urn:microsoft.com/office/officeart/2005/8/layout/hProcess11"/>
    <dgm:cxn modelId="{71B083AB-7B5D-1342-86BC-F0DD9804B9A4}" type="presOf" srcId="{C66081E4-F1A2-1347-A4B3-4FC7836AC1C2}" destId="{B585E35C-9AFF-BD41-94BB-0C8C47FD472A}" srcOrd="0" destOrd="0" presId="urn:microsoft.com/office/officeart/2005/8/layout/hProcess11"/>
    <dgm:cxn modelId="{DF8439BA-198E-F449-92D6-5FA47DBB5D7E}" srcId="{177DA1CB-1545-674C-9B5B-E84F470A5F7B}" destId="{F7BC6AC6-61E2-C24C-8F8F-7FCBFDC47CBF}" srcOrd="4" destOrd="0" parTransId="{57EAD650-7B52-6542-B1C7-F991A054B9EE}" sibTransId="{29D39A89-B70D-E44E-84EC-910599D375C8}"/>
    <dgm:cxn modelId="{B1F285D6-1C70-4B41-B1B3-249E73A95C88}" srcId="{177DA1CB-1545-674C-9B5B-E84F470A5F7B}" destId="{98697643-DCC1-314C-A124-6CA303859FD4}" srcOrd="2" destOrd="0" parTransId="{23D16067-5855-B848-82DA-63CC22539BCA}" sibTransId="{16E68E41-3BBC-2C4C-8E87-ED31F263E6BF}"/>
    <dgm:cxn modelId="{D5D9C5D6-28FB-4A47-8869-03DE1B793333}" type="presOf" srcId="{91EB6514-B210-4345-88A6-0C0AFA0FEBA4}" destId="{F0B734AA-4A96-3C42-AD00-EDEB7CBB3B4A}" srcOrd="0" destOrd="0" presId="urn:microsoft.com/office/officeart/2005/8/layout/hProcess11"/>
    <dgm:cxn modelId="{FD8BC3E2-A33A-D54A-8D13-E54A4765C1D8}" type="presOf" srcId="{F7BC6AC6-61E2-C24C-8F8F-7FCBFDC47CBF}" destId="{D20103CB-9BD5-9A44-9F26-B948FD6C32C7}" srcOrd="0" destOrd="0" presId="urn:microsoft.com/office/officeart/2005/8/layout/hProcess11"/>
    <dgm:cxn modelId="{E697E227-6707-F349-BBD3-E37E6DF865F0}" type="presParOf" srcId="{AD92C421-38EE-DD43-BDED-8687DA523053}" destId="{C806567D-41B7-1644-B1A8-BE3E474134F1}" srcOrd="0" destOrd="0" presId="urn:microsoft.com/office/officeart/2005/8/layout/hProcess11"/>
    <dgm:cxn modelId="{317C2918-10C4-B148-8A16-E298E040907C}" type="presParOf" srcId="{AD92C421-38EE-DD43-BDED-8687DA523053}" destId="{0965AE55-37F2-4A40-8411-63B8F49A547B}" srcOrd="1" destOrd="0" presId="urn:microsoft.com/office/officeart/2005/8/layout/hProcess11"/>
    <dgm:cxn modelId="{E2EF7E42-7AC6-264C-9C73-56ED09DD0B5D}" type="presParOf" srcId="{0965AE55-37F2-4A40-8411-63B8F49A547B}" destId="{A0240AF4-9248-FC4A-8159-321858AB8E4F}" srcOrd="0" destOrd="0" presId="urn:microsoft.com/office/officeart/2005/8/layout/hProcess11"/>
    <dgm:cxn modelId="{6F1C8649-2C7B-E34A-8BAB-A0F7FE67E289}" type="presParOf" srcId="{A0240AF4-9248-FC4A-8159-321858AB8E4F}" destId="{177C2E4C-8D9E-1249-98E1-1C88FBA35FCA}" srcOrd="0" destOrd="0" presId="urn:microsoft.com/office/officeart/2005/8/layout/hProcess11"/>
    <dgm:cxn modelId="{A0AE4C9D-3776-6440-BFC2-7D984F1E436A}" type="presParOf" srcId="{A0240AF4-9248-FC4A-8159-321858AB8E4F}" destId="{6D8AB6D5-F76D-5B47-AF31-CDFEF82C10D7}" srcOrd="1" destOrd="0" presId="urn:microsoft.com/office/officeart/2005/8/layout/hProcess11"/>
    <dgm:cxn modelId="{8FE7A02B-EE58-6E4E-92AB-6FCAF09E2F16}" type="presParOf" srcId="{A0240AF4-9248-FC4A-8159-321858AB8E4F}" destId="{21119846-3ED8-6F43-AF7C-8204AA0E72D9}" srcOrd="2" destOrd="0" presId="urn:microsoft.com/office/officeart/2005/8/layout/hProcess11"/>
    <dgm:cxn modelId="{49981EBF-E025-CA4D-81C2-FC4B99A736ED}" type="presParOf" srcId="{0965AE55-37F2-4A40-8411-63B8F49A547B}" destId="{094D0457-A9E1-2D4D-81B8-FEC6A51F4CD8}" srcOrd="1" destOrd="0" presId="urn:microsoft.com/office/officeart/2005/8/layout/hProcess11"/>
    <dgm:cxn modelId="{827DA186-A898-5E4C-B536-26C73B5E5741}" type="presParOf" srcId="{0965AE55-37F2-4A40-8411-63B8F49A547B}" destId="{E8B40E0A-EFF5-AC46-B030-3D128290DBC0}" srcOrd="2" destOrd="0" presId="urn:microsoft.com/office/officeart/2005/8/layout/hProcess11"/>
    <dgm:cxn modelId="{2BF556D3-BC14-A447-A898-F6EBA49882FE}" type="presParOf" srcId="{E8B40E0A-EFF5-AC46-B030-3D128290DBC0}" destId="{B585E35C-9AFF-BD41-94BB-0C8C47FD472A}" srcOrd="0" destOrd="0" presId="urn:microsoft.com/office/officeart/2005/8/layout/hProcess11"/>
    <dgm:cxn modelId="{03ED12F2-FD40-B142-BB55-C092A5DE8EE4}" type="presParOf" srcId="{E8B40E0A-EFF5-AC46-B030-3D128290DBC0}" destId="{F9BBC603-B82F-C64A-BCD8-D2B8EC4E0B85}" srcOrd="1" destOrd="0" presId="urn:microsoft.com/office/officeart/2005/8/layout/hProcess11"/>
    <dgm:cxn modelId="{1B360559-C2EC-DF4E-AECA-F3F0FA03A3F2}" type="presParOf" srcId="{E8B40E0A-EFF5-AC46-B030-3D128290DBC0}" destId="{C378D33F-C20F-A242-8C91-7741EBAF17FF}" srcOrd="2" destOrd="0" presId="urn:microsoft.com/office/officeart/2005/8/layout/hProcess11"/>
    <dgm:cxn modelId="{0C82AD94-ABC8-6443-BE9D-1BE794C4B946}" type="presParOf" srcId="{0965AE55-37F2-4A40-8411-63B8F49A547B}" destId="{ED28DDA3-6FFC-3442-B2CE-228DE616A7D8}" srcOrd="3" destOrd="0" presId="urn:microsoft.com/office/officeart/2005/8/layout/hProcess11"/>
    <dgm:cxn modelId="{6467008C-23B5-8048-8049-78D3DE95DA78}" type="presParOf" srcId="{0965AE55-37F2-4A40-8411-63B8F49A547B}" destId="{0F7F6E0A-667D-B840-A909-9902C6AE59A4}" srcOrd="4" destOrd="0" presId="urn:microsoft.com/office/officeart/2005/8/layout/hProcess11"/>
    <dgm:cxn modelId="{E330B85E-F072-1948-9A02-D329F61A8150}" type="presParOf" srcId="{0F7F6E0A-667D-B840-A909-9902C6AE59A4}" destId="{A955F3CB-CA19-E249-8BC1-2236946D0F0D}" srcOrd="0" destOrd="0" presId="urn:microsoft.com/office/officeart/2005/8/layout/hProcess11"/>
    <dgm:cxn modelId="{21D7F494-FCCF-C946-B504-032B94A1533A}" type="presParOf" srcId="{0F7F6E0A-667D-B840-A909-9902C6AE59A4}" destId="{504601BE-C741-7C41-98BE-923DB778D299}" srcOrd="1" destOrd="0" presId="urn:microsoft.com/office/officeart/2005/8/layout/hProcess11"/>
    <dgm:cxn modelId="{7CC1943C-89CD-5944-9C5E-63F68555619F}" type="presParOf" srcId="{0F7F6E0A-667D-B840-A909-9902C6AE59A4}" destId="{4F9C5814-273E-AF45-ACBF-37AC9CA710B6}" srcOrd="2" destOrd="0" presId="urn:microsoft.com/office/officeart/2005/8/layout/hProcess11"/>
    <dgm:cxn modelId="{0C17CA55-4A97-764A-B29E-152C9A1F6115}" type="presParOf" srcId="{0965AE55-37F2-4A40-8411-63B8F49A547B}" destId="{5ADEBC1C-948D-4743-9261-22B68CA05B2D}" srcOrd="5" destOrd="0" presId="urn:microsoft.com/office/officeart/2005/8/layout/hProcess11"/>
    <dgm:cxn modelId="{78F3EE45-AB8E-1649-8CC5-57A02B3845A7}" type="presParOf" srcId="{0965AE55-37F2-4A40-8411-63B8F49A547B}" destId="{E19FADE7-872C-B24D-BAF0-BB44506E6803}" srcOrd="6" destOrd="0" presId="urn:microsoft.com/office/officeart/2005/8/layout/hProcess11"/>
    <dgm:cxn modelId="{3F14F002-7C6B-564E-ABF3-801E435BB3D2}" type="presParOf" srcId="{E19FADE7-872C-B24D-BAF0-BB44506E6803}" destId="{95B8A52E-9080-174E-8FF9-10BAC0871D45}" srcOrd="0" destOrd="0" presId="urn:microsoft.com/office/officeart/2005/8/layout/hProcess11"/>
    <dgm:cxn modelId="{FAC28D2E-22E6-EC40-8A16-E67775DF2D60}" type="presParOf" srcId="{E19FADE7-872C-B24D-BAF0-BB44506E6803}" destId="{089ACEE3-6B7D-8245-BEF2-AD0D411C2B7D}" srcOrd="1" destOrd="0" presId="urn:microsoft.com/office/officeart/2005/8/layout/hProcess11"/>
    <dgm:cxn modelId="{797E7701-D9D1-9A49-9B18-095E78CCE6D8}" type="presParOf" srcId="{E19FADE7-872C-B24D-BAF0-BB44506E6803}" destId="{52B35C0A-3CA3-0A49-B0C7-8C11C9581AE3}" srcOrd="2" destOrd="0" presId="urn:microsoft.com/office/officeart/2005/8/layout/hProcess11"/>
    <dgm:cxn modelId="{D579993E-6189-8342-91DE-FCF3C6E2289B}" type="presParOf" srcId="{0965AE55-37F2-4A40-8411-63B8F49A547B}" destId="{B79D4C68-0443-2947-A8D6-655F99CE73A0}" srcOrd="7" destOrd="0" presId="urn:microsoft.com/office/officeart/2005/8/layout/hProcess11"/>
    <dgm:cxn modelId="{3817937A-C089-D34D-AFAE-6BF6334D503C}" type="presParOf" srcId="{0965AE55-37F2-4A40-8411-63B8F49A547B}" destId="{1A2D91F5-5140-7B4D-B066-2B4842649009}" srcOrd="8" destOrd="0" presId="urn:microsoft.com/office/officeart/2005/8/layout/hProcess11"/>
    <dgm:cxn modelId="{AF7A1976-72CB-6449-B2E9-FA56A90A22A6}" type="presParOf" srcId="{1A2D91F5-5140-7B4D-B066-2B4842649009}" destId="{D20103CB-9BD5-9A44-9F26-B948FD6C32C7}" srcOrd="0" destOrd="0" presId="urn:microsoft.com/office/officeart/2005/8/layout/hProcess11"/>
    <dgm:cxn modelId="{A0C7E84B-ADB7-B14A-B9A5-CA796E7606BD}" type="presParOf" srcId="{1A2D91F5-5140-7B4D-B066-2B4842649009}" destId="{B73FAB9A-D188-3249-BDB8-E9F8F868DE5F}" srcOrd="1" destOrd="0" presId="urn:microsoft.com/office/officeart/2005/8/layout/hProcess11"/>
    <dgm:cxn modelId="{D1B91AE0-2E28-9D42-A7F3-12C639A2C1A7}" type="presParOf" srcId="{1A2D91F5-5140-7B4D-B066-2B4842649009}" destId="{AFC6D73F-0106-6C4F-B808-6ED72C1E1B1C}" srcOrd="2" destOrd="0" presId="urn:microsoft.com/office/officeart/2005/8/layout/hProcess11"/>
    <dgm:cxn modelId="{AB06745D-60AA-1248-A473-9E726FD06D67}" type="presParOf" srcId="{0965AE55-37F2-4A40-8411-63B8F49A547B}" destId="{10810B12-FE95-7447-B9D0-A31A492C0EEF}" srcOrd="9" destOrd="0" presId="urn:microsoft.com/office/officeart/2005/8/layout/hProcess11"/>
    <dgm:cxn modelId="{78FBA41D-EF39-7F4A-8654-5BA0B4CB5CA0}" type="presParOf" srcId="{0965AE55-37F2-4A40-8411-63B8F49A547B}" destId="{AB6CC278-845F-6642-82F6-7FB69F3E7A8F}" srcOrd="10" destOrd="0" presId="urn:microsoft.com/office/officeart/2005/8/layout/hProcess11"/>
    <dgm:cxn modelId="{979D62E7-3293-9941-8765-625B9FE2550F}" type="presParOf" srcId="{AB6CC278-845F-6642-82F6-7FB69F3E7A8F}" destId="{6FC0E54D-7D25-7449-BFC3-1F7CEDD2B091}" srcOrd="0" destOrd="0" presId="urn:microsoft.com/office/officeart/2005/8/layout/hProcess11"/>
    <dgm:cxn modelId="{866DD4A8-C6CD-0647-B40C-0AFA2B1A2CDE}" type="presParOf" srcId="{AB6CC278-845F-6642-82F6-7FB69F3E7A8F}" destId="{F98F408C-D22F-2543-8170-BAF1A2EE8222}" srcOrd="1" destOrd="0" presId="urn:microsoft.com/office/officeart/2005/8/layout/hProcess11"/>
    <dgm:cxn modelId="{C16BC610-8D66-0A44-A32A-48887C074080}" type="presParOf" srcId="{AB6CC278-845F-6642-82F6-7FB69F3E7A8F}" destId="{C6F9CAAE-2D63-A642-AB81-04902BD7571B}" srcOrd="2" destOrd="0" presId="urn:microsoft.com/office/officeart/2005/8/layout/hProcess11"/>
    <dgm:cxn modelId="{DF7BAE7D-F993-DD44-9537-578080E4B0F7}" type="presParOf" srcId="{0965AE55-37F2-4A40-8411-63B8F49A547B}" destId="{9D94EDF9-00C4-A94F-8136-6AADB074A583}" srcOrd="11" destOrd="0" presId="urn:microsoft.com/office/officeart/2005/8/layout/hProcess11"/>
    <dgm:cxn modelId="{AE90769A-6E55-BE4E-979D-5AD15240D0CC}" type="presParOf" srcId="{0965AE55-37F2-4A40-8411-63B8F49A547B}" destId="{36CA3E3E-D483-AD42-BD03-F491B7BB1DDE}" srcOrd="12" destOrd="0" presId="urn:microsoft.com/office/officeart/2005/8/layout/hProcess11"/>
    <dgm:cxn modelId="{51EE085A-7A5B-4D42-8343-5AC3A71C9E13}" type="presParOf" srcId="{36CA3E3E-D483-AD42-BD03-F491B7BB1DDE}" destId="{F0B734AA-4A96-3C42-AD00-EDEB7CBB3B4A}" srcOrd="0" destOrd="0" presId="urn:microsoft.com/office/officeart/2005/8/layout/hProcess11"/>
    <dgm:cxn modelId="{8DB78A41-0E0A-D54D-9EF7-C43CF8BF47F1}" type="presParOf" srcId="{36CA3E3E-D483-AD42-BD03-F491B7BB1DDE}" destId="{7C405F2F-52D9-D241-BADD-B5FAE5308DFA}" srcOrd="1" destOrd="0" presId="urn:microsoft.com/office/officeart/2005/8/layout/hProcess11"/>
    <dgm:cxn modelId="{1C41F53B-EA3A-424E-9147-AFB02FDB2A4A}" type="presParOf" srcId="{36CA3E3E-D483-AD42-BD03-F491B7BB1DDE}" destId="{2DE3BA85-242B-0E41-9AE2-A0D11AE24D0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25D0E-B102-4345-A808-0ED95E7F6C9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49BA51A-C735-F14D-811B-059C735B08C7}">
      <dgm:prSet custT="1"/>
      <dgm:spPr>
        <a:solidFill>
          <a:srgbClr val="0A5A8C"/>
        </a:solidFill>
        <a:ln>
          <a:solidFill>
            <a:srgbClr val="0A5A8C"/>
          </a:solidFill>
        </a:ln>
      </dgm:spPr>
      <dgm:t>
        <a:bodyPr/>
        <a:lstStyle/>
        <a:p>
          <a:pPr algn="l"/>
          <a:r>
            <a:rPr lang="en-US" sz="2800"/>
            <a:t>Align program goals and services delivered to CYSHCN throughout a state</a:t>
          </a:r>
        </a:p>
      </dgm:t>
    </dgm:pt>
    <dgm:pt modelId="{E8029810-DF3F-6A41-96F7-0BB8A1A91505}" type="parTrans" cxnId="{0D3F342A-45EC-F943-B39B-6B485F10F2A8}">
      <dgm:prSet/>
      <dgm:spPr/>
      <dgm:t>
        <a:bodyPr/>
        <a:lstStyle/>
        <a:p>
          <a:endParaRPr lang="en-US"/>
        </a:p>
      </dgm:t>
    </dgm:pt>
    <dgm:pt modelId="{1ACAA065-3FA4-EC46-AB2C-C797E152CF88}" type="sibTrans" cxnId="{0D3F342A-45EC-F943-B39B-6B485F10F2A8}">
      <dgm:prSet/>
      <dgm:spPr/>
      <dgm:t>
        <a:bodyPr/>
        <a:lstStyle/>
        <a:p>
          <a:endParaRPr lang="en-US"/>
        </a:p>
      </dgm:t>
    </dgm:pt>
    <dgm:pt modelId="{F511EB85-1943-8B40-AAC7-5386E833ED17}">
      <dgm:prSet custT="1"/>
      <dgm:spPr>
        <a:noFill/>
        <a:ln w="28575">
          <a:solidFill>
            <a:srgbClr val="0A5A8C"/>
          </a:solidFill>
        </a:ln>
      </dgm:spPr>
      <dgm:t>
        <a:bodyPr/>
        <a:lstStyle/>
        <a:p>
          <a:pPr marL="466725" indent="-466725">
            <a:tabLst/>
          </a:pPr>
          <a:r>
            <a:rPr lang="en-US" sz="2400"/>
            <a:t>Offer to meet with Medicaid staff to discuss procurement plans during formative stage</a:t>
          </a:r>
        </a:p>
      </dgm:t>
    </dgm:pt>
    <dgm:pt modelId="{F3313363-2515-1348-8C0C-AED2AD50A5CE}" type="parTrans" cxnId="{A1887594-A887-B24B-BD83-E709FD50C752}">
      <dgm:prSet/>
      <dgm:spPr/>
      <dgm:t>
        <a:bodyPr/>
        <a:lstStyle/>
        <a:p>
          <a:endParaRPr lang="en-US"/>
        </a:p>
      </dgm:t>
    </dgm:pt>
    <dgm:pt modelId="{185554E5-C68F-3A47-902F-7F9AD2F97B0E}" type="sibTrans" cxnId="{A1887594-A887-B24B-BD83-E709FD50C752}">
      <dgm:prSet/>
      <dgm:spPr/>
      <dgm:t>
        <a:bodyPr/>
        <a:lstStyle/>
        <a:p>
          <a:endParaRPr lang="en-US"/>
        </a:p>
      </dgm:t>
    </dgm:pt>
    <dgm:pt modelId="{C9F91B5D-2C29-4841-848F-84CAFCBA505D}">
      <dgm:prSet custT="1"/>
      <dgm:spPr>
        <a:noFill/>
        <a:ln w="28575">
          <a:solidFill>
            <a:srgbClr val="0A5A8C"/>
          </a:solidFill>
        </a:ln>
      </dgm:spPr>
      <dgm:t>
        <a:bodyPr/>
        <a:lstStyle/>
        <a:p>
          <a:pPr marL="466725" indent="-466725">
            <a:tabLst/>
          </a:pPr>
          <a:r>
            <a:rPr lang="en-US" sz="2400"/>
            <a:t>Serve on review committees</a:t>
          </a:r>
        </a:p>
      </dgm:t>
    </dgm:pt>
    <dgm:pt modelId="{D74A8F3A-1D57-5B40-AFA5-2B50677C5F0E}" type="parTrans" cxnId="{C973394E-989C-BE42-BA1C-B69EEC2FB7FC}">
      <dgm:prSet/>
      <dgm:spPr/>
      <dgm:t>
        <a:bodyPr/>
        <a:lstStyle/>
        <a:p>
          <a:endParaRPr lang="en-US"/>
        </a:p>
      </dgm:t>
    </dgm:pt>
    <dgm:pt modelId="{391047F4-3489-F848-BD9D-3F54D9D97670}" type="sibTrans" cxnId="{C973394E-989C-BE42-BA1C-B69EEC2FB7FC}">
      <dgm:prSet/>
      <dgm:spPr/>
      <dgm:t>
        <a:bodyPr/>
        <a:lstStyle/>
        <a:p>
          <a:endParaRPr lang="en-US"/>
        </a:p>
      </dgm:t>
    </dgm:pt>
    <dgm:pt modelId="{5F67C694-0F9B-694E-93BF-3166343335D2}">
      <dgm:prSet custT="1"/>
      <dgm:spPr>
        <a:noFill/>
        <a:ln w="28575">
          <a:solidFill>
            <a:srgbClr val="0A5A8C"/>
          </a:solidFill>
        </a:ln>
      </dgm:spPr>
      <dgm:t>
        <a:bodyPr/>
        <a:lstStyle/>
        <a:p>
          <a:pPr marL="466725" indent="-466725">
            <a:tabLst/>
          </a:pPr>
          <a:r>
            <a:rPr lang="en-US" sz="2400"/>
            <a:t>Review and comment on policy papers, requests for proposal, and contracts</a:t>
          </a:r>
        </a:p>
      </dgm:t>
    </dgm:pt>
    <dgm:pt modelId="{AF93DC82-AD72-E84B-BE36-F6138F4B6B71}" type="parTrans" cxnId="{9E19FF9E-0DB2-9A40-A577-C8D7DBCFE330}">
      <dgm:prSet/>
      <dgm:spPr/>
      <dgm:t>
        <a:bodyPr/>
        <a:lstStyle/>
        <a:p>
          <a:endParaRPr lang="en-US"/>
        </a:p>
      </dgm:t>
    </dgm:pt>
    <dgm:pt modelId="{404B897D-9C91-6744-87D1-23E342BEBD42}" type="sibTrans" cxnId="{9E19FF9E-0DB2-9A40-A577-C8D7DBCFE330}">
      <dgm:prSet/>
      <dgm:spPr/>
      <dgm:t>
        <a:bodyPr/>
        <a:lstStyle/>
        <a:p>
          <a:endParaRPr lang="en-US"/>
        </a:p>
      </dgm:t>
    </dgm:pt>
    <dgm:pt modelId="{9E909AB4-99CA-F84F-8392-81F9E13FAF71}" type="pres">
      <dgm:prSet presAssocID="{61225D0E-B102-4345-A808-0ED95E7F6C9D}" presName="Name0" presStyleCnt="0">
        <dgm:presLayoutVars>
          <dgm:dir/>
          <dgm:animLvl val="lvl"/>
          <dgm:resizeHandles val="exact"/>
        </dgm:presLayoutVars>
      </dgm:prSet>
      <dgm:spPr/>
    </dgm:pt>
    <dgm:pt modelId="{0A82D03B-B3F2-8C4E-A31D-65DAC9141EA0}" type="pres">
      <dgm:prSet presAssocID="{349BA51A-C735-F14D-811B-059C735B08C7}" presName="composite" presStyleCnt="0"/>
      <dgm:spPr/>
    </dgm:pt>
    <dgm:pt modelId="{96DF2C07-FF94-E74B-AABA-2394608CE241}" type="pres">
      <dgm:prSet presAssocID="{349BA51A-C735-F14D-811B-059C735B08C7}" presName="parTx" presStyleLbl="alignNode1" presStyleIdx="0" presStyleCnt="1" custScaleY="95849">
        <dgm:presLayoutVars>
          <dgm:chMax val="0"/>
          <dgm:chPref val="0"/>
          <dgm:bulletEnabled val="1"/>
        </dgm:presLayoutVars>
      </dgm:prSet>
      <dgm:spPr/>
    </dgm:pt>
    <dgm:pt modelId="{37A4C29D-9B48-7044-9DFF-7EB551FCDE71}" type="pres">
      <dgm:prSet presAssocID="{349BA51A-C735-F14D-811B-059C735B08C7}" presName="desTx" presStyleLbl="alignAccFollowNode1" presStyleIdx="0" presStyleCnt="1">
        <dgm:presLayoutVars>
          <dgm:bulletEnabled val="1"/>
        </dgm:presLayoutVars>
      </dgm:prSet>
      <dgm:spPr/>
    </dgm:pt>
  </dgm:ptLst>
  <dgm:cxnLst>
    <dgm:cxn modelId="{EDE08F1A-29AE-AE42-9A3E-BBF3539373F4}" type="presOf" srcId="{C9F91B5D-2C29-4841-848F-84CAFCBA505D}" destId="{37A4C29D-9B48-7044-9DFF-7EB551FCDE71}" srcOrd="0" destOrd="2" presId="urn:microsoft.com/office/officeart/2005/8/layout/hList1"/>
    <dgm:cxn modelId="{0D3F342A-45EC-F943-B39B-6B485F10F2A8}" srcId="{61225D0E-B102-4345-A808-0ED95E7F6C9D}" destId="{349BA51A-C735-F14D-811B-059C735B08C7}" srcOrd="0" destOrd="0" parTransId="{E8029810-DF3F-6A41-96F7-0BB8A1A91505}" sibTransId="{1ACAA065-3FA4-EC46-AB2C-C797E152CF88}"/>
    <dgm:cxn modelId="{9B1B4B49-CBBF-C04A-B6F3-CBD54A85885C}" type="presOf" srcId="{5F67C694-0F9B-694E-93BF-3166343335D2}" destId="{37A4C29D-9B48-7044-9DFF-7EB551FCDE71}" srcOrd="0" destOrd="1" presId="urn:microsoft.com/office/officeart/2005/8/layout/hList1"/>
    <dgm:cxn modelId="{C973394E-989C-BE42-BA1C-B69EEC2FB7FC}" srcId="{349BA51A-C735-F14D-811B-059C735B08C7}" destId="{C9F91B5D-2C29-4841-848F-84CAFCBA505D}" srcOrd="2" destOrd="0" parTransId="{D74A8F3A-1D57-5B40-AFA5-2B50677C5F0E}" sibTransId="{391047F4-3489-F848-BD9D-3F54D9D97670}"/>
    <dgm:cxn modelId="{A1887594-A887-B24B-BD83-E709FD50C752}" srcId="{349BA51A-C735-F14D-811B-059C735B08C7}" destId="{F511EB85-1943-8B40-AAC7-5386E833ED17}" srcOrd="0" destOrd="0" parTransId="{F3313363-2515-1348-8C0C-AED2AD50A5CE}" sibTransId="{185554E5-C68F-3A47-902F-7F9AD2F97B0E}"/>
    <dgm:cxn modelId="{9E19FF9E-0DB2-9A40-A577-C8D7DBCFE330}" srcId="{349BA51A-C735-F14D-811B-059C735B08C7}" destId="{5F67C694-0F9B-694E-93BF-3166343335D2}" srcOrd="1" destOrd="0" parTransId="{AF93DC82-AD72-E84B-BE36-F6138F4B6B71}" sibTransId="{404B897D-9C91-6744-87D1-23E342BEBD42}"/>
    <dgm:cxn modelId="{00A978AC-17FC-E649-A431-4DC00C34FFD8}" type="presOf" srcId="{61225D0E-B102-4345-A808-0ED95E7F6C9D}" destId="{9E909AB4-99CA-F84F-8392-81F9E13FAF71}" srcOrd="0" destOrd="0" presId="urn:microsoft.com/office/officeart/2005/8/layout/hList1"/>
    <dgm:cxn modelId="{97690FCB-EF26-414B-BEAE-E3DA22CD0F2A}" type="presOf" srcId="{349BA51A-C735-F14D-811B-059C735B08C7}" destId="{96DF2C07-FF94-E74B-AABA-2394608CE241}" srcOrd="0" destOrd="0" presId="urn:microsoft.com/office/officeart/2005/8/layout/hList1"/>
    <dgm:cxn modelId="{52BE48EB-0B5C-6C45-AD0C-E565A27BC434}" type="presOf" srcId="{F511EB85-1943-8B40-AAC7-5386E833ED17}" destId="{37A4C29D-9B48-7044-9DFF-7EB551FCDE71}" srcOrd="0" destOrd="0" presId="urn:microsoft.com/office/officeart/2005/8/layout/hList1"/>
    <dgm:cxn modelId="{DA778DB6-3CE9-5947-82AE-A28AC913F2F1}" type="presParOf" srcId="{9E909AB4-99CA-F84F-8392-81F9E13FAF71}" destId="{0A82D03B-B3F2-8C4E-A31D-65DAC9141EA0}" srcOrd="0" destOrd="0" presId="urn:microsoft.com/office/officeart/2005/8/layout/hList1"/>
    <dgm:cxn modelId="{36F6FEF5-5210-E348-A90B-E3FD8329685A}" type="presParOf" srcId="{0A82D03B-B3F2-8C4E-A31D-65DAC9141EA0}" destId="{96DF2C07-FF94-E74B-AABA-2394608CE241}" srcOrd="0" destOrd="0" presId="urn:microsoft.com/office/officeart/2005/8/layout/hList1"/>
    <dgm:cxn modelId="{60CCC01C-4504-5B41-AAF5-E227EF1D5FF9}" type="presParOf" srcId="{0A82D03B-B3F2-8C4E-A31D-65DAC9141EA0}" destId="{37A4C29D-9B48-7044-9DFF-7EB551FCDE71}"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225D0E-B102-4345-A808-0ED95E7F6C9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DF744A4-2C4E-0444-ADE3-20FD57732243}">
      <dgm:prSet custT="1"/>
      <dgm:spPr>
        <a:solidFill>
          <a:srgbClr val="0A5A8C"/>
        </a:solidFill>
        <a:ln>
          <a:solidFill>
            <a:srgbClr val="0A5A8C"/>
          </a:solidFill>
        </a:ln>
      </dgm:spPr>
      <dgm:t>
        <a:bodyPr/>
        <a:lstStyle/>
        <a:p>
          <a:pPr algn="l" rtl="0"/>
          <a:r>
            <a:rPr lang="en-US" sz="2800" b="1">
              <a:latin typeface="Calibri Light" panose="020F0302020204030204"/>
            </a:rPr>
            <a:t>Ensure that</a:t>
          </a:r>
          <a:r>
            <a:rPr lang="en-US" sz="2800">
              <a:latin typeface="Calibri Light" panose="020F0302020204030204"/>
            </a:rPr>
            <a:t> </a:t>
          </a:r>
          <a:r>
            <a:rPr lang="en-US" sz="2800"/>
            <a:t>quality standards, performance measures, and quality improvement efforts reflect the needs of CYSHCN</a:t>
          </a:r>
          <a:r>
            <a:rPr lang="en-US" sz="2800">
              <a:latin typeface="Calibri Light" panose="020F0302020204030204"/>
            </a:rPr>
            <a:t> </a:t>
          </a:r>
          <a:endParaRPr lang="en-US" sz="2800"/>
        </a:p>
      </dgm:t>
    </dgm:pt>
    <dgm:pt modelId="{694521BA-A471-474F-A631-5A74A06EC4BB}" type="parTrans" cxnId="{021DF032-10E3-F644-94FA-BF33A44FBB9B}">
      <dgm:prSet/>
      <dgm:spPr/>
      <dgm:t>
        <a:bodyPr/>
        <a:lstStyle/>
        <a:p>
          <a:endParaRPr lang="en-US"/>
        </a:p>
      </dgm:t>
    </dgm:pt>
    <dgm:pt modelId="{B0ADA779-07A3-1040-9905-E8A41F9C7F3A}" type="sibTrans" cxnId="{021DF032-10E3-F644-94FA-BF33A44FBB9B}">
      <dgm:prSet/>
      <dgm:spPr/>
      <dgm:t>
        <a:bodyPr/>
        <a:lstStyle/>
        <a:p>
          <a:endParaRPr lang="en-US"/>
        </a:p>
      </dgm:t>
    </dgm:pt>
    <dgm:pt modelId="{5F0E1E56-53D1-0242-9A92-75B2E61C5B2C}">
      <dgm:prSet custT="1"/>
      <dgm:spPr>
        <a:noFill/>
        <a:ln w="28575">
          <a:solidFill>
            <a:srgbClr val="0A5A8C"/>
          </a:solidFill>
        </a:ln>
      </dgm:spPr>
      <dgm:t>
        <a:bodyPr/>
        <a:lstStyle/>
        <a:p>
          <a:pPr marL="466725" indent="-466725">
            <a:tabLst/>
          </a:pPr>
          <a:r>
            <a:rPr lang="en-US" sz="2400"/>
            <a:t>Serve on MMC quality advisory committees</a:t>
          </a:r>
        </a:p>
      </dgm:t>
    </dgm:pt>
    <dgm:pt modelId="{A0D816FA-39C6-D34C-BB36-AFD65306BCA9}" type="parTrans" cxnId="{BF933DC5-DAEC-5F4D-84DD-75AF1CFD30AF}">
      <dgm:prSet/>
      <dgm:spPr/>
      <dgm:t>
        <a:bodyPr/>
        <a:lstStyle/>
        <a:p>
          <a:endParaRPr lang="en-US"/>
        </a:p>
      </dgm:t>
    </dgm:pt>
    <dgm:pt modelId="{27267ED6-9555-D845-95BD-9DC5F6243BF1}" type="sibTrans" cxnId="{BF933DC5-DAEC-5F4D-84DD-75AF1CFD30AF}">
      <dgm:prSet/>
      <dgm:spPr/>
      <dgm:t>
        <a:bodyPr/>
        <a:lstStyle/>
        <a:p>
          <a:endParaRPr lang="en-US"/>
        </a:p>
      </dgm:t>
    </dgm:pt>
    <dgm:pt modelId="{8862167D-079A-D54B-83E8-FAA86D439FF1}">
      <dgm:prSet custT="1"/>
      <dgm:spPr>
        <a:noFill/>
        <a:ln w="28575">
          <a:solidFill>
            <a:srgbClr val="0A5A8C"/>
          </a:solidFill>
        </a:ln>
      </dgm:spPr>
      <dgm:t>
        <a:bodyPr/>
        <a:lstStyle/>
        <a:p>
          <a:pPr marL="466725" indent="-466725">
            <a:tabLst/>
          </a:pPr>
          <a:r>
            <a:rPr lang="en-US" sz="2400"/>
            <a:t>Review and comment on state quality strategy</a:t>
          </a:r>
        </a:p>
      </dgm:t>
    </dgm:pt>
    <dgm:pt modelId="{D00AC617-B151-FA49-820D-089CE4E540E2}" type="parTrans" cxnId="{6BE727A0-C635-6444-952F-8D062AD209C7}">
      <dgm:prSet/>
      <dgm:spPr/>
      <dgm:t>
        <a:bodyPr/>
        <a:lstStyle/>
        <a:p>
          <a:endParaRPr lang="en-US"/>
        </a:p>
      </dgm:t>
    </dgm:pt>
    <dgm:pt modelId="{9B975E9D-8FEA-C242-8B14-C69B24603B13}" type="sibTrans" cxnId="{6BE727A0-C635-6444-952F-8D062AD209C7}">
      <dgm:prSet/>
      <dgm:spPr/>
      <dgm:t>
        <a:bodyPr/>
        <a:lstStyle/>
        <a:p>
          <a:endParaRPr lang="en-US"/>
        </a:p>
      </dgm:t>
    </dgm:pt>
    <dgm:pt modelId="{CE261ABF-FA65-B044-A1B1-90C0C5597D0A}">
      <dgm:prSet custT="1"/>
      <dgm:spPr>
        <a:noFill/>
        <a:ln w="28575">
          <a:solidFill>
            <a:srgbClr val="0A5A8C"/>
          </a:solidFill>
        </a:ln>
      </dgm:spPr>
      <dgm:t>
        <a:bodyPr/>
        <a:lstStyle/>
        <a:p>
          <a:pPr marL="466725" indent="-466725">
            <a:tabLst/>
          </a:pPr>
          <a:r>
            <a:rPr lang="en-US" sz="2400"/>
            <a:t>Identify key performance measures to incorporate into quality strategy and contract</a:t>
          </a:r>
        </a:p>
      </dgm:t>
    </dgm:pt>
    <dgm:pt modelId="{A8FB8D23-0FDC-2F47-9315-7A3F4456AA8F}" type="parTrans" cxnId="{B4FB3C20-0FB5-3549-B324-01A07F665828}">
      <dgm:prSet/>
      <dgm:spPr/>
      <dgm:t>
        <a:bodyPr/>
        <a:lstStyle/>
        <a:p>
          <a:endParaRPr lang="en-US"/>
        </a:p>
      </dgm:t>
    </dgm:pt>
    <dgm:pt modelId="{EA066393-AE69-164B-8A27-BA618F93A620}" type="sibTrans" cxnId="{B4FB3C20-0FB5-3549-B324-01A07F665828}">
      <dgm:prSet/>
      <dgm:spPr/>
      <dgm:t>
        <a:bodyPr/>
        <a:lstStyle/>
        <a:p>
          <a:endParaRPr lang="en-US"/>
        </a:p>
      </dgm:t>
    </dgm:pt>
    <dgm:pt modelId="{9E909AB4-99CA-F84F-8392-81F9E13FAF71}" type="pres">
      <dgm:prSet presAssocID="{61225D0E-B102-4345-A808-0ED95E7F6C9D}" presName="Name0" presStyleCnt="0">
        <dgm:presLayoutVars>
          <dgm:dir/>
          <dgm:animLvl val="lvl"/>
          <dgm:resizeHandles val="exact"/>
        </dgm:presLayoutVars>
      </dgm:prSet>
      <dgm:spPr/>
    </dgm:pt>
    <dgm:pt modelId="{0AD80E92-8D65-4A4A-8067-D94CF670582E}" type="pres">
      <dgm:prSet presAssocID="{7DF744A4-2C4E-0444-ADE3-20FD57732243}" presName="composite" presStyleCnt="0"/>
      <dgm:spPr/>
    </dgm:pt>
    <dgm:pt modelId="{F92AB7B7-1361-3541-80CE-5F966DAD0132}" type="pres">
      <dgm:prSet presAssocID="{7DF744A4-2C4E-0444-ADE3-20FD57732243}" presName="parTx" presStyleLbl="alignNode1" presStyleIdx="0" presStyleCnt="1" custScaleY="100042" custLinFactNeighborX="-883" custLinFactNeighborY="-2144">
        <dgm:presLayoutVars>
          <dgm:chMax val="0"/>
          <dgm:chPref val="0"/>
          <dgm:bulletEnabled val="1"/>
        </dgm:presLayoutVars>
      </dgm:prSet>
      <dgm:spPr/>
    </dgm:pt>
    <dgm:pt modelId="{80D7D0EA-E57B-EA41-835B-E2407E823337}" type="pres">
      <dgm:prSet presAssocID="{7DF744A4-2C4E-0444-ADE3-20FD57732243}" presName="desTx" presStyleLbl="alignAccFollowNode1" presStyleIdx="0" presStyleCnt="1">
        <dgm:presLayoutVars>
          <dgm:bulletEnabled val="1"/>
        </dgm:presLayoutVars>
      </dgm:prSet>
      <dgm:spPr/>
    </dgm:pt>
  </dgm:ptLst>
  <dgm:cxnLst>
    <dgm:cxn modelId="{93FBE918-A085-8540-B970-AFF78DDCD48F}" type="presOf" srcId="{5F0E1E56-53D1-0242-9A92-75B2E61C5B2C}" destId="{80D7D0EA-E57B-EA41-835B-E2407E823337}" srcOrd="0" destOrd="0" presId="urn:microsoft.com/office/officeart/2005/8/layout/hList1"/>
    <dgm:cxn modelId="{B4FB3C20-0FB5-3549-B324-01A07F665828}" srcId="{7DF744A4-2C4E-0444-ADE3-20FD57732243}" destId="{CE261ABF-FA65-B044-A1B1-90C0C5597D0A}" srcOrd="2" destOrd="0" parTransId="{A8FB8D23-0FDC-2F47-9315-7A3F4456AA8F}" sibTransId="{EA066393-AE69-164B-8A27-BA618F93A620}"/>
    <dgm:cxn modelId="{021DF032-10E3-F644-94FA-BF33A44FBB9B}" srcId="{61225D0E-B102-4345-A808-0ED95E7F6C9D}" destId="{7DF744A4-2C4E-0444-ADE3-20FD57732243}" srcOrd="0" destOrd="0" parTransId="{694521BA-A471-474F-A631-5A74A06EC4BB}" sibTransId="{B0ADA779-07A3-1040-9905-E8A41F9C7F3A}"/>
    <dgm:cxn modelId="{8C7C743B-BAE9-A047-B332-E004C776440A}" type="presOf" srcId="{8862167D-079A-D54B-83E8-FAA86D439FF1}" destId="{80D7D0EA-E57B-EA41-835B-E2407E823337}" srcOrd="0" destOrd="1" presId="urn:microsoft.com/office/officeart/2005/8/layout/hList1"/>
    <dgm:cxn modelId="{CCF24777-27EB-894E-9CA2-E81644D1F774}" type="presOf" srcId="{CE261ABF-FA65-B044-A1B1-90C0C5597D0A}" destId="{80D7D0EA-E57B-EA41-835B-E2407E823337}" srcOrd="0" destOrd="2" presId="urn:microsoft.com/office/officeart/2005/8/layout/hList1"/>
    <dgm:cxn modelId="{6BE727A0-C635-6444-952F-8D062AD209C7}" srcId="{7DF744A4-2C4E-0444-ADE3-20FD57732243}" destId="{8862167D-079A-D54B-83E8-FAA86D439FF1}" srcOrd="1" destOrd="0" parTransId="{D00AC617-B151-FA49-820D-089CE4E540E2}" sibTransId="{9B975E9D-8FEA-C242-8B14-C69B24603B13}"/>
    <dgm:cxn modelId="{00A978AC-17FC-E649-A431-4DC00C34FFD8}" type="presOf" srcId="{61225D0E-B102-4345-A808-0ED95E7F6C9D}" destId="{9E909AB4-99CA-F84F-8392-81F9E13FAF71}" srcOrd="0" destOrd="0" presId="urn:microsoft.com/office/officeart/2005/8/layout/hList1"/>
    <dgm:cxn modelId="{BF933DC5-DAEC-5F4D-84DD-75AF1CFD30AF}" srcId="{7DF744A4-2C4E-0444-ADE3-20FD57732243}" destId="{5F0E1E56-53D1-0242-9A92-75B2E61C5B2C}" srcOrd="0" destOrd="0" parTransId="{A0D816FA-39C6-D34C-BB36-AFD65306BCA9}" sibTransId="{27267ED6-9555-D845-95BD-9DC5F6243BF1}"/>
    <dgm:cxn modelId="{32586BD5-030F-7943-9997-FD7A32013DF7}" type="presOf" srcId="{7DF744A4-2C4E-0444-ADE3-20FD57732243}" destId="{F92AB7B7-1361-3541-80CE-5F966DAD0132}" srcOrd="0" destOrd="0" presId="urn:microsoft.com/office/officeart/2005/8/layout/hList1"/>
    <dgm:cxn modelId="{89A27156-A110-BB4C-9CA6-A844EDB4AFE3}" type="presParOf" srcId="{9E909AB4-99CA-F84F-8392-81F9E13FAF71}" destId="{0AD80E92-8D65-4A4A-8067-D94CF670582E}" srcOrd="0" destOrd="0" presId="urn:microsoft.com/office/officeart/2005/8/layout/hList1"/>
    <dgm:cxn modelId="{A9C78281-10BD-C242-81CD-8EB61244ACFD}" type="presParOf" srcId="{0AD80E92-8D65-4A4A-8067-D94CF670582E}" destId="{F92AB7B7-1361-3541-80CE-5F966DAD0132}" srcOrd="0" destOrd="0" presId="urn:microsoft.com/office/officeart/2005/8/layout/hList1"/>
    <dgm:cxn modelId="{A39BE5EE-1A9A-5844-8820-46DCDBC2C37C}" type="presParOf" srcId="{0AD80E92-8D65-4A4A-8067-D94CF670582E}" destId="{80D7D0EA-E57B-EA41-835B-E2407E823337}"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225D0E-B102-4345-A808-0ED95E7F6C9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C1D694E-F829-294B-B6CB-1C81E188BE7D}">
      <dgm:prSet custT="1"/>
      <dgm:spPr>
        <a:solidFill>
          <a:srgbClr val="0A5A8C"/>
        </a:solidFill>
        <a:ln>
          <a:solidFill>
            <a:srgbClr val="0A5A8C"/>
          </a:solidFill>
        </a:ln>
      </dgm:spPr>
      <dgm:t>
        <a:bodyPr/>
        <a:lstStyle/>
        <a:p>
          <a:pPr algn="l"/>
          <a:r>
            <a:rPr lang="en-US" sz="2800"/>
            <a:t>Identify gaps in care and duplication of services for CYSHCN and align resources</a:t>
          </a:r>
        </a:p>
      </dgm:t>
    </dgm:pt>
    <dgm:pt modelId="{08B6478C-3867-9D44-B173-7D17C822CDDC}" type="parTrans" cxnId="{36A3995E-7A34-A84F-BB1D-FE2D5B647BA4}">
      <dgm:prSet/>
      <dgm:spPr/>
      <dgm:t>
        <a:bodyPr/>
        <a:lstStyle/>
        <a:p>
          <a:endParaRPr lang="en-US"/>
        </a:p>
      </dgm:t>
    </dgm:pt>
    <dgm:pt modelId="{A17846ED-10E1-4142-811B-625D6AE4C0FF}" type="sibTrans" cxnId="{36A3995E-7A34-A84F-BB1D-FE2D5B647BA4}">
      <dgm:prSet/>
      <dgm:spPr/>
      <dgm:t>
        <a:bodyPr/>
        <a:lstStyle/>
        <a:p>
          <a:endParaRPr lang="en-US"/>
        </a:p>
      </dgm:t>
    </dgm:pt>
    <dgm:pt modelId="{291FA1B7-D183-2745-839C-46F50E01B95A}">
      <dgm:prSet custT="1"/>
      <dgm:spPr>
        <a:noFill/>
        <a:ln w="28575">
          <a:solidFill>
            <a:srgbClr val="0A5A8C"/>
          </a:solidFill>
        </a:ln>
      </dgm:spPr>
      <dgm:t>
        <a:bodyPr/>
        <a:lstStyle/>
        <a:p>
          <a:pPr marL="466725" indent="-450850">
            <a:buFont typeface="Arial" panose="020B0604020202020204" pitchFamily="34" charset="0"/>
            <a:buChar char="•"/>
            <a:tabLst/>
          </a:pPr>
          <a:r>
            <a:rPr lang="en-US" sz="2400"/>
            <a:t>Establish data sharing agreements that support cross-system coordination on health, social, and community-based services</a:t>
          </a:r>
        </a:p>
      </dgm:t>
    </dgm:pt>
    <dgm:pt modelId="{9BC1C47C-FDF1-0E40-A30B-C86A3523C4D1}" type="parTrans" cxnId="{30330ED1-46A6-674B-B219-9AF0B64C0E0D}">
      <dgm:prSet/>
      <dgm:spPr/>
      <dgm:t>
        <a:bodyPr/>
        <a:lstStyle/>
        <a:p>
          <a:endParaRPr lang="en-US"/>
        </a:p>
      </dgm:t>
    </dgm:pt>
    <dgm:pt modelId="{5A89DA32-D2CB-6C4D-B4F4-74620406A859}" type="sibTrans" cxnId="{30330ED1-46A6-674B-B219-9AF0B64C0E0D}">
      <dgm:prSet/>
      <dgm:spPr/>
      <dgm:t>
        <a:bodyPr/>
        <a:lstStyle/>
        <a:p>
          <a:endParaRPr lang="en-US"/>
        </a:p>
      </dgm:t>
    </dgm:pt>
    <dgm:pt modelId="{97938C95-508F-DC4E-B2CB-45760BCDBC65}">
      <dgm:prSet custT="1"/>
      <dgm:spPr>
        <a:noFill/>
        <a:ln w="28575">
          <a:solidFill>
            <a:srgbClr val="0A5A8C"/>
          </a:solidFill>
        </a:ln>
      </dgm:spPr>
      <dgm:t>
        <a:bodyPr/>
        <a:lstStyle/>
        <a:p>
          <a:pPr marL="466725" indent="-450850">
            <a:buFont typeface="Arial" panose="020B0604020202020204" pitchFamily="34" charset="0"/>
            <a:buChar char="•"/>
            <a:tabLst/>
          </a:pPr>
          <a:r>
            <a:rPr lang="en-US" sz="2400"/>
            <a:t>Align Title V and MMC shared plans of care for CYSHCN</a:t>
          </a:r>
        </a:p>
      </dgm:t>
    </dgm:pt>
    <dgm:pt modelId="{EAA905E6-84F1-AA49-8738-919FB82ECEB0}" type="parTrans" cxnId="{5A6D0D94-9BFE-6D46-B501-87BC72108F80}">
      <dgm:prSet/>
      <dgm:spPr/>
      <dgm:t>
        <a:bodyPr/>
        <a:lstStyle/>
        <a:p>
          <a:endParaRPr lang="en-US"/>
        </a:p>
      </dgm:t>
    </dgm:pt>
    <dgm:pt modelId="{744E0D17-0A78-7A4D-A190-0FCF258A0317}" type="sibTrans" cxnId="{5A6D0D94-9BFE-6D46-B501-87BC72108F80}">
      <dgm:prSet/>
      <dgm:spPr/>
      <dgm:t>
        <a:bodyPr/>
        <a:lstStyle/>
        <a:p>
          <a:endParaRPr lang="en-US"/>
        </a:p>
      </dgm:t>
    </dgm:pt>
    <dgm:pt modelId="{6110EAE5-1999-2D4A-9C28-2684F650029C}">
      <dgm:prSet custT="1"/>
      <dgm:spPr>
        <a:noFill/>
        <a:ln w="28575">
          <a:solidFill>
            <a:srgbClr val="0A5A8C"/>
          </a:solidFill>
        </a:ln>
      </dgm:spPr>
      <dgm:t>
        <a:bodyPr/>
        <a:lstStyle/>
        <a:p>
          <a:pPr marL="466725" indent="-450850">
            <a:buFont typeface="Arial" panose="020B0604020202020204" pitchFamily="34" charset="0"/>
            <a:buChar char="•"/>
            <a:tabLst/>
          </a:pPr>
          <a:r>
            <a:rPr lang="en-US" sz="2400"/>
            <a:t>Develop Title V and MMC joint messaging for families of CYSHCN</a:t>
          </a:r>
        </a:p>
      </dgm:t>
    </dgm:pt>
    <dgm:pt modelId="{5B099D94-E5B5-9141-A270-C4C2333538E6}" type="parTrans" cxnId="{F3AC8E5C-4AEA-3D49-AF71-0A22902FD0C8}">
      <dgm:prSet/>
      <dgm:spPr/>
      <dgm:t>
        <a:bodyPr/>
        <a:lstStyle/>
        <a:p>
          <a:endParaRPr lang="en-US"/>
        </a:p>
      </dgm:t>
    </dgm:pt>
    <dgm:pt modelId="{B0120533-F5A4-4A49-B3BB-95562E22AA83}" type="sibTrans" cxnId="{F3AC8E5C-4AEA-3D49-AF71-0A22902FD0C8}">
      <dgm:prSet/>
      <dgm:spPr/>
      <dgm:t>
        <a:bodyPr/>
        <a:lstStyle/>
        <a:p>
          <a:endParaRPr lang="en-US"/>
        </a:p>
      </dgm:t>
    </dgm:pt>
    <dgm:pt modelId="{AB923968-FD46-6F4C-8E78-6E1F4F48AEEF}">
      <dgm:prSet custT="1"/>
      <dgm:spPr>
        <a:noFill/>
        <a:ln w="28575">
          <a:solidFill>
            <a:srgbClr val="0A5A8C"/>
          </a:solidFill>
        </a:ln>
      </dgm:spPr>
      <dgm:t>
        <a:bodyPr/>
        <a:lstStyle/>
        <a:p>
          <a:pPr marL="466725" indent="-450850">
            <a:buFont typeface="Arial" panose="020B0604020202020204" pitchFamily="34" charset="0"/>
            <a:buChar char="•"/>
            <a:tabLst/>
          </a:pPr>
          <a:r>
            <a:rPr lang="en-US" sz="2400"/>
            <a:t>Engage in care conferences for those served by both Title V and MMC</a:t>
          </a:r>
        </a:p>
      </dgm:t>
    </dgm:pt>
    <dgm:pt modelId="{81AB50ED-9F1C-EF48-9CFD-56F1A916218E}" type="parTrans" cxnId="{6509464B-6FB6-EC46-85C7-337564371384}">
      <dgm:prSet/>
      <dgm:spPr/>
      <dgm:t>
        <a:bodyPr/>
        <a:lstStyle/>
        <a:p>
          <a:endParaRPr lang="en-US"/>
        </a:p>
      </dgm:t>
    </dgm:pt>
    <dgm:pt modelId="{0BE78DBA-C171-DF46-B677-758554503D18}" type="sibTrans" cxnId="{6509464B-6FB6-EC46-85C7-337564371384}">
      <dgm:prSet/>
      <dgm:spPr/>
      <dgm:t>
        <a:bodyPr/>
        <a:lstStyle/>
        <a:p>
          <a:endParaRPr lang="en-US"/>
        </a:p>
      </dgm:t>
    </dgm:pt>
    <dgm:pt modelId="{9E909AB4-99CA-F84F-8392-81F9E13FAF71}" type="pres">
      <dgm:prSet presAssocID="{61225D0E-B102-4345-A808-0ED95E7F6C9D}" presName="Name0" presStyleCnt="0">
        <dgm:presLayoutVars>
          <dgm:dir/>
          <dgm:animLvl val="lvl"/>
          <dgm:resizeHandles val="exact"/>
        </dgm:presLayoutVars>
      </dgm:prSet>
      <dgm:spPr/>
    </dgm:pt>
    <dgm:pt modelId="{0E53FE1E-BFA6-004A-A0B0-BC185A352318}" type="pres">
      <dgm:prSet presAssocID="{2C1D694E-F829-294B-B6CB-1C81E188BE7D}" presName="composite" presStyleCnt="0"/>
      <dgm:spPr/>
    </dgm:pt>
    <dgm:pt modelId="{5A4C3888-4901-7F4A-AFBA-9150B511AC69}" type="pres">
      <dgm:prSet presAssocID="{2C1D694E-F829-294B-B6CB-1C81E188BE7D}" presName="parTx" presStyleLbl="alignNode1" presStyleIdx="0" presStyleCnt="1" custScaleY="99219" custLinFactNeighborX="49" custLinFactNeighborY="-1330">
        <dgm:presLayoutVars>
          <dgm:chMax val="0"/>
          <dgm:chPref val="0"/>
          <dgm:bulletEnabled val="1"/>
        </dgm:presLayoutVars>
      </dgm:prSet>
      <dgm:spPr/>
    </dgm:pt>
    <dgm:pt modelId="{627DA054-1001-4B45-AD8D-4F696C230AC3}" type="pres">
      <dgm:prSet presAssocID="{2C1D694E-F829-294B-B6CB-1C81E188BE7D}" presName="desTx" presStyleLbl="alignAccFollowNode1" presStyleIdx="0" presStyleCnt="1">
        <dgm:presLayoutVars>
          <dgm:bulletEnabled val="1"/>
        </dgm:presLayoutVars>
      </dgm:prSet>
      <dgm:spPr/>
    </dgm:pt>
  </dgm:ptLst>
  <dgm:cxnLst>
    <dgm:cxn modelId="{E3766B06-3C7B-C649-BC34-B174FBDB5F75}" type="presOf" srcId="{AB923968-FD46-6F4C-8E78-6E1F4F48AEEF}" destId="{627DA054-1001-4B45-AD8D-4F696C230AC3}" srcOrd="0" destOrd="3" presId="urn:microsoft.com/office/officeart/2005/8/layout/hList1"/>
    <dgm:cxn modelId="{F3AC8E5C-4AEA-3D49-AF71-0A22902FD0C8}" srcId="{2C1D694E-F829-294B-B6CB-1C81E188BE7D}" destId="{6110EAE5-1999-2D4A-9C28-2684F650029C}" srcOrd="1" destOrd="0" parTransId="{5B099D94-E5B5-9141-A270-C4C2333538E6}" sibTransId="{B0120533-F5A4-4A49-B3BB-95562E22AA83}"/>
    <dgm:cxn modelId="{36A3995E-7A34-A84F-BB1D-FE2D5B647BA4}" srcId="{61225D0E-B102-4345-A808-0ED95E7F6C9D}" destId="{2C1D694E-F829-294B-B6CB-1C81E188BE7D}" srcOrd="0" destOrd="0" parTransId="{08B6478C-3867-9D44-B173-7D17C822CDDC}" sibTransId="{A17846ED-10E1-4142-811B-625D6AE4C0FF}"/>
    <dgm:cxn modelId="{4D5D9947-9563-A944-B67D-B2617027023B}" type="presOf" srcId="{2C1D694E-F829-294B-B6CB-1C81E188BE7D}" destId="{5A4C3888-4901-7F4A-AFBA-9150B511AC69}" srcOrd="0" destOrd="0" presId="urn:microsoft.com/office/officeart/2005/8/layout/hList1"/>
    <dgm:cxn modelId="{6509464B-6FB6-EC46-85C7-337564371384}" srcId="{2C1D694E-F829-294B-B6CB-1C81E188BE7D}" destId="{AB923968-FD46-6F4C-8E78-6E1F4F48AEEF}" srcOrd="2" destOrd="0" parTransId="{81AB50ED-9F1C-EF48-9CFD-56F1A916218E}" sibTransId="{0BE78DBA-C171-DF46-B677-758554503D18}"/>
    <dgm:cxn modelId="{5DD35F77-0FE1-E946-A1B2-B721077B2A97}" type="presOf" srcId="{6110EAE5-1999-2D4A-9C28-2684F650029C}" destId="{627DA054-1001-4B45-AD8D-4F696C230AC3}" srcOrd="0" destOrd="2" presId="urn:microsoft.com/office/officeart/2005/8/layout/hList1"/>
    <dgm:cxn modelId="{5A6D0D94-9BFE-6D46-B501-87BC72108F80}" srcId="{291FA1B7-D183-2745-839C-46F50E01B95A}" destId="{97938C95-508F-DC4E-B2CB-45760BCDBC65}" srcOrd="0" destOrd="0" parTransId="{EAA905E6-84F1-AA49-8738-919FB82ECEB0}" sibTransId="{744E0D17-0A78-7A4D-A190-0FCF258A0317}"/>
    <dgm:cxn modelId="{3E6E9EA5-30E7-CD4D-817B-861FACBD4F8D}" type="presOf" srcId="{291FA1B7-D183-2745-839C-46F50E01B95A}" destId="{627DA054-1001-4B45-AD8D-4F696C230AC3}" srcOrd="0" destOrd="0" presId="urn:microsoft.com/office/officeart/2005/8/layout/hList1"/>
    <dgm:cxn modelId="{00A978AC-17FC-E649-A431-4DC00C34FFD8}" type="presOf" srcId="{61225D0E-B102-4345-A808-0ED95E7F6C9D}" destId="{9E909AB4-99CA-F84F-8392-81F9E13FAF71}" srcOrd="0" destOrd="0" presId="urn:microsoft.com/office/officeart/2005/8/layout/hList1"/>
    <dgm:cxn modelId="{30330ED1-46A6-674B-B219-9AF0B64C0E0D}" srcId="{2C1D694E-F829-294B-B6CB-1C81E188BE7D}" destId="{291FA1B7-D183-2745-839C-46F50E01B95A}" srcOrd="0" destOrd="0" parTransId="{9BC1C47C-FDF1-0E40-A30B-C86A3523C4D1}" sibTransId="{5A89DA32-D2CB-6C4D-B4F4-74620406A859}"/>
    <dgm:cxn modelId="{F0FA29D8-4D23-2B4E-8A3E-5DF9F1A5BB3A}" type="presOf" srcId="{97938C95-508F-DC4E-B2CB-45760BCDBC65}" destId="{627DA054-1001-4B45-AD8D-4F696C230AC3}" srcOrd="0" destOrd="1" presId="urn:microsoft.com/office/officeart/2005/8/layout/hList1"/>
    <dgm:cxn modelId="{D797EAC6-06BA-6C46-8618-EFEA22FC1209}" type="presParOf" srcId="{9E909AB4-99CA-F84F-8392-81F9E13FAF71}" destId="{0E53FE1E-BFA6-004A-A0B0-BC185A352318}" srcOrd="0" destOrd="0" presId="urn:microsoft.com/office/officeart/2005/8/layout/hList1"/>
    <dgm:cxn modelId="{25607EBC-117F-4D4F-9E1D-3EAF9A42BFA6}" type="presParOf" srcId="{0E53FE1E-BFA6-004A-A0B0-BC185A352318}" destId="{5A4C3888-4901-7F4A-AFBA-9150B511AC69}" srcOrd="0" destOrd="0" presId="urn:microsoft.com/office/officeart/2005/8/layout/hList1"/>
    <dgm:cxn modelId="{B6CA39BA-8047-AA45-AC7C-44C3BCC47A71}" type="presParOf" srcId="{0E53FE1E-BFA6-004A-A0B0-BC185A352318}" destId="{627DA054-1001-4B45-AD8D-4F696C230AC3}"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225D0E-B102-4345-A808-0ED95E7F6C9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C1D694E-F829-294B-B6CB-1C81E188BE7D}">
      <dgm:prSet custT="1"/>
      <dgm:spPr>
        <a:solidFill>
          <a:srgbClr val="0A5A8C"/>
        </a:solidFill>
        <a:ln>
          <a:solidFill>
            <a:srgbClr val="0A5A8C"/>
          </a:solidFill>
        </a:ln>
      </dgm:spPr>
      <dgm:t>
        <a:bodyPr/>
        <a:lstStyle/>
        <a:p>
          <a:pPr algn="l"/>
          <a:r>
            <a:rPr lang="en-US" sz="2800"/>
            <a:t>Develop a comprehensive understanding of CYSHCN needs across a state</a:t>
          </a:r>
        </a:p>
      </dgm:t>
    </dgm:pt>
    <dgm:pt modelId="{08B6478C-3867-9D44-B173-7D17C822CDDC}" type="parTrans" cxnId="{36A3995E-7A34-A84F-BB1D-FE2D5B647BA4}">
      <dgm:prSet/>
      <dgm:spPr/>
      <dgm:t>
        <a:bodyPr/>
        <a:lstStyle/>
        <a:p>
          <a:endParaRPr lang="en-US"/>
        </a:p>
      </dgm:t>
    </dgm:pt>
    <dgm:pt modelId="{A17846ED-10E1-4142-811B-625D6AE4C0FF}" type="sibTrans" cxnId="{36A3995E-7A34-A84F-BB1D-FE2D5B647BA4}">
      <dgm:prSet/>
      <dgm:spPr/>
      <dgm:t>
        <a:bodyPr/>
        <a:lstStyle/>
        <a:p>
          <a:endParaRPr lang="en-US"/>
        </a:p>
      </dgm:t>
    </dgm:pt>
    <dgm:pt modelId="{291FA1B7-D183-2745-839C-46F50E01B95A}">
      <dgm:prSet custT="1"/>
      <dgm:spPr>
        <a:noFill/>
        <a:ln w="28575">
          <a:solidFill>
            <a:srgbClr val="0A5A8C"/>
          </a:solidFill>
        </a:ln>
      </dgm:spPr>
      <dgm:t>
        <a:bodyPr/>
        <a:lstStyle/>
        <a:p>
          <a:pPr marL="466725" indent="-450850">
            <a:buFont typeface="Arial" panose="020B0604020202020204" pitchFamily="34" charset="0"/>
            <a:buChar char="•"/>
            <a:tabLst/>
          </a:pPr>
          <a:r>
            <a:rPr lang="en-US" sz="2400"/>
            <a:t>Invite and support MMC participation in the five-year maternal and child health needs assessment process</a:t>
          </a:r>
        </a:p>
      </dgm:t>
    </dgm:pt>
    <dgm:pt modelId="{9BC1C47C-FDF1-0E40-A30B-C86A3523C4D1}" type="parTrans" cxnId="{30330ED1-46A6-674B-B219-9AF0B64C0E0D}">
      <dgm:prSet/>
      <dgm:spPr/>
      <dgm:t>
        <a:bodyPr/>
        <a:lstStyle/>
        <a:p>
          <a:endParaRPr lang="en-US"/>
        </a:p>
      </dgm:t>
    </dgm:pt>
    <dgm:pt modelId="{5A89DA32-D2CB-6C4D-B4F4-74620406A859}" type="sibTrans" cxnId="{30330ED1-46A6-674B-B219-9AF0B64C0E0D}">
      <dgm:prSet/>
      <dgm:spPr/>
      <dgm:t>
        <a:bodyPr/>
        <a:lstStyle/>
        <a:p>
          <a:endParaRPr lang="en-US"/>
        </a:p>
      </dgm:t>
    </dgm:pt>
    <dgm:pt modelId="{9473E14E-8362-8C4C-8788-6469BA312B7E}">
      <dgm:prSet custT="1"/>
      <dgm:spPr>
        <a:noFill/>
        <a:ln w="28575">
          <a:solidFill>
            <a:srgbClr val="0A5A8C"/>
          </a:solidFill>
        </a:ln>
      </dgm:spPr>
      <dgm:t>
        <a:bodyPr/>
        <a:lstStyle/>
        <a:p>
          <a:pPr marL="466725" indent="-450850">
            <a:buFont typeface="Arial" panose="020B0604020202020204" pitchFamily="34" charset="0"/>
            <a:buChar char="•"/>
            <a:tabLst/>
          </a:pPr>
          <a:r>
            <a:rPr lang="en-US" sz="2400"/>
            <a:t>Establish regular strategic planning discussions with MCOs related to service needs, coordination activities, and partnership opportunities</a:t>
          </a:r>
        </a:p>
      </dgm:t>
    </dgm:pt>
    <dgm:pt modelId="{2A9296BF-021B-DF41-A75A-4C2734F1F733}" type="parTrans" cxnId="{C3CFB8CD-D31B-AD4F-B1A9-77C8BEB17E47}">
      <dgm:prSet/>
      <dgm:spPr/>
      <dgm:t>
        <a:bodyPr/>
        <a:lstStyle/>
        <a:p>
          <a:endParaRPr lang="en-US"/>
        </a:p>
      </dgm:t>
    </dgm:pt>
    <dgm:pt modelId="{81DE2C75-9188-7B49-8F77-F8A173021E64}" type="sibTrans" cxnId="{C3CFB8CD-D31B-AD4F-B1A9-77C8BEB17E47}">
      <dgm:prSet/>
      <dgm:spPr/>
      <dgm:t>
        <a:bodyPr/>
        <a:lstStyle/>
        <a:p>
          <a:endParaRPr lang="en-US"/>
        </a:p>
      </dgm:t>
    </dgm:pt>
    <dgm:pt modelId="{5C3B0FD1-90D4-C34C-A68C-5A6278AB1678}">
      <dgm:prSet custT="1"/>
      <dgm:spPr>
        <a:noFill/>
        <a:ln w="28575">
          <a:solidFill>
            <a:srgbClr val="0A5A8C"/>
          </a:solidFill>
        </a:ln>
      </dgm:spPr>
      <dgm:t>
        <a:bodyPr/>
        <a:lstStyle/>
        <a:p>
          <a:pPr marL="466725" indent="-450850">
            <a:buFont typeface="Arial" panose="020B0604020202020204" pitchFamily="34" charset="0"/>
            <a:buChar char="•"/>
          </a:pPr>
          <a:r>
            <a:rPr lang="en-US" sz="2400"/>
            <a:t>Support consumer engagement and participation in community needs assessments conducted by MCOs</a:t>
          </a:r>
        </a:p>
      </dgm:t>
    </dgm:pt>
    <dgm:pt modelId="{1DA0413A-8707-AE4C-9218-6FC02EE145D1}" type="parTrans" cxnId="{CAE5173F-DD71-EF44-A3E0-86D88F2D5BC2}">
      <dgm:prSet/>
      <dgm:spPr/>
      <dgm:t>
        <a:bodyPr/>
        <a:lstStyle/>
        <a:p>
          <a:endParaRPr lang="en-US"/>
        </a:p>
      </dgm:t>
    </dgm:pt>
    <dgm:pt modelId="{30BA057D-60BF-704A-BE80-C49F1BF437F9}" type="sibTrans" cxnId="{CAE5173F-DD71-EF44-A3E0-86D88F2D5BC2}">
      <dgm:prSet/>
      <dgm:spPr/>
      <dgm:t>
        <a:bodyPr/>
        <a:lstStyle/>
        <a:p>
          <a:endParaRPr lang="en-US"/>
        </a:p>
      </dgm:t>
    </dgm:pt>
    <dgm:pt modelId="{9E909AB4-99CA-F84F-8392-81F9E13FAF71}" type="pres">
      <dgm:prSet presAssocID="{61225D0E-B102-4345-A808-0ED95E7F6C9D}" presName="Name0" presStyleCnt="0">
        <dgm:presLayoutVars>
          <dgm:dir/>
          <dgm:animLvl val="lvl"/>
          <dgm:resizeHandles val="exact"/>
        </dgm:presLayoutVars>
      </dgm:prSet>
      <dgm:spPr/>
    </dgm:pt>
    <dgm:pt modelId="{0E53FE1E-BFA6-004A-A0B0-BC185A352318}" type="pres">
      <dgm:prSet presAssocID="{2C1D694E-F829-294B-B6CB-1C81E188BE7D}" presName="composite" presStyleCnt="0"/>
      <dgm:spPr/>
    </dgm:pt>
    <dgm:pt modelId="{5A4C3888-4901-7F4A-AFBA-9150B511AC69}" type="pres">
      <dgm:prSet presAssocID="{2C1D694E-F829-294B-B6CB-1C81E188BE7D}" presName="parTx" presStyleLbl="alignNode1" presStyleIdx="0" presStyleCnt="1" custScaleY="100000" custLinFactNeighborY="-4218">
        <dgm:presLayoutVars>
          <dgm:chMax val="0"/>
          <dgm:chPref val="0"/>
          <dgm:bulletEnabled val="1"/>
        </dgm:presLayoutVars>
      </dgm:prSet>
      <dgm:spPr/>
    </dgm:pt>
    <dgm:pt modelId="{627DA054-1001-4B45-AD8D-4F696C230AC3}" type="pres">
      <dgm:prSet presAssocID="{2C1D694E-F829-294B-B6CB-1C81E188BE7D}" presName="desTx" presStyleLbl="alignAccFollowNode1" presStyleIdx="0" presStyleCnt="1">
        <dgm:presLayoutVars>
          <dgm:bulletEnabled val="1"/>
        </dgm:presLayoutVars>
      </dgm:prSet>
      <dgm:spPr/>
    </dgm:pt>
  </dgm:ptLst>
  <dgm:cxnLst>
    <dgm:cxn modelId="{CAE5173F-DD71-EF44-A3E0-86D88F2D5BC2}" srcId="{2C1D694E-F829-294B-B6CB-1C81E188BE7D}" destId="{5C3B0FD1-90D4-C34C-A68C-5A6278AB1678}" srcOrd="2" destOrd="0" parTransId="{1DA0413A-8707-AE4C-9218-6FC02EE145D1}" sibTransId="{30BA057D-60BF-704A-BE80-C49F1BF437F9}"/>
    <dgm:cxn modelId="{36A3995E-7A34-A84F-BB1D-FE2D5B647BA4}" srcId="{61225D0E-B102-4345-A808-0ED95E7F6C9D}" destId="{2C1D694E-F829-294B-B6CB-1C81E188BE7D}" srcOrd="0" destOrd="0" parTransId="{08B6478C-3867-9D44-B173-7D17C822CDDC}" sibTransId="{A17846ED-10E1-4142-811B-625D6AE4C0FF}"/>
    <dgm:cxn modelId="{4D5D9947-9563-A944-B67D-B2617027023B}" type="presOf" srcId="{2C1D694E-F829-294B-B6CB-1C81E188BE7D}" destId="{5A4C3888-4901-7F4A-AFBA-9150B511AC69}" srcOrd="0" destOrd="0" presId="urn:microsoft.com/office/officeart/2005/8/layout/hList1"/>
    <dgm:cxn modelId="{C387D069-0F4F-9645-B5A9-C7C53A6B2DBB}" type="presOf" srcId="{5C3B0FD1-90D4-C34C-A68C-5A6278AB1678}" destId="{627DA054-1001-4B45-AD8D-4F696C230AC3}" srcOrd="0" destOrd="2" presId="urn:microsoft.com/office/officeart/2005/8/layout/hList1"/>
    <dgm:cxn modelId="{3E6E9EA5-30E7-CD4D-817B-861FACBD4F8D}" type="presOf" srcId="{291FA1B7-D183-2745-839C-46F50E01B95A}" destId="{627DA054-1001-4B45-AD8D-4F696C230AC3}" srcOrd="0" destOrd="0" presId="urn:microsoft.com/office/officeart/2005/8/layout/hList1"/>
    <dgm:cxn modelId="{F6A25FA7-15D0-7645-9193-438CDA54702A}" type="presOf" srcId="{9473E14E-8362-8C4C-8788-6469BA312B7E}" destId="{627DA054-1001-4B45-AD8D-4F696C230AC3}" srcOrd="0" destOrd="1" presId="urn:microsoft.com/office/officeart/2005/8/layout/hList1"/>
    <dgm:cxn modelId="{00A978AC-17FC-E649-A431-4DC00C34FFD8}" type="presOf" srcId="{61225D0E-B102-4345-A808-0ED95E7F6C9D}" destId="{9E909AB4-99CA-F84F-8392-81F9E13FAF71}" srcOrd="0" destOrd="0" presId="urn:microsoft.com/office/officeart/2005/8/layout/hList1"/>
    <dgm:cxn modelId="{C3CFB8CD-D31B-AD4F-B1A9-77C8BEB17E47}" srcId="{2C1D694E-F829-294B-B6CB-1C81E188BE7D}" destId="{9473E14E-8362-8C4C-8788-6469BA312B7E}" srcOrd="1" destOrd="0" parTransId="{2A9296BF-021B-DF41-A75A-4C2734F1F733}" sibTransId="{81DE2C75-9188-7B49-8F77-F8A173021E64}"/>
    <dgm:cxn modelId="{30330ED1-46A6-674B-B219-9AF0B64C0E0D}" srcId="{2C1D694E-F829-294B-B6CB-1C81E188BE7D}" destId="{291FA1B7-D183-2745-839C-46F50E01B95A}" srcOrd="0" destOrd="0" parTransId="{9BC1C47C-FDF1-0E40-A30B-C86A3523C4D1}" sibTransId="{5A89DA32-D2CB-6C4D-B4F4-74620406A859}"/>
    <dgm:cxn modelId="{D797EAC6-06BA-6C46-8618-EFEA22FC1209}" type="presParOf" srcId="{9E909AB4-99CA-F84F-8392-81F9E13FAF71}" destId="{0E53FE1E-BFA6-004A-A0B0-BC185A352318}" srcOrd="0" destOrd="0" presId="urn:microsoft.com/office/officeart/2005/8/layout/hList1"/>
    <dgm:cxn modelId="{25607EBC-117F-4D4F-9E1D-3EAF9A42BFA6}" type="presParOf" srcId="{0E53FE1E-BFA6-004A-A0B0-BC185A352318}" destId="{5A4C3888-4901-7F4A-AFBA-9150B511AC69}" srcOrd="0" destOrd="0" presId="urn:microsoft.com/office/officeart/2005/8/layout/hList1"/>
    <dgm:cxn modelId="{B6CA39BA-8047-AA45-AC7C-44C3BCC47A71}" type="presParOf" srcId="{0E53FE1E-BFA6-004A-A0B0-BC185A352318}" destId="{627DA054-1001-4B45-AD8D-4F696C230AC3}"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225D0E-B102-4345-A808-0ED95E7F6C9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C1D694E-F829-294B-B6CB-1C81E188BE7D}">
      <dgm:prSet custT="1"/>
      <dgm:spPr>
        <a:solidFill>
          <a:srgbClr val="0A5A8C"/>
        </a:solidFill>
        <a:ln>
          <a:solidFill>
            <a:srgbClr val="0A5A8C"/>
          </a:solidFill>
        </a:ln>
      </dgm:spPr>
      <dgm:t>
        <a:bodyPr/>
        <a:lstStyle/>
        <a:p>
          <a:pPr algn="l"/>
          <a:r>
            <a:rPr lang="en-US" sz="2800"/>
            <a:t>Define the Title V role in MMC procurement and operations</a:t>
          </a:r>
        </a:p>
      </dgm:t>
    </dgm:pt>
    <dgm:pt modelId="{08B6478C-3867-9D44-B173-7D17C822CDDC}" type="parTrans" cxnId="{36A3995E-7A34-A84F-BB1D-FE2D5B647BA4}">
      <dgm:prSet/>
      <dgm:spPr/>
      <dgm:t>
        <a:bodyPr/>
        <a:lstStyle/>
        <a:p>
          <a:endParaRPr lang="en-US"/>
        </a:p>
      </dgm:t>
    </dgm:pt>
    <dgm:pt modelId="{A17846ED-10E1-4142-811B-625D6AE4C0FF}" type="sibTrans" cxnId="{36A3995E-7A34-A84F-BB1D-FE2D5B647BA4}">
      <dgm:prSet/>
      <dgm:spPr/>
      <dgm:t>
        <a:bodyPr/>
        <a:lstStyle/>
        <a:p>
          <a:endParaRPr lang="en-US"/>
        </a:p>
      </dgm:t>
    </dgm:pt>
    <dgm:pt modelId="{291FA1B7-D183-2745-839C-46F50E01B95A}">
      <dgm:prSet custT="1"/>
      <dgm:spPr>
        <a:noFill/>
        <a:ln w="28575">
          <a:solidFill>
            <a:srgbClr val="0A5A8C"/>
          </a:solidFill>
        </a:ln>
      </dgm:spPr>
      <dgm:t>
        <a:bodyPr/>
        <a:lstStyle/>
        <a:p>
          <a:pPr marL="466725" indent="-466725">
            <a:buFont typeface="Arial" panose="020B0604020202020204" pitchFamily="34" charset="0"/>
            <a:buChar char="•"/>
            <a:tabLst/>
          </a:pPr>
          <a:r>
            <a:rPr lang="en-US" sz="2400"/>
            <a:t>Ensure that the IAA addresses:</a:t>
          </a:r>
        </a:p>
      </dgm:t>
    </dgm:pt>
    <dgm:pt modelId="{9BC1C47C-FDF1-0E40-A30B-C86A3523C4D1}" type="parTrans" cxnId="{30330ED1-46A6-674B-B219-9AF0B64C0E0D}">
      <dgm:prSet/>
      <dgm:spPr/>
      <dgm:t>
        <a:bodyPr/>
        <a:lstStyle/>
        <a:p>
          <a:endParaRPr lang="en-US"/>
        </a:p>
      </dgm:t>
    </dgm:pt>
    <dgm:pt modelId="{5A89DA32-D2CB-6C4D-B4F4-74620406A859}" type="sibTrans" cxnId="{30330ED1-46A6-674B-B219-9AF0B64C0E0D}">
      <dgm:prSet/>
      <dgm:spPr/>
      <dgm:t>
        <a:bodyPr/>
        <a:lstStyle/>
        <a:p>
          <a:endParaRPr lang="en-US"/>
        </a:p>
      </dgm:t>
    </dgm:pt>
    <dgm:pt modelId="{76912422-B7AE-5C4D-BA1B-19558CD8BF7F}">
      <dgm:prSet custT="1"/>
      <dgm:spPr>
        <a:noFill/>
        <a:ln w="28575">
          <a:solidFill>
            <a:srgbClr val="0A5A8C"/>
          </a:solidFill>
        </a:ln>
      </dgm:spPr>
      <dgm:t>
        <a:bodyPr/>
        <a:lstStyle/>
        <a:p>
          <a:pPr marL="1201738" indent="-500063">
            <a:buFont typeface="Arial" panose="020B0604020202020204" pitchFamily="34" charset="0"/>
            <a:buChar char="•"/>
            <a:tabLst/>
          </a:pPr>
          <a:r>
            <a:rPr lang="en-US" sz="2400"/>
            <a:t>Payment for Title V-supported providers, including how MCE membership will impact payment</a:t>
          </a:r>
        </a:p>
      </dgm:t>
    </dgm:pt>
    <dgm:pt modelId="{E29FC4C6-A7CE-484B-BD94-5C50EF1341DF}" type="parTrans" cxnId="{14072AB2-CDBC-6341-919E-E748F955B568}">
      <dgm:prSet/>
      <dgm:spPr/>
      <dgm:t>
        <a:bodyPr/>
        <a:lstStyle/>
        <a:p>
          <a:endParaRPr lang="en-US"/>
        </a:p>
      </dgm:t>
    </dgm:pt>
    <dgm:pt modelId="{DF4CBD9E-474B-014B-B2EE-1109196331B8}" type="sibTrans" cxnId="{14072AB2-CDBC-6341-919E-E748F955B568}">
      <dgm:prSet/>
      <dgm:spPr/>
      <dgm:t>
        <a:bodyPr/>
        <a:lstStyle/>
        <a:p>
          <a:endParaRPr lang="en-US"/>
        </a:p>
      </dgm:t>
    </dgm:pt>
    <dgm:pt modelId="{E2750BDD-7332-B843-855B-3B1075D967C4}">
      <dgm:prSet custT="1"/>
      <dgm:spPr>
        <a:noFill/>
        <a:ln w="28575">
          <a:solidFill>
            <a:srgbClr val="0A5A8C"/>
          </a:solidFill>
        </a:ln>
      </dgm:spPr>
      <dgm:t>
        <a:bodyPr/>
        <a:lstStyle/>
        <a:p>
          <a:pPr marL="466725" indent="-466725">
            <a:buFont typeface="Arial" panose="020B0604020202020204" pitchFamily="34" charset="0"/>
            <a:buChar char="•"/>
            <a:tabLst/>
          </a:pPr>
          <a:r>
            <a:rPr lang="en-US" sz="2400"/>
            <a:t>Establish a process for bringing information about how MCE enrollment is affecting CYSHCN to the Medicaid agency and to work together to develop solutions to identified problems. </a:t>
          </a:r>
        </a:p>
      </dgm:t>
    </dgm:pt>
    <dgm:pt modelId="{FB5F4E37-9123-2046-8F96-EF2143CDFC23}" type="parTrans" cxnId="{579CA4FB-F44F-5246-B0B9-44CED50C2A37}">
      <dgm:prSet/>
      <dgm:spPr/>
      <dgm:t>
        <a:bodyPr/>
        <a:lstStyle/>
        <a:p>
          <a:endParaRPr lang="en-US"/>
        </a:p>
      </dgm:t>
    </dgm:pt>
    <dgm:pt modelId="{A115107D-B44C-A142-9B6F-AD981E4C8EBA}" type="sibTrans" cxnId="{579CA4FB-F44F-5246-B0B9-44CED50C2A37}">
      <dgm:prSet/>
      <dgm:spPr/>
      <dgm:t>
        <a:bodyPr/>
        <a:lstStyle/>
        <a:p>
          <a:endParaRPr lang="en-US"/>
        </a:p>
      </dgm:t>
    </dgm:pt>
    <dgm:pt modelId="{16CD65C2-2C9D-1343-8A3B-E7B498E96E9B}">
      <dgm:prSet custT="1"/>
      <dgm:spPr>
        <a:noFill/>
        <a:ln w="28575">
          <a:solidFill>
            <a:srgbClr val="0A5A8C"/>
          </a:solidFill>
        </a:ln>
      </dgm:spPr>
      <dgm:t>
        <a:bodyPr/>
        <a:lstStyle/>
        <a:p>
          <a:pPr marL="1201738" indent="-500063">
            <a:buFont typeface="Arial" panose="020B0604020202020204" pitchFamily="34" charset="0"/>
            <a:buChar char="•"/>
            <a:tabLst/>
          </a:pPr>
          <a:r>
            <a:rPr lang="en-US" sz="2400"/>
            <a:t>Specifies how the Title V agency will be involved in MCE procurement and quality improvement efforts</a:t>
          </a:r>
        </a:p>
      </dgm:t>
    </dgm:pt>
    <dgm:pt modelId="{925E36BB-F6D6-AB41-A432-F1E918804609}" type="sibTrans" cxnId="{714F7F1D-053C-CD4B-88CF-E49DA1A92910}">
      <dgm:prSet/>
      <dgm:spPr/>
      <dgm:t>
        <a:bodyPr/>
        <a:lstStyle/>
        <a:p>
          <a:endParaRPr lang="en-US"/>
        </a:p>
      </dgm:t>
    </dgm:pt>
    <dgm:pt modelId="{02D5607E-67BA-C34E-830B-0AD626043980}" type="parTrans" cxnId="{714F7F1D-053C-CD4B-88CF-E49DA1A92910}">
      <dgm:prSet/>
      <dgm:spPr/>
      <dgm:t>
        <a:bodyPr/>
        <a:lstStyle/>
        <a:p>
          <a:endParaRPr lang="en-US"/>
        </a:p>
      </dgm:t>
    </dgm:pt>
    <dgm:pt modelId="{9E909AB4-99CA-F84F-8392-81F9E13FAF71}" type="pres">
      <dgm:prSet presAssocID="{61225D0E-B102-4345-A808-0ED95E7F6C9D}" presName="Name0" presStyleCnt="0">
        <dgm:presLayoutVars>
          <dgm:dir/>
          <dgm:animLvl val="lvl"/>
          <dgm:resizeHandles val="exact"/>
        </dgm:presLayoutVars>
      </dgm:prSet>
      <dgm:spPr/>
    </dgm:pt>
    <dgm:pt modelId="{0E53FE1E-BFA6-004A-A0B0-BC185A352318}" type="pres">
      <dgm:prSet presAssocID="{2C1D694E-F829-294B-B6CB-1C81E188BE7D}" presName="composite" presStyleCnt="0"/>
      <dgm:spPr/>
    </dgm:pt>
    <dgm:pt modelId="{5A4C3888-4901-7F4A-AFBA-9150B511AC69}" type="pres">
      <dgm:prSet presAssocID="{2C1D694E-F829-294B-B6CB-1C81E188BE7D}" presName="parTx" presStyleLbl="alignNode1" presStyleIdx="0" presStyleCnt="1" custScaleY="100000" custLinFactNeighborX="0" custLinFactNeighborY="4952">
        <dgm:presLayoutVars>
          <dgm:chMax val="0"/>
          <dgm:chPref val="0"/>
          <dgm:bulletEnabled val="1"/>
        </dgm:presLayoutVars>
      </dgm:prSet>
      <dgm:spPr/>
    </dgm:pt>
    <dgm:pt modelId="{627DA054-1001-4B45-AD8D-4F696C230AC3}" type="pres">
      <dgm:prSet presAssocID="{2C1D694E-F829-294B-B6CB-1C81E188BE7D}" presName="desTx" presStyleLbl="alignAccFollowNode1" presStyleIdx="0" presStyleCnt="1">
        <dgm:presLayoutVars>
          <dgm:bulletEnabled val="1"/>
        </dgm:presLayoutVars>
      </dgm:prSet>
      <dgm:spPr/>
    </dgm:pt>
  </dgm:ptLst>
  <dgm:cxnLst>
    <dgm:cxn modelId="{714F7F1D-053C-CD4B-88CF-E49DA1A92910}" srcId="{291FA1B7-D183-2745-839C-46F50E01B95A}" destId="{16CD65C2-2C9D-1343-8A3B-E7B498E96E9B}" srcOrd="1" destOrd="0" parTransId="{02D5607E-67BA-C34E-830B-0AD626043980}" sibTransId="{925E36BB-F6D6-AB41-A432-F1E918804609}"/>
    <dgm:cxn modelId="{B403AA31-8519-1F49-BABE-2DA0D3850DB3}" type="presOf" srcId="{E2750BDD-7332-B843-855B-3B1075D967C4}" destId="{627DA054-1001-4B45-AD8D-4F696C230AC3}" srcOrd="0" destOrd="3" presId="urn:microsoft.com/office/officeart/2005/8/layout/hList1"/>
    <dgm:cxn modelId="{36A3995E-7A34-A84F-BB1D-FE2D5B647BA4}" srcId="{61225D0E-B102-4345-A808-0ED95E7F6C9D}" destId="{2C1D694E-F829-294B-B6CB-1C81E188BE7D}" srcOrd="0" destOrd="0" parTransId="{08B6478C-3867-9D44-B173-7D17C822CDDC}" sibTransId="{A17846ED-10E1-4142-811B-625D6AE4C0FF}"/>
    <dgm:cxn modelId="{4D5D9947-9563-A944-B67D-B2617027023B}" type="presOf" srcId="{2C1D694E-F829-294B-B6CB-1C81E188BE7D}" destId="{5A4C3888-4901-7F4A-AFBA-9150B511AC69}" srcOrd="0" destOrd="0" presId="urn:microsoft.com/office/officeart/2005/8/layout/hList1"/>
    <dgm:cxn modelId="{3E6E9EA5-30E7-CD4D-817B-861FACBD4F8D}" type="presOf" srcId="{291FA1B7-D183-2745-839C-46F50E01B95A}" destId="{627DA054-1001-4B45-AD8D-4F696C230AC3}" srcOrd="0" destOrd="0" presId="urn:microsoft.com/office/officeart/2005/8/layout/hList1"/>
    <dgm:cxn modelId="{00A978AC-17FC-E649-A431-4DC00C34FFD8}" type="presOf" srcId="{61225D0E-B102-4345-A808-0ED95E7F6C9D}" destId="{9E909AB4-99CA-F84F-8392-81F9E13FAF71}" srcOrd="0" destOrd="0" presId="urn:microsoft.com/office/officeart/2005/8/layout/hList1"/>
    <dgm:cxn modelId="{14072AB2-CDBC-6341-919E-E748F955B568}" srcId="{291FA1B7-D183-2745-839C-46F50E01B95A}" destId="{76912422-B7AE-5C4D-BA1B-19558CD8BF7F}" srcOrd="0" destOrd="0" parTransId="{E29FC4C6-A7CE-484B-BD94-5C50EF1341DF}" sibTransId="{DF4CBD9E-474B-014B-B2EE-1109196331B8}"/>
    <dgm:cxn modelId="{FCC46DC3-D138-394C-8DD1-A358D5A83211}" type="presOf" srcId="{16CD65C2-2C9D-1343-8A3B-E7B498E96E9B}" destId="{627DA054-1001-4B45-AD8D-4F696C230AC3}" srcOrd="0" destOrd="2" presId="urn:microsoft.com/office/officeart/2005/8/layout/hList1"/>
    <dgm:cxn modelId="{30330ED1-46A6-674B-B219-9AF0B64C0E0D}" srcId="{2C1D694E-F829-294B-B6CB-1C81E188BE7D}" destId="{291FA1B7-D183-2745-839C-46F50E01B95A}" srcOrd="0" destOrd="0" parTransId="{9BC1C47C-FDF1-0E40-A30B-C86A3523C4D1}" sibTransId="{5A89DA32-D2CB-6C4D-B4F4-74620406A859}"/>
    <dgm:cxn modelId="{54838EF7-0946-6F41-B956-84E2861D91D8}" type="presOf" srcId="{76912422-B7AE-5C4D-BA1B-19558CD8BF7F}" destId="{627DA054-1001-4B45-AD8D-4F696C230AC3}" srcOrd="0" destOrd="1" presId="urn:microsoft.com/office/officeart/2005/8/layout/hList1"/>
    <dgm:cxn modelId="{579CA4FB-F44F-5246-B0B9-44CED50C2A37}" srcId="{291FA1B7-D183-2745-839C-46F50E01B95A}" destId="{E2750BDD-7332-B843-855B-3B1075D967C4}" srcOrd="2" destOrd="0" parTransId="{FB5F4E37-9123-2046-8F96-EF2143CDFC23}" sibTransId="{A115107D-B44C-A142-9B6F-AD981E4C8EBA}"/>
    <dgm:cxn modelId="{D797EAC6-06BA-6C46-8618-EFEA22FC1209}" type="presParOf" srcId="{9E909AB4-99CA-F84F-8392-81F9E13FAF71}" destId="{0E53FE1E-BFA6-004A-A0B0-BC185A352318}" srcOrd="0" destOrd="0" presId="urn:microsoft.com/office/officeart/2005/8/layout/hList1"/>
    <dgm:cxn modelId="{25607EBC-117F-4D4F-9E1D-3EAF9A42BFA6}" type="presParOf" srcId="{0E53FE1E-BFA6-004A-A0B0-BC185A352318}" destId="{5A4C3888-4901-7F4A-AFBA-9150B511AC69}" srcOrd="0" destOrd="0" presId="urn:microsoft.com/office/officeart/2005/8/layout/hList1"/>
    <dgm:cxn modelId="{B6CA39BA-8047-AA45-AC7C-44C3BCC47A71}" type="presParOf" srcId="{0E53FE1E-BFA6-004A-A0B0-BC185A352318}" destId="{627DA054-1001-4B45-AD8D-4F696C230AC3}"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A17EAB-8AD3-6846-9229-9BD40E217237}"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1FF41C3F-47D2-7440-B84B-9FEB3C00C1DB}">
      <dgm:prSet phldrT="[Text]" custT="1"/>
      <dgm:spPr/>
      <dgm:t>
        <a:bodyPr/>
        <a:lstStyle/>
        <a:p>
          <a:pPr algn="l"/>
          <a:r>
            <a:rPr lang="en-US" sz="1800"/>
            <a:t>Alignment between State Title V agencies and MMC program goals to improve care for CYSHCN of color and their families can help to create a coordinated state response</a:t>
          </a:r>
        </a:p>
      </dgm:t>
    </dgm:pt>
    <dgm:pt modelId="{9CEDD2B4-7B4E-F84F-8EF0-8444D95A41C3}" type="parTrans" cxnId="{9D7AB031-0337-4D42-9078-8437AC71AC8B}">
      <dgm:prSet/>
      <dgm:spPr/>
      <dgm:t>
        <a:bodyPr/>
        <a:lstStyle/>
        <a:p>
          <a:endParaRPr lang="en-US"/>
        </a:p>
      </dgm:t>
    </dgm:pt>
    <dgm:pt modelId="{09A606ED-3421-5743-A19F-B89F4C2CD44A}" type="sibTrans" cxnId="{9D7AB031-0337-4D42-9078-8437AC71AC8B}">
      <dgm:prSet/>
      <dgm:spPr/>
      <dgm:t>
        <a:bodyPr/>
        <a:lstStyle/>
        <a:p>
          <a:endParaRPr lang="en-US"/>
        </a:p>
      </dgm:t>
    </dgm:pt>
    <dgm:pt modelId="{4CD217CD-8F21-DB44-893A-FE8FFAEDF89B}">
      <dgm:prSet phldrT="[Text]"/>
      <dgm:spPr/>
      <dgm:t>
        <a:bodyPr/>
        <a:lstStyle/>
        <a:p>
          <a:r>
            <a:rPr lang="en-US"/>
            <a:t>Louisiana established health equity as a main objective of their 2021 MMC procurement. Among other requirements, this state required MCOs to demonstrate how they planned to use data to address inequities and required MCOs to implement staffing and organizational strategies to promote equity. </a:t>
          </a:r>
        </a:p>
      </dgm:t>
    </dgm:pt>
    <dgm:pt modelId="{D5CB7962-D34E-8342-A627-B997CFE40F4F}" type="sibTrans" cxnId="{FD8F9303-127F-9446-B1AB-921238384619}">
      <dgm:prSet/>
      <dgm:spPr/>
      <dgm:t>
        <a:bodyPr/>
        <a:lstStyle/>
        <a:p>
          <a:endParaRPr lang="en-US"/>
        </a:p>
      </dgm:t>
    </dgm:pt>
    <dgm:pt modelId="{A3EFBA6E-67DC-1E46-A0A4-92832F0DDEC6}" type="parTrans" cxnId="{FD8F9303-127F-9446-B1AB-921238384619}">
      <dgm:prSet/>
      <dgm:spPr/>
      <dgm:t>
        <a:bodyPr/>
        <a:lstStyle/>
        <a:p>
          <a:endParaRPr lang="en-US"/>
        </a:p>
      </dgm:t>
    </dgm:pt>
    <dgm:pt modelId="{A053A3EA-3910-0845-9FE6-B1193BC71F22}">
      <dgm:prSet phldrT="[Text]"/>
      <dgm:spPr/>
      <dgm:t>
        <a:bodyPr/>
        <a:lstStyle/>
        <a:p>
          <a:endParaRPr lang="en-US"/>
        </a:p>
      </dgm:t>
    </dgm:pt>
    <dgm:pt modelId="{BC8C2B1F-0489-DB48-8A32-DC343A46C13F}" type="sibTrans" cxnId="{F454CF87-5C83-2B46-8A30-D426960156E1}">
      <dgm:prSet/>
      <dgm:spPr/>
      <dgm:t>
        <a:bodyPr/>
        <a:lstStyle/>
        <a:p>
          <a:endParaRPr lang="en-US"/>
        </a:p>
      </dgm:t>
    </dgm:pt>
    <dgm:pt modelId="{1B552098-0EBE-E342-A358-BFC0C9E69B89}" type="parTrans" cxnId="{F454CF87-5C83-2B46-8A30-D426960156E1}">
      <dgm:prSet/>
      <dgm:spPr/>
      <dgm:t>
        <a:bodyPr/>
        <a:lstStyle/>
        <a:p>
          <a:endParaRPr lang="en-US"/>
        </a:p>
      </dgm:t>
    </dgm:pt>
    <dgm:pt modelId="{81B6B604-924E-6F46-A29E-4E0068A20836}">
      <dgm:prSet/>
      <dgm:spPr/>
      <dgm:t>
        <a:bodyPr/>
        <a:lstStyle/>
        <a:p>
          <a:r>
            <a:rPr lang="en-US"/>
            <a:t>Oregon requires its MCOs (referred to as Coordinated Care Organizations or CCOs) to report performance on a set of measures and offers incentive payments for performance on some measures. In recent years those measures have included a measure designed to </a:t>
          </a:r>
          <a:r>
            <a:rPr lang="en-US">
              <a:hlinkClick xmlns:r="http://schemas.openxmlformats.org/officeDocument/2006/relationships" r:id="rId1"/>
            </a:rPr>
            <a:t>improve health equity </a:t>
          </a:r>
          <a:r>
            <a:rPr lang="en-US"/>
            <a:t>and a measure designed to address the social determinants of health (SDOH) by encouraging </a:t>
          </a:r>
          <a:r>
            <a:rPr lang="en-US">
              <a:hlinkClick xmlns:r="http://schemas.openxmlformats.org/officeDocument/2006/relationships" r:id="rId2"/>
            </a:rPr>
            <a:t>screening for health related social needs (HRSN)</a:t>
          </a:r>
          <a:r>
            <a:rPr lang="en-US"/>
            <a:t>.  Oregon has also </a:t>
          </a:r>
          <a:r>
            <a:rPr lang="en-US">
              <a:hlinkClick xmlns:r="http://schemas.openxmlformats.org/officeDocument/2006/relationships" r:id="rId3"/>
            </a:rPr>
            <a:t>added contract requirements and implemented financial incentives </a:t>
          </a:r>
          <a:r>
            <a:rPr lang="en-US"/>
            <a:t>to meet enrollees HRSN.</a:t>
          </a:r>
        </a:p>
      </dgm:t>
    </dgm:pt>
    <dgm:pt modelId="{0AB20FA2-8056-974C-918A-76080F97BA66}" type="sibTrans" cxnId="{D8EB9F44-BFE8-304C-8C6B-016DF3C168FC}">
      <dgm:prSet/>
      <dgm:spPr/>
      <dgm:t>
        <a:bodyPr/>
        <a:lstStyle/>
        <a:p>
          <a:endParaRPr lang="en-US"/>
        </a:p>
      </dgm:t>
    </dgm:pt>
    <dgm:pt modelId="{CA3D3B0D-3D44-3D44-8EA3-9D64B44BE31B}" type="parTrans" cxnId="{D8EB9F44-BFE8-304C-8C6B-016DF3C168FC}">
      <dgm:prSet/>
      <dgm:spPr/>
      <dgm:t>
        <a:bodyPr/>
        <a:lstStyle/>
        <a:p>
          <a:endParaRPr lang="en-US"/>
        </a:p>
      </dgm:t>
    </dgm:pt>
    <dgm:pt modelId="{BD30DA60-CE57-0944-8C39-DEE74B0A6031}">
      <dgm:prSet/>
      <dgm:spPr/>
      <dgm:t>
        <a:bodyPr/>
        <a:lstStyle/>
        <a:p>
          <a:r>
            <a:rPr lang="en-US"/>
            <a:t>See </a:t>
          </a:r>
          <a:r>
            <a:rPr lang="en-US" i="1">
              <a:hlinkClick xmlns:r="http://schemas.openxmlformats.org/officeDocument/2006/relationships" r:id="rId4"/>
            </a:rPr>
            <a:t>Strategies for State Title V and Medicaid Programs to Promote Health Equity for Children of Color with Special Health Care Need </a:t>
          </a:r>
          <a:r>
            <a:rPr lang="en-US"/>
            <a:t>for more examples and strategies.</a:t>
          </a:r>
        </a:p>
      </dgm:t>
    </dgm:pt>
    <dgm:pt modelId="{9D8F461B-E68D-6C4F-8911-7F2D176664EB}" type="parTrans" cxnId="{FE2BC1F2-74A9-D44A-9195-5F3955AC8D41}">
      <dgm:prSet/>
      <dgm:spPr/>
      <dgm:t>
        <a:bodyPr/>
        <a:lstStyle/>
        <a:p>
          <a:endParaRPr lang="en-US"/>
        </a:p>
      </dgm:t>
    </dgm:pt>
    <dgm:pt modelId="{E3ED3A4D-12A0-D645-8884-F95446D475BC}" type="sibTrans" cxnId="{FE2BC1F2-74A9-D44A-9195-5F3955AC8D41}">
      <dgm:prSet/>
      <dgm:spPr/>
      <dgm:t>
        <a:bodyPr/>
        <a:lstStyle/>
        <a:p>
          <a:endParaRPr lang="en-US"/>
        </a:p>
      </dgm:t>
    </dgm:pt>
    <dgm:pt modelId="{628108CA-63B1-4147-9A6B-8EE1FF273592}">
      <dgm:prSet/>
      <dgm:spPr/>
      <dgm:t>
        <a:bodyPr/>
        <a:lstStyle/>
        <a:p>
          <a:endParaRPr lang="en-US"/>
        </a:p>
      </dgm:t>
    </dgm:pt>
    <dgm:pt modelId="{7E3F6930-E54D-FD4D-82E4-D0359A0B8F0A}" type="parTrans" cxnId="{137BF3EF-2FEA-0141-BCAD-539CAF39A78D}">
      <dgm:prSet/>
      <dgm:spPr/>
      <dgm:t>
        <a:bodyPr/>
        <a:lstStyle/>
        <a:p>
          <a:endParaRPr lang="en-US"/>
        </a:p>
      </dgm:t>
    </dgm:pt>
    <dgm:pt modelId="{D332123B-285C-6442-ABDA-82B1B0D56219}" type="sibTrans" cxnId="{137BF3EF-2FEA-0141-BCAD-539CAF39A78D}">
      <dgm:prSet/>
      <dgm:spPr/>
      <dgm:t>
        <a:bodyPr/>
        <a:lstStyle/>
        <a:p>
          <a:endParaRPr lang="en-US"/>
        </a:p>
      </dgm:t>
    </dgm:pt>
    <dgm:pt modelId="{FFB87498-4EFE-754B-992A-8E66848CBE2A}" type="pres">
      <dgm:prSet presAssocID="{5AA17EAB-8AD3-6846-9229-9BD40E217237}" presName="Name0" presStyleCnt="0">
        <dgm:presLayoutVars>
          <dgm:dir/>
          <dgm:animLvl val="lvl"/>
          <dgm:resizeHandles val="exact"/>
        </dgm:presLayoutVars>
      </dgm:prSet>
      <dgm:spPr/>
    </dgm:pt>
    <dgm:pt modelId="{281397EB-A758-E746-B4C9-E278C77043D6}" type="pres">
      <dgm:prSet presAssocID="{1FF41C3F-47D2-7440-B84B-9FEB3C00C1DB}" presName="composite" presStyleCnt="0"/>
      <dgm:spPr/>
    </dgm:pt>
    <dgm:pt modelId="{177CFD3F-62B2-334C-9E31-919E24FBFC27}" type="pres">
      <dgm:prSet presAssocID="{1FF41C3F-47D2-7440-B84B-9FEB3C00C1DB}" presName="parTx" presStyleLbl="alignNode1" presStyleIdx="0" presStyleCnt="1">
        <dgm:presLayoutVars>
          <dgm:chMax val="0"/>
          <dgm:chPref val="0"/>
          <dgm:bulletEnabled val="1"/>
        </dgm:presLayoutVars>
      </dgm:prSet>
      <dgm:spPr/>
    </dgm:pt>
    <dgm:pt modelId="{89848CFB-4EA2-104B-B155-6E0B6E2411F6}" type="pres">
      <dgm:prSet presAssocID="{1FF41C3F-47D2-7440-B84B-9FEB3C00C1DB}" presName="desTx" presStyleLbl="alignAccFollowNode1" presStyleIdx="0" presStyleCnt="1">
        <dgm:presLayoutVars>
          <dgm:bulletEnabled val="1"/>
        </dgm:presLayoutVars>
      </dgm:prSet>
      <dgm:spPr/>
    </dgm:pt>
  </dgm:ptLst>
  <dgm:cxnLst>
    <dgm:cxn modelId="{D1AF0402-777C-5E47-8222-8F0125809312}" type="presOf" srcId="{BD30DA60-CE57-0944-8C39-DEE74B0A6031}" destId="{89848CFB-4EA2-104B-B155-6E0B6E2411F6}" srcOrd="0" destOrd="4" presId="urn:microsoft.com/office/officeart/2005/8/layout/hList1"/>
    <dgm:cxn modelId="{FD8F9303-127F-9446-B1AB-921238384619}" srcId="{1FF41C3F-47D2-7440-B84B-9FEB3C00C1DB}" destId="{4CD217CD-8F21-DB44-893A-FE8FFAEDF89B}" srcOrd="0" destOrd="0" parTransId="{A3EFBA6E-67DC-1E46-A0A4-92832F0DDEC6}" sibTransId="{D5CB7962-D34E-8342-A627-B997CFE40F4F}"/>
    <dgm:cxn modelId="{59D0850E-EF7C-1D4C-BD8A-DF18D9EF2C17}" type="presOf" srcId="{4CD217CD-8F21-DB44-893A-FE8FFAEDF89B}" destId="{89848CFB-4EA2-104B-B155-6E0B6E2411F6}" srcOrd="0" destOrd="0" presId="urn:microsoft.com/office/officeart/2005/8/layout/hList1"/>
    <dgm:cxn modelId="{7679AF31-FC7B-2B44-996B-359B827DBB7F}" type="presOf" srcId="{628108CA-63B1-4147-9A6B-8EE1FF273592}" destId="{89848CFB-4EA2-104B-B155-6E0B6E2411F6}" srcOrd="0" destOrd="3" presId="urn:microsoft.com/office/officeart/2005/8/layout/hList1"/>
    <dgm:cxn modelId="{9D7AB031-0337-4D42-9078-8437AC71AC8B}" srcId="{5AA17EAB-8AD3-6846-9229-9BD40E217237}" destId="{1FF41C3F-47D2-7440-B84B-9FEB3C00C1DB}" srcOrd="0" destOrd="0" parTransId="{9CEDD2B4-7B4E-F84F-8EF0-8444D95A41C3}" sibTransId="{09A606ED-3421-5743-A19F-B89F4C2CD44A}"/>
    <dgm:cxn modelId="{D8EB9F44-BFE8-304C-8C6B-016DF3C168FC}" srcId="{1FF41C3F-47D2-7440-B84B-9FEB3C00C1DB}" destId="{81B6B604-924E-6F46-A29E-4E0068A20836}" srcOrd="2" destOrd="0" parTransId="{CA3D3B0D-3D44-3D44-8EA3-9D64B44BE31B}" sibTransId="{0AB20FA2-8056-974C-918A-76080F97BA66}"/>
    <dgm:cxn modelId="{1E39C680-C092-2043-B1F9-73C6F33B9A87}" type="presOf" srcId="{81B6B604-924E-6F46-A29E-4E0068A20836}" destId="{89848CFB-4EA2-104B-B155-6E0B6E2411F6}" srcOrd="0" destOrd="2" presId="urn:microsoft.com/office/officeart/2005/8/layout/hList1"/>
    <dgm:cxn modelId="{F454CF87-5C83-2B46-8A30-D426960156E1}" srcId="{1FF41C3F-47D2-7440-B84B-9FEB3C00C1DB}" destId="{A053A3EA-3910-0845-9FE6-B1193BC71F22}" srcOrd="1" destOrd="0" parTransId="{1B552098-0EBE-E342-A358-BFC0C9E69B89}" sibTransId="{BC8C2B1F-0489-DB48-8A32-DC343A46C13F}"/>
    <dgm:cxn modelId="{11C481A6-FF00-0546-B5FE-EEC28F8E2E71}" type="presOf" srcId="{A053A3EA-3910-0845-9FE6-B1193BC71F22}" destId="{89848CFB-4EA2-104B-B155-6E0B6E2411F6}" srcOrd="0" destOrd="1" presId="urn:microsoft.com/office/officeart/2005/8/layout/hList1"/>
    <dgm:cxn modelId="{6498E6B2-3CAD-764D-8775-72AE14393E98}" type="presOf" srcId="{5AA17EAB-8AD3-6846-9229-9BD40E217237}" destId="{FFB87498-4EFE-754B-992A-8E66848CBE2A}" srcOrd="0" destOrd="0" presId="urn:microsoft.com/office/officeart/2005/8/layout/hList1"/>
    <dgm:cxn modelId="{137BF3EF-2FEA-0141-BCAD-539CAF39A78D}" srcId="{1FF41C3F-47D2-7440-B84B-9FEB3C00C1DB}" destId="{628108CA-63B1-4147-9A6B-8EE1FF273592}" srcOrd="3" destOrd="0" parTransId="{7E3F6930-E54D-FD4D-82E4-D0359A0B8F0A}" sibTransId="{D332123B-285C-6442-ABDA-82B1B0D56219}"/>
    <dgm:cxn modelId="{FE2BC1F2-74A9-D44A-9195-5F3955AC8D41}" srcId="{1FF41C3F-47D2-7440-B84B-9FEB3C00C1DB}" destId="{BD30DA60-CE57-0944-8C39-DEE74B0A6031}" srcOrd="4" destOrd="0" parTransId="{9D8F461B-E68D-6C4F-8911-7F2D176664EB}" sibTransId="{E3ED3A4D-12A0-D645-8884-F95446D475BC}"/>
    <dgm:cxn modelId="{E1A4DAF5-A6B4-F94F-B9ED-74F1F2E12576}" type="presOf" srcId="{1FF41C3F-47D2-7440-B84B-9FEB3C00C1DB}" destId="{177CFD3F-62B2-334C-9E31-919E24FBFC27}" srcOrd="0" destOrd="0" presId="urn:microsoft.com/office/officeart/2005/8/layout/hList1"/>
    <dgm:cxn modelId="{6D6A4AA9-CF17-1742-905A-808DEEBEF09E}" type="presParOf" srcId="{FFB87498-4EFE-754B-992A-8E66848CBE2A}" destId="{281397EB-A758-E746-B4C9-E278C77043D6}" srcOrd="0" destOrd="0" presId="urn:microsoft.com/office/officeart/2005/8/layout/hList1"/>
    <dgm:cxn modelId="{528F65B0-7189-7D49-BBB4-18DE2BD826AD}" type="presParOf" srcId="{281397EB-A758-E746-B4C9-E278C77043D6}" destId="{177CFD3F-62B2-334C-9E31-919E24FBFC27}" srcOrd="0" destOrd="0" presId="urn:microsoft.com/office/officeart/2005/8/layout/hList1"/>
    <dgm:cxn modelId="{ADFE98DA-C5D4-B94F-8060-869E72E6A01C}" type="presParOf" srcId="{281397EB-A758-E746-B4C9-E278C77043D6}" destId="{89848CFB-4EA2-104B-B155-6E0B6E2411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A17EAB-8AD3-6846-9229-9BD40E217237}"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1FF41C3F-47D2-7440-B84B-9FEB3C00C1DB}">
      <dgm:prSet phldrT="[Text]" custT="1"/>
      <dgm:spPr/>
      <dgm:t>
        <a:bodyPr/>
        <a:lstStyle/>
        <a:p>
          <a:pPr algn="l"/>
          <a:r>
            <a:rPr lang="en-US" sz="1800"/>
            <a:t>Collaboration between Title V and MMC care coordination efforts can reduce duplication of services and help families receive more targeted assistance.</a:t>
          </a:r>
        </a:p>
      </dgm:t>
    </dgm:pt>
    <dgm:pt modelId="{9CEDD2B4-7B4E-F84F-8EF0-8444D95A41C3}" type="parTrans" cxnId="{9D7AB031-0337-4D42-9078-8437AC71AC8B}">
      <dgm:prSet/>
      <dgm:spPr/>
      <dgm:t>
        <a:bodyPr/>
        <a:lstStyle/>
        <a:p>
          <a:endParaRPr lang="en-US"/>
        </a:p>
      </dgm:t>
    </dgm:pt>
    <dgm:pt modelId="{09A606ED-3421-5743-A19F-B89F4C2CD44A}" type="sibTrans" cxnId="{9D7AB031-0337-4D42-9078-8437AC71AC8B}">
      <dgm:prSet/>
      <dgm:spPr/>
      <dgm:t>
        <a:bodyPr/>
        <a:lstStyle/>
        <a:p>
          <a:endParaRPr lang="en-US"/>
        </a:p>
      </dgm:t>
    </dgm:pt>
    <dgm:pt modelId="{4CD217CD-8F21-DB44-893A-FE8FFAEDF89B}">
      <dgm:prSet phldrT="[Text]"/>
      <dgm:spPr/>
      <dgm:t>
        <a:bodyPr/>
        <a:lstStyle/>
        <a:p>
          <a:r>
            <a:rPr lang="en-US"/>
            <a:t>Colorado Title V staff developed the Colorado Care Coordination Collaborative, which focused on increasing efficiency and reducing duplication of care coordination services for CYSHCN provided through MMC programs, the state EPSDT benefit outreach program, and Title V. The lessons learned from this collaborative helped shaped the Medicaid agency’s Accountable Care Collaborative Program and MMC delivery system as well as the state’s medical home action plan.</a:t>
          </a:r>
        </a:p>
      </dgm:t>
    </dgm:pt>
    <dgm:pt modelId="{A3EFBA6E-67DC-1E46-A0A4-92832F0DDEC6}" type="parTrans" cxnId="{FD8F9303-127F-9446-B1AB-921238384619}">
      <dgm:prSet/>
      <dgm:spPr/>
      <dgm:t>
        <a:bodyPr/>
        <a:lstStyle/>
        <a:p>
          <a:endParaRPr lang="en-US"/>
        </a:p>
      </dgm:t>
    </dgm:pt>
    <dgm:pt modelId="{D5CB7962-D34E-8342-A627-B997CFE40F4F}" type="sibTrans" cxnId="{FD8F9303-127F-9446-B1AB-921238384619}">
      <dgm:prSet/>
      <dgm:spPr/>
      <dgm:t>
        <a:bodyPr/>
        <a:lstStyle/>
        <a:p>
          <a:endParaRPr lang="en-US"/>
        </a:p>
      </dgm:t>
    </dgm:pt>
    <dgm:pt modelId="{A053A3EA-3910-0845-9FE6-B1193BC71F22}">
      <dgm:prSet phldrT="[Text]"/>
      <dgm:spPr/>
      <dgm:t>
        <a:bodyPr/>
        <a:lstStyle/>
        <a:p>
          <a:endParaRPr lang="en-US"/>
        </a:p>
      </dgm:t>
    </dgm:pt>
    <dgm:pt modelId="{1B552098-0EBE-E342-A358-BFC0C9E69B89}" type="parTrans" cxnId="{F454CF87-5C83-2B46-8A30-D426960156E1}">
      <dgm:prSet/>
      <dgm:spPr/>
      <dgm:t>
        <a:bodyPr/>
        <a:lstStyle/>
        <a:p>
          <a:endParaRPr lang="en-US"/>
        </a:p>
      </dgm:t>
    </dgm:pt>
    <dgm:pt modelId="{BC8C2B1F-0489-DB48-8A32-DC343A46C13F}" type="sibTrans" cxnId="{F454CF87-5C83-2B46-8A30-D426960156E1}">
      <dgm:prSet/>
      <dgm:spPr/>
      <dgm:t>
        <a:bodyPr/>
        <a:lstStyle/>
        <a:p>
          <a:endParaRPr lang="en-US"/>
        </a:p>
      </dgm:t>
    </dgm:pt>
    <dgm:pt modelId="{81B6B604-924E-6F46-A29E-4E0068A20836}">
      <dgm:prSet/>
      <dgm:spPr/>
      <dgm:t>
        <a:bodyPr/>
        <a:lstStyle/>
        <a:p>
          <a:r>
            <a:rPr lang="en-US"/>
            <a:t>New Mexico’s Title V program worked with the Medicaid MCOs’ Medical Directors s to develop a consistent set of Patient Centered Medical Home (PCMH) standards. This state’s Title V program also shares its expertise in delivering care coordination services and supports for CYSHCN to the Medicaid program’s quality standards for MCOs, supporting the transition of CYSHCN to sustainable and coordinated medical homes.</a:t>
          </a:r>
        </a:p>
      </dgm:t>
    </dgm:pt>
    <dgm:pt modelId="{CA3D3B0D-3D44-3D44-8EA3-9D64B44BE31B}" type="parTrans" cxnId="{D8EB9F44-BFE8-304C-8C6B-016DF3C168FC}">
      <dgm:prSet/>
      <dgm:spPr/>
      <dgm:t>
        <a:bodyPr/>
        <a:lstStyle/>
        <a:p>
          <a:endParaRPr lang="en-US"/>
        </a:p>
      </dgm:t>
    </dgm:pt>
    <dgm:pt modelId="{0AB20FA2-8056-974C-918A-76080F97BA66}" type="sibTrans" cxnId="{D8EB9F44-BFE8-304C-8C6B-016DF3C168FC}">
      <dgm:prSet/>
      <dgm:spPr/>
      <dgm:t>
        <a:bodyPr/>
        <a:lstStyle/>
        <a:p>
          <a:endParaRPr lang="en-US"/>
        </a:p>
      </dgm:t>
    </dgm:pt>
    <dgm:pt modelId="{42347621-0343-424D-9F94-1BEC91962543}">
      <dgm:prSet/>
      <dgm:spPr/>
      <dgm:t>
        <a:bodyPr/>
        <a:lstStyle/>
        <a:p>
          <a:r>
            <a:rPr lang="en-US"/>
            <a:t>See </a:t>
          </a:r>
          <a:r>
            <a:rPr lang="en-US" i="1">
              <a:hlinkClick xmlns:r="http://schemas.openxmlformats.org/officeDocument/2006/relationships" r:id="rId1"/>
            </a:rPr>
            <a:t>Strengthening Title V - Medicaid Managed Care Collaborations to Improve Care for CYSHCN </a:t>
          </a:r>
          <a:r>
            <a:rPr lang="en-US"/>
            <a:t>for more examples and strategies.</a:t>
          </a:r>
        </a:p>
      </dgm:t>
    </dgm:pt>
    <dgm:pt modelId="{D6E92965-820C-5548-BAA1-F9DEE891DB93}" type="parTrans" cxnId="{7CCBB89D-47E9-3A4D-B241-799D2F268443}">
      <dgm:prSet/>
      <dgm:spPr/>
      <dgm:t>
        <a:bodyPr/>
        <a:lstStyle/>
        <a:p>
          <a:endParaRPr lang="en-US"/>
        </a:p>
      </dgm:t>
    </dgm:pt>
    <dgm:pt modelId="{100F0643-0B2F-6A44-8894-61D67A19C0F1}" type="sibTrans" cxnId="{7CCBB89D-47E9-3A4D-B241-799D2F268443}">
      <dgm:prSet/>
      <dgm:spPr/>
      <dgm:t>
        <a:bodyPr/>
        <a:lstStyle/>
        <a:p>
          <a:endParaRPr lang="en-US"/>
        </a:p>
      </dgm:t>
    </dgm:pt>
    <dgm:pt modelId="{E0F26079-2E43-7643-8CC6-07C444D47DF4}">
      <dgm:prSet/>
      <dgm:spPr/>
      <dgm:t>
        <a:bodyPr/>
        <a:lstStyle/>
        <a:p>
          <a:endParaRPr lang="en-US"/>
        </a:p>
      </dgm:t>
    </dgm:pt>
    <dgm:pt modelId="{B1A042B8-A722-224E-B469-5BB0FBEF4CC2}" type="parTrans" cxnId="{6C242F59-04A0-8A42-843D-57E39FD8C7C3}">
      <dgm:prSet/>
      <dgm:spPr/>
      <dgm:t>
        <a:bodyPr/>
        <a:lstStyle/>
        <a:p>
          <a:endParaRPr lang="en-US"/>
        </a:p>
      </dgm:t>
    </dgm:pt>
    <dgm:pt modelId="{E62A446C-7779-3A4C-8544-0326E21696A8}" type="sibTrans" cxnId="{6C242F59-04A0-8A42-843D-57E39FD8C7C3}">
      <dgm:prSet/>
      <dgm:spPr/>
      <dgm:t>
        <a:bodyPr/>
        <a:lstStyle/>
        <a:p>
          <a:endParaRPr lang="en-US"/>
        </a:p>
      </dgm:t>
    </dgm:pt>
    <dgm:pt modelId="{FFB87498-4EFE-754B-992A-8E66848CBE2A}" type="pres">
      <dgm:prSet presAssocID="{5AA17EAB-8AD3-6846-9229-9BD40E217237}" presName="Name0" presStyleCnt="0">
        <dgm:presLayoutVars>
          <dgm:dir/>
          <dgm:animLvl val="lvl"/>
          <dgm:resizeHandles val="exact"/>
        </dgm:presLayoutVars>
      </dgm:prSet>
      <dgm:spPr/>
    </dgm:pt>
    <dgm:pt modelId="{281397EB-A758-E746-B4C9-E278C77043D6}" type="pres">
      <dgm:prSet presAssocID="{1FF41C3F-47D2-7440-B84B-9FEB3C00C1DB}" presName="composite" presStyleCnt="0"/>
      <dgm:spPr/>
    </dgm:pt>
    <dgm:pt modelId="{177CFD3F-62B2-334C-9E31-919E24FBFC27}" type="pres">
      <dgm:prSet presAssocID="{1FF41C3F-47D2-7440-B84B-9FEB3C00C1DB}" presName="parTx" presStyleLbl="alignNode1" presStyleIdx="0" presStyleCnt="1">
        <dgm:presLayoutVars>
          <dgm:chMax val="0"/>
          <dgm:chPref val="0"/>
          <dgm:bulletEnabled val="1"/>
        </dgm:presLayoutVars>
      </dgm:prSet>
      <dgm:spPr/>
    </dgm:pt>
    <dgm:pt modelId="{89848CFB-4EA2-104B-B155-6E0B6E2411F6}" type="pres">
      <dgm:prSet presAssocID="{1FF41C3F-47D2-7440-B84B-9FEB3C00C1DB}" presName="desTx" presStyleLbl="alignAccFollowNode1" presStyleIdx="0" presStyleCnt="1">
        <dgm:presLayoutVars>
          <dgm:bulletEnabled val="1"/>
        </dgm:presLayoutVars>
      </dgm:prSet>
      <dgm:spPr/>
    </dgm:pt>
  </dgm:ptLst>
  <dgm:cxnLst>
    <dgm:cxn modelId="{FD8F9303-127F-9446-B1AB-921238384619}" srcId="{1FF41C3F-47D2-7440-B84B-9FEB3C00C1DB}" destId="{4CD217CD-8F21-DB44-893A-FE8FFAEDF89B}" srcOrd="0" destOrd="0" parTransId="{A3EFBA6E-67DC-1E46-A0A4-92832F0DDEC6}" sibTransId="{D5CB7962-D34E-8342-A627-B997CFE40F4F}"/>
    <dgm:cxn modelId="{59D0850E-EF7C-1D4C-BD8A-DF18D9EF2C17}" type="presOf" srcId="{4CD217CD-8F21-DB44-893A-FE8FFAEDF89B}" destId="{89848CFB-4EA2-104B-B155-6E0B6E2411F6}" srcOrd="0" destOrd="0" presId="urn:microsoft.com/office/officeart/2005/8/layout/hList1"/>
    <dgm:cxn modelId="{9D7AB031-0337-4D42-9078-8437AC71AC8B}" srcId="{5AA17EAB-8AD3-6846-9229-9BD40E217237}" destId="{1FF41C3F-47D2-7440-B84B-9FEB3C00C1DB}" srcOrd="0" destOrd="0" parTransId="{9CEDD2B4-7B4E-F84F-8EF0-8444D95A41C3}" sibTransId="{09A606ED-3421-5743-A19F-B89F4C2CD44A}"/>
    <dgm:cxn modelId="{D8EB9F44-BFE8-304C-8C6B-016DF3C168FC}" srcId="{1FF41C3F-47D2-7440-B84B-9FEB3C00C1DB}" destId="{81B6B604-924E-6F46-A29E-4E0068A20836}" srcOrd="2" destOrd="0" parTransId="{CA3D3B0D-3D44-3D44-8EA3-9D64B44BE31B}" sibTransId="{0AB20FA2-8056-974C-918A-76080F97BA66}"/>
    <dgm:cxn modelId="{9E92A170-4D80-D241-A653-8323806BB0BD}" type="presOf" srcId="{42347621-0343-424D-9F94-1BEC91962543}" destId="{89848CFB-4EA2-104B-B155-6E0B6E2411F6}" srcOrd="0" destOrd="4" presId="urn:microsoft.com/office/officeart/2005/8/layout/hList1"/>
    <dgm:cxn modelId="{6C242F59-04A0-8A42-843D-57E39FD8C7C3}" srcId="{1FF41C3F-47D2-7440-B84B-9FEB3C00C1DB}" destId="{E0F26079-2E43-7643-8CC6-07C444D47DF4}" srcOrd="3" destOrd="0" parTransId="{B1A042B8-A722-224E-B469-5BB0FBEF4CC2}" sibTransId="{E62A446C-7779-3A4C-8544-0326E21696A8}"/>
    <dgm:cxn modelId="{1E39C680-C092-2043-B1F9-73C6F33B9A87}" type="presOf" srcId="{81B6B604-924E-6F46-A29E-4E0068A20836}" destId="{89848CFB-4EA2-104B-B155-6E0B6E2411F6}" srcOrd="0" destOrd="2" presId="urn:microsoft.com/office/officeart/2005/8/layout/hList1"/>
    <dgm:cxn modelId="{F454CF87-5C83-2B46-8A30-D426960156E1}" srcId="{1FF41C3F-47D2-7440-B84B-9FEB3C00C1DB}" destId="{A053A3EA-3910-0845-9FE6-B1193BC71F22}" srcOrd="1" destOrd="0" parTransId="{1B552098-0EBE-E342-A358-BFC0C9E69B89}" sibTransId="{BC8C2B1F-0489-DB48-8A32-DC343A46C13F}"/>
    <dgm:cxn modelId="{7CCBB89D-47E9-3A4D-B241-799D2F268443}" srcId="{1FF41C3F-47D2-7440-B84B-9FEB3C00C1DB}" destId="{42347621-0343-424D-9F94-1BEC91962543}" srcOrd="4" destOrd="0" parTransId="{D6E92965-820C-5548-BAA1-F9DEE891DB93}" sibTransId="{100F0643-0B2F-6A44-8894-61D67A19C0F1}"/>
    <dgm:cxn modelId="{11C481A6-FF00-0546-B5FE-EEC28F8E2E71}" type="presOf" srcId="{A053A3EA-3910-0845-9FE6-B1193BC71F22}" destId="{89848CFB-4EA2-104B-B155-6E0B6E2411F6}" srcOrd="0" destOrd="1" presId="urn:microsoft.com/office/officeart/2005/8/layout/hList1"/>
    <dgm:cxn modelId="{AB2489AF-5A68-DC49-95BC-4D8229567E63}" type="presOf" srcId="{E0F26079-2E43-7643-8CC6-07C444D47DF4}" destId="{89848CFB-4EA2-104B-B155-6E0B6E2411F6}" srcOrd="0" destOrd="3" presId="urn:microsoft.com/office/officeart/2005/8/layout/hList1"/>
    <dgm:cxn modelId="{6498E6B2-3CAD-764D-8775-72AE14393E98}" type="presOf" srcId="{5AA17EAB-8AD3-6846-9229-9BD40E217237}" destId="{FFB87498-4EFE-754B-992A-8E66848CBE2A}" srcOrd="0" destOrd="0" presId="urn:microsoft.com/office/officeart/2005/8/layout/hList1"/>
    <dgm:cxn modelId="{E1A4DAF5-A6B4-F94F-B9ED-74F1F2E12576}" type="presOf" srcId="{1FF41C3F-47D2-7440-B84B-9FEB3C00C1DB}" destId="{177CFD3F-62B2-334C-9E31-919E24FBFC27}" srcOrd="0" destOrd="0" presId="urn:microsoft.com/office/officeart/2005/8/layout/hList1"/>
    <dgm:cxn modelId="{6D6A4AA9-CF17-1742-905A-808DEEBEF09E}" type="presParOf" srcId="{FFB87498-4EFE-754B-992A-8E66848CBE2A}" destId="{281397EB-A758-E746-B4C9-E278C77043D6}" srcOrd="0" destOrd="0" presId="urn:microsoft.com/office/officeart/2005/8/layout/hList1"/>
    <dgm:cxn modelId="{528F65B0-7189-7D49-BBB4-18DE2BD826AD}" type="presParOf" srcId="{281397EB-A758-E746-B4C9-E278C77043D6}" destId="{177CFD3F-62B2-334C-9E31-919E24FBFC27}" srcOrd="0" destOrd="0" presId="urn:microsoft.com/office/officeart/2005/8/layout/hList1"/>
    <dgm:cxn modelId="{ADFE98DA-C5D4-B94F-8060-869E72E6A01C}" type="presParOf" srcId="{281397EB-A758-E746-B4C9-E278C77043D6}" destId="{89848CFB-4EA2-104B-B155-6E0B6E2411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4F971-7790-E84D-9A6D-7DB05B2F6276}">
      <dsp:nvSpPr>
        <dsp:cNvPr id="0" name=""/>
        <dsp:cNvSpPr/>
      </dsp:nvSpPr>
      <dsp:spPr>
        <a:xfrm>
          <a:off x="4200740" y="1728192"/>
          <a:ext cx="1232468" cy="1232468"/>
        </a:xfrm>
        <a:prstGeom prst="ellipse">
          <a:avLst/>
        </a:prstGeom>
        <a:solidFill>
          <a:srgbClr val="0A5A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Medicaid MCOs</a:t>
          </a:r>
        </a:p>
      </dsp:txBody>
      <dsp:txXfrm>
        <a:off x="4381231" y="1908683"/>
        <a:ext cx="871486" cy="871486"/>
      </dsp:txXfrm>
    </dsp:sp>
    <dsp:sp modelId="{A90E7F33-41A5-0A46-A84F-D0F9B0462C98}">
      <dsp:nvSpPr>
        <dsp:cNvPr id="0" name=""/>
        <dsp:cNvSpPr/>
      </dsp:nvSpPr>
      <dsp:spPr>
        <a:xfrm rot="16200000">
          <a:off x="4686119" y="1279183"/>
          <a:ext cx="261710" cy="419039"/>
        </a:xfrm>
        <a:prstGeom prst="rightArrow">
          <a:avLst>
            <a:gd name="adj1" fmla="val 60000"/>
            <a:gd name="adj2" fmla="val 50000"/>
          </a:avLst>
        </a:prstGeom>
        <a:solidFill>
          <a:srgbClr val="0A5A8C">
            <a:alpha val="34021"/>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725376" y="1402248"/>
        <a:ext cx="183197" cy="251423"/>
      </dsp:txXfrm>
    </dsp:sp>
    <dsp:sp modelId="{42DCD6C7-0966-FC4C-9DEE-7547AEB89425}">
      <dsp:nvSpPr>
        <dsp:cNvPr id="0" name=""/>
        <dsp:cNvSpPr/>
      </dsp:nvSpPr>
      <dsp:spPr>
        <a:xfrm>
          <a:off x="4200740" y="1930"/>
          <a:ext cx="1232468" cy="1232468"/>
        </a:xfrm>
        <a:prstGeom prst="ellipse">
          <a:avLst/>
        </a:prstGeom>
        <a:solidFill>
          <a:srgbClr val="0A5A8C">
            <a:alpha val="53875"/>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Provide comprehensive benefits</a:t>
          </a:r>
        </a:p>
      </dsp:txBody>
      <dsp:txXfrm>
        <a:off x="4381231" y="182421"/>
        <a:ext cx="871486" cy="871486"/>
      </dsp:txXfrm>
    </dsp:sp>
    <dsp:sp modelId="{F04C69C7-CE73-6A45-957C-EE0CCC28077F}">
      <dsp:nvSpPr>
        <dsp:cNvPr id="0" name=""/>
        <dsp:cNvSpPr/>
      </dsp:nvSpPr>
      <dsp:spPr>
        <a:xfrm rot="20520000">
          <a:off x="5499961" y="1870473"/>
          <a:ext cx="261710" cy="419039"/>
        </a:xfrm>
        <a:prstGeom prst="rightArrow">
          <a:avLst>
            <a:gd name="adj1" fmla="val 60000"/>
            <a:gd name="adj2" fmla="val 50000"/>
          </a:avLst>
        </a:prstGeom>
        <a:solidFill>
          <a:srgbClr val="0A5A8C">
            <a:alpha val="34021"/>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501882" y="1966412"/>
        <a:ext cx="183197" cy="251423"/>
      </dsp:txXfrm>
    </dsp:sp>
    <dsp:sp modelId="{D06848C2-C2F0-C247-A326-E6FC97EDA898}">
      <dsp:nvSpPr>
        <dsp:cNvPr id="0" name=""/>
        <dsp:cNvSpPr/>
      </dsp:nvSpPr>
      <dsp:spPr>
        <a:xfrm>
          <a:off x="5842513" y="1194748"/>
          <a:ext cx="1232468" cy="1232468"/>
        </a:xfrm>
        <a:prstGeom prst="ellipse">
          <a:avLst/>
        </a:prstGeom>
        <a:solidFill>
          <a:srgbClr val="0A5A8C">
            <a:alpha val="53875"/>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Provide care coordination</a:t>
          </a:r>
        </a:p>
      </dsp:txBody>
      <dsp:txXfrm>
        <a:off x="6023004" y="1375239"/>
        <a:ext cx="871486" cy="871486"/>
      </dsp:txXfrm>
    </dsp:sp>
    <dsp:sp modelId="{14F977F7-D48B-B641-BF0C-1B8E5EEE4702}">
      <dsp:nvSpPr>
        <dsp:cNvPr id="0" name=""/>
        <dsp:cNvSpPr/>
      </dsp:nvSpPr>
      <dsp:spPr>
        <a:xfrm rot="3240000">
          <a:off x="5189101" y="2827202"/>
          <a:ext cx="261710" cy="419039"/>
        </a:xfrm>
        <a:prstGeom prst="rightArrow">
          <a:avLst>
            <a:gd name="adj1" fmla="val 60000"/>
            <a:gd name="adj2" fmla="val 50000"/>
          </a:avLst>
        </a:prstGeom>
        <a:solidFill>
          <a:srgbClr val="0A5A8C">
            <a:alpha val="34021"/>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205283" y="2879251"/>
        <a:ext cx="183197" cy="251423"/>
      </dsp:txXfrm>
    </dsp:sp>
    <dsp:sp modelId="{20247D5C-F687-AE43-BBD6-43D6A9FCD74C}">
      <dsp:nvSpPr>
        <dsp:cNvPr id="0" name=""/>
        <dsp:cNvSpPr/>
      </dsp:nvSpPr>
      <dsp:spPr>
        <a:xfrm>
          <a:off x="5215412" y="3124768"/>
          <a:ext cx="1232468" cy="1232468"/>
        </a:xfrm>
        <a:prstGeom prst="ellipse">
          <a:avLst/>
        </a:prstGeom>
        <a:solidFill>
          <a:srgbClr val="0A5A8C">
            <a:alpha val="53875"/>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Support access to transportation services</a:t>
          </a:r>
        </a:p>
      </dsp:txBody>
      <dsp:txXfrm>
        <a:off x="5395903" y="3305259"/>
        <a:ext cx="871486" cy="871486"/>
      </dsp:txXfrm>
    </dsp:sp>
    <dsp:sp modelId="{9C7995D0-486A-CD4C-B48F-0C079E077054}">
      <dsp:nvSpPr>
        <dsp:cNvPr id="0" name=""/>
        <dsp:cNvSpPr/>
      </dsp:nvSpPr>
      <dsp:spPr>
        <a:xfrm rot="7560000">
          <a:off x="4183137" y="2827202"/>
          <a:ext cx="261710" cy="419039"/>
        </a:xfrm>
        <a:prstGeom prst="rightArrow">
          <a:avLst>
            <a:gd name="adj1" fmla="val 60000"/>
            <a:gd name="adj2" fmla="val 50000"/>
          </a:avLst>
        </a:prstGeom>
        <a:solidFill>
          <a:srgbClr val="0A5A8C">
            <a:alpha val="34021"/>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245468" y="2879251"/>
        <a:ext cx="183197" cy="251423"/>
      </dsp:txXfrm>
    </dsp:sp>
    <dsp:sp modelId="{31D553BB-65AE-7F40-983E-599424DE9568}">
      <dsp:nvSpPr>
        <dsp:cNvPr id="0" name=""/>
        <dsp:cNvSpPr/>
      </dsp:nvSpPr>
      <dsp:spPr>
        <a:xfrm>
          <a:off x="3186069" y="3124768"/>
          <a:ext cx="1232468" cy="1232468"/>
        </a:xfrm>
        <a:prstGeom prst="ellipse">
          <a:avLst/>
        </a:prstGeom>
        <a:solidFill>
          <a:srgbClr val="0A5A8C">
            <a:alpha val="53875"/>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Measure performance and improve quality</a:t>
          </a:r>
        </a:p>
      </dsp:txBody>
      <dsp:txXfrm>
        <a:off x="3366560" y="3305259"/>
        <a:ext cx="871486" cy="871486"/>
      </dsp:txXfrm>
    </dsp:sp>
    <dsp:sp modelId="{17307CBF-A3AF-D74B-89EC-FBB0E4D4C0C5}">
      <dsp:nvSpPr>
        <dsp:cNvPr id="0" name=""/>
        <dsp:cNvSpPr/>
      </dsp:nvSpPr>
      <dsp:spPr>
        <a:xfrm rot="11880000">
          <a:off x="3872277" y="1870473"/>
          <a:ext cx="261710" cy="419039"/>
        </a:xfrm>
        <a:prstGeom prst="rightArrow">
          <a:avLst>
            <a:gd name="adj1" fmla="val 60000"/>
            <a:gd name="adj2" fmla="val 50000"/>
          </a:avLst>
        </a:prstGeom>
        <a:solidFill>
          <a:srgbClr val="0A5A8C">
            <a:alpha val="34021"/>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948869" y="1966412"/>
        <a:ext cx="183197" cy="251423"/>
      </dsp:txXfrm>
    </dsp:sp>
    <dsp:sp modelId="{5E524EB8-9C52-F94B-B3D9-BB1752C0D3FF}">
      <dsp:nvSpPr>
        <dsp:cNvPr id="0" name=""/>
        <dsp:cNvSpPr/>
      </dsp:nvSpPr>
      <dsp:spPr>
        <a:xfrm>
          <a:off x="2558968" y="1194748"/>
          <a:ext cx="1232468" cy="1232468"/>
        </a:xfrm>
        <a:prstGeom prst="ellipse">
          <a:avLst/>
        </a:prstGeom>
        <a:solidFill>
          <a:srgbClr val="0A5A8C">
            <a:alpha val="53875"/>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Develop provider networks</a:t>
          </a:r>
        </a:p>
      </dsp:txBody>
      <dsp:txXfrm>
        <a:off x="2739459" y="1375239"/>
        <a:ext cx="871486" cy="8714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CFD3F-62B2-334C-9E31-919E24FBFC27}">
      <dsp:nvSpPr>
        <dsp:cNvPr id="0" name=""/>
        <dsp:cNvSpPr/>
      </dsp:nvSpPr>
      <dsp:spPr>
        <a:xfrm>
          <a:off x="0" y="3289"/>
          <a:ext cx="11099800"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kern="1200"/>
            <a:t>Title V’s strong relationships with families can provide a valuable resource to Medicaid agencies as they incorporate family experiences and input into their MMC programs.</a:t>
          </a:r>
        </a:p>
      </dsp:txBody>
      <dsp:txXfrm>
        <a:off x="0" y="3289"/>
        <a:ext cx="11099800" cy="748800"/>
      </dsp:txXfrm>
    </dsp:sp>
    <dsp:sp modelId="{89848CFB-4EA2-104B-B155-6E0B6E2411F6}">
      <dsp:nvSpPr>
        <dsp:cNvPr id="0" name=""/>
        <dsp:cNvSpPr/>
      </dsp:nvSpPr>
      <dsp:spPr>
        <a:xfrm>
          <a:off x="0" y="752089"/>
          <a:ext cx="11099800" cy="306890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Delaware’s Title V program partners with Family Voices to convene monthly calls to provide a non-adversarial venue for family members to ask questions or discuss an issue about the care provided to their child by MCOs and other key partners. Delaware’s MCH program reports that, as a result, individual problems are solved, many families get a better understanding the system and policymakers hear how a family is impacted by the rules and regulations.</a:t>
          </a:r>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New Mexico’s contract requires MCOs to establish a </a:t>
          </a:r>
          <a:r>
            <a:rPr lang="en-US" sz="1600" kern="1200">
              <a:hlinkClick xmlns:r="http://schemas.openxmlformats.org/officeDocument/2006/relationships" r:id="rId1"/>
            </a:rPr>
            <a:t>member advisory board </a:t>
          </a:r>
          <a:r>
            <a:rPr lang="en-US" sz="1600" kern="1200"/>
            <a:t>with members “representing all Centennial Care [the name of the managed care program] populations, family members and Providers. The CONTRACTOR shall have an equitable representation of its Members in terms of race, gender, special populations and New Mexico’s geographic areas.” The contract also specifies the role of the board in program operations.</a:t>
          </a:r>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See </a:t>
          </a:r>
          <a:r>
            <a:rPr lang="en-US" sz="1600" i="1" kern="1200">
              <a:hlinkClick xmlns:r="http://schemas.openxmlformats.org/officeDocument/2006/relationships" r:id="rId2"/>
            </a:rPr>
            <a:t>Strengthening Title V - Medicaid Managed Care Collaborations to Improve Care for CYSHCN </a:t>
          </a:r>
          <a:r>
            <a:rPr lang="en-US" sz="1600" kern="1200"/>
            <a:t>for more examples and strategies.</a:t>
          </a:r>
        </a:p>
        <a:p>
          <a:pPr marL="114300" lvl="1" indent="-114300" algn="l" defTabSz="666750">
            <a:lnSpc>
              <a:spcPct val="90000"/>
            </a:lnSpc>
            <a:spcBef>
              <a:spcPct val="0"/>
            </a:spcBef>
            <a:spcAft>
              <a:spcPct val="15000"/>
            </a:spcAft>
            <a:buChar char="•"/>
          </a:pPr>
          <a:endParaRPr lang="en-US" sz="1500" kern="1200"/>
        </a:p>
      </dsp:txBody>
      <dsp:txXfrm>
        <a:off x="0" y="752089"/>
        <a:ext cx="11099800" cy="30689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CFD3F-62B2-334C-9E31-919E24FBFC27}">
      <dsp:nvSpPr>
        <dsp:cNvPr id="0" name=""/>
        <dsp:cNvSpPr/>
      </dsp:nvSpPr>
      <dsp:spPr>
        <a:xfrm>
          <a:off x="0" y="97506"/>
          <a:ext cx="11099800" cy="76349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kern="1200"/>
            <a:t>MMC programs will continue to evolve and new opportunities and issues will emerge. Title V and Medicaid programs could both benefit from establishing ongoing avenues for collaboration at the agency and MCO levels.</a:t>
          </a:r>
        </a:p>
      </dsp:txBody>
      <dsp:txXfrm>
        <a:off x="0" y="97506"/>
        <a:ext cx="11099800" cy="763495"/>
      </dsp:txXfrm>
    </dsp:sp>
    <dsp:sp modelId="{89848CFB-4EA2-104B-B155-6E0B6E2411F6}">
      <dsp:nvSpPr>
        <dsp:cNvPr id="0" name=""/>
        <dsp:cNvSpPr/>
      </dsp:nvSpPr>
      <dsp:spPr>
        <a:xfrm>
          <a:off x="0" y="861001"/>
          <a:ext cx="11099800" cy="286577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hlinkClick xmlns:r="http://schemas.openxmlformats.org/officeDocument/2006/relationships" r:id="rId1"/>
            </a:rPr>
            <a:t>Oregon’s Interagency Agreement </a:t>
          </a:r>
          <a:r>
            <a:rPr lang="en-US" sz="1800" kern="1200"/>
            <a:t>(IAA) details the specific topics on which the Title V and Medicaid agencies will collaborate, including on providing training to MCOs, quality improvement activities, and recruiting families to participate in MCOs’ </a:t>
          </a:r>
          <a:r>
            <a:rPr lang="en-US" sz="1800" kern="1200">
              <a:hlinkClick xmlns:r="http://schemas.openxmlformats.org/officeDocument/2006/relationships" r:id="rId2"/>
            </a:rPr>
            <a:t>consumer advisory councils</a:t>
          </a:r>
          <a:r>
            <a:rPr lang="en-US" sz="1800" kern="1200"/>
            <a:t>. It also specifies a process for the agencies to work together and to regularly review and update the IAA.</a:t>
          </a:r>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r>
            <a:rPr lang="en-US" sz="1800" kern="1200">
              <a:hlinkClick xmlns:r="http://schemas.openxmlformats.org/officeDocument/2006/relationships" r:id="rId3"/>
            </a:rPr>
            <a:t>West Virginia’s contract requires MCOs </a:t>
          </a:r>
          <a:r>
            <a:rPr lang="en-US" sz="1800" kern="1200"/>
            <a:t>to establish memorandums of understanding (MOUs) with the state’s office of child and family health. The MOU commits the two entities to appropriate collaboration on “quality improvement activities, education, and other initiatives targeted at improving the care and health outcomes for children with special health care needs.” It also details how they will coordinate the care coordination that both provide as well as how they will share data to improve service delivery and outcomes.</a:t>
          </a:r>
        </a:p>
      </dsp:txBody>
      <dsp:txXfrm>
        <a:off x="0" y="861001"/>
        <a:ext cx="11099800" cy="2865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6567D-41B7-1644-B1A8-BE3E474134F1}">
      <dsp:nvSpPr>
        <dsp:cNvPr id="0" name=""/>
        <dsp:cNvSpPr/>
      </dsp:nvSpPr>
      <dsp:spPr>
        <a:xfrm>
          <a:off x="0" y="1390275"/>
          <a:ext cx="11620316" cy="18537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C2E4C-8D9E-1249-98E1-1C88FBA35FCA}">
      <dsp:nvSpPr>
        <dsp:cNvPr id="0" name=""/>
        <dsp:cNvSpPr/>
      </dsp:nvSpPr>
      <dsp:spPr>
        <a:xfrm>
          <a:off x="5443" y="0"/>
          <a:ext cx="1371117" cy="185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solidFill>
                <a:srgbClr val="1F842F"/>
              </a:solidFill>
            </a:rPr>
            <a:t>Policy Papers/Briefings</a:t>
          </a:r>
        </a:p>
        <a:p>
          <a:pPr marL="0" lvl="0" indent="0" algn="l" defTabSz="533400">
            <a:lnSpc>
              <a:spcPct val="90000"/>
            </a:lnSpc>
            <a:spcBef>
              <a:spcPct val="0"/>
            </a:spcBef>
            <a:spcAft>
              <a:spcPct val="35000"/>
            </a:spcAft>
            <a:buNone/>
          </a:pPr>
          <a:r>
            <a:rPr lang="en-US" sz="1200" kern="1200"/>
            <a:t>Medicaid agencies detail MMC program priorities, often through the release of policy papers.</a:t>
          </a:r>
        </a:p>
      </dsp:txBody>
      <dsp:txXfrm>
        <a:off x="5443" y="0"/>
        <a:ext cx="1371117" cy="1853700"/>
      </dsp:txXfrm>
    </dsp:sp>
    <dsp:sp modelId="{6D8AB6D5-F76D-5B47-AF31-CDFEF82C10D7}">
      <dsp:nvSpPr>
        <dsp:cNvPr id="0" name=""/>
        <dsp:cNvSpPr/>
      </dsp:nvSpPr>
      <dsp:spPr>
        <a:xfrm>
          <a:off x="459290" y="2085412"/>
          <a:ext cx="463425" cy="4634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5E35C-9AFF-BD41-94BB-0C8C47FD472A}">
      <dsp:nvSpPr>
        <dsp:cNvPr id="0" name=""/>
        <dsp:cNvSpPr/>
      </dsp:nvSpPr>
      <dsp:spPr>
        <a:xfrm>
          <a:off x="1445117" y="2780550"/>
          <a:ext cx="1371117" cy="185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a:solidFill>
                <a:srgbClr val="1F842F"/>
              </a:solidFill>
            </a:rPr>
            <a:t>RFP Development</a:t>
          </a:r>
        </a:p>
        <a:p>
          <a:pPr marL="0" lvl="0" indent="0" algn="l" defTabSz="533400">
            <a:lnSpc>
              <a:spcPct val="90000"/>
            </a:lnSpc>
            <a:spcBef>
              <a:spcPct val="0"/>
            </a:spcBef>
            <a:spcAft>
              <a:spcPct val="35000"/>
            </a:spcAft>
            <a:buNone/>
          </a:pPr>
          <a:r>
            <a:rPr lang="en-US" sz="1200" kern="1200"/>
            <a:t>The state develops a request for proposal (RFP) reflecting key elements of the MMC program. </a:t>
          </a:r>
        </a:p>
      </dsp:txBody>
      <dsp:txXfrm>
        <a:off x="1445117" y="2780550"/>
        <a:ext cx="1371117" cy="1853700"/>
      </dsp:txXfrm>
    </dsp:sp>
    <dsp:sp modelId="{F9BBC603-B82F-C64A-BCD8-D2B8EC4E0B85}">
      <dsp:nvSpPr>
        <dsp:cNvPr id="0" name=""/>
        <dsp:cNvSpPr/>
      </dsp:nvSpPr>
      <dsp:spPr>
        <a:xfrm>
          <a:off x="1898963" y="2085412"/>
          <a:ext cx="463425" cy="4634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5F3CB-CA19-E249-8BC1-2236946D0F0D}">
      <dsp:nvSpPr>
        <dsp:cNvPr id="0" name=""/>
        <dsp:cNvSpPr/>
      </dsp:nvSpPr>
      <dsp:spPr>
        <a:xfrm>
          <a:off x="2884791" y="0"/>
          <a:ext cx="1371117" cy="185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solidFill>
                <a:srgbClr val="1F842F"/>
              </a:solidFill>
            </a:rPr>
            <a:t>RFP Release</a:t>
          </a:r>
        </a:p>
        <a:p>
          <a:pPr marL="0" lvl="0" indent="0" algn="l" defTabSz="533400">
            <a:lnSpc>
              <a:spcPct val="90000"/>
            </a:lnSpc>
            <a:spcBef>
              <a:spcPct val="0"/>
            </a:spcBef>
            <a:spcAft>
              <a:spcPct val="35000"/>
            </a:spcAft>
            <a:buNone/>
          </a:pPr>
          <a:r>
            <a:rPr lang="en-US" sz="1200" kern="1200"/>
            <a:t>The RFP is released and reviewed by MCOs interested in bidding for the contract. </a:t>
          </a:r>
        </a:p>
      </dsp:txBody>
      <dsp:txXfrm>
        <a:off x="2884791" y="0"/>
        <a:ext cx="1371117" cy="1853700"/>
      </dsp:txXfrm>
    </dsp:sp>
    <dsp:sp modelId="{504601BE-C741-7C41-98BE-923DB778D299}">
      <dsp:nvSpPr>
        <dsp:cNvPr id="0" name=""/>
        <dsp:cNvSpPr/>
      </dsp:nvSpPr>
      <dsp:spPr>
        <a:xfrm>
          <a:off x="3338637" y="2085412"/>
          <a:ext cx="463425" cy="4634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8A52E-9080-174E-8FF9-10BAC0871D45}">
      <dsp:nvSpPr>
        <dsp:cNvPr id="0" name=""/>
        <dsp:cNvSpPr/>
      </dsp:nvSpPr>
      <dsp:spPr>
        <a:xfrm>
          <a:off x="4324464" y="2780550"/>
          <a:ext cx="1371117" cy="185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a:solidFill>
                <a:srgbClr val="1F842F"/>
              </a:solidFill>
            </a:rPr>
            <a:t>Proposal Review Planning</a:t>
          </a:r>
        </a:p>
        <a:p>
          <a:pPr marL="0" lvl="0" indent="0" algn="l" defTabSz="533400">
            <a:lnSpc>
              <a:spcPct val="90000"/>
            </a:lnSpc>
            <a:spcBef>
              <a:spcPct val="0"/>
            </a:spcBef>
            <a:spcAft>
              <a:spcPct val="35000"/>
            </a:spcAft>
            <a:buNone/>
          </a:pPr>
          <a:r>
            <a:rPr lang="en-US" sz="1200" kern="1200"/>
            <a:t>Medicaid agencies conduct independent review of MCO proposals, including establishing review panels.</a:t>
          </a:r>
        </a:p>
      </dsp:txBody>
      <dsp:txXfrm>
        <a:off x="4324464" y="2780550"/>
        <a:ext cx="1371117" cy="1853700"/>
      </dsp:txXfrm>
    </dsp:sp>
    <dsp:sp modelId="{089ACEE3-6B7D-8245-BEF2-AD0D411C2B7D}">
      <dsp:nvSpPr>
        <dsp:cNvPr id="0" name=""/>
        <dsp:cNvSpPr/>
      </dsp:nvSpPr>
      <dsp:spPr>
        <a:xfrm>
          <a:off x="4778311" y="2085412"/>
          <a:ext cx="463425" cy="4634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103CB-9BD5-9A44-9F26-B948FD6C32C7}">
      <dsp:nvSpPr>
        <dsp:cNvPr id="0" name=""/>
        <dsp:cNvSpPr/>
      </dsp:nvSpPr>
      <dsp:spPr>
        <a:xfrm>
          <a:off x="5764138" y="0"/>
          <a:ext cx="1561387" cy="185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solidFill>
                <a:srgbClr val="1F842F"/>
              </a:solidFill>
            </a:rPr>
            <a:t>Bidding Process</a:t>
          </a:r>
        </a:p>
        <a:p>
          <a:pPr marL="0" lvl="0" indent="0" algn="l" defTabSz="533400">
            <a:lnSpc>
              <a:spcPct val="90000"/>
            </a:lnSpc>
            <a:spcBef>
              <a:spcPct val="0"/>
            </a:spcBef>
            <a:spcAft>
              <a:spcPct val="35000"/>
            </a:spcAft>
            <a:buNone/>
          </a:pPr>
          <a:r>
            <a:rPr lang="en-US" sz="1200" kern="1200"/>
            <a:t>MCOs enter a formal bidding period where they submit their developed proposals to the state Medicaid agency. </a:t>
          </a:r>
        </a:p>
      </dsp:txBody>
      <dsp:txXfrm>
        <a:off x="5764138" y="0"/>
        <a:ext cx="1561387" cy="1853700"/>
      </dsp:txXfrm>
    </dsp:sp>
    <dsp:sp modelId="{B73FAB9A-D188-3249-BDB8-E9F8F868DE5F}">
      <dsp:nvSpPr>
        <dsp:cNvPr id="0" name=""/>
        <dsp:cNvSpPr/>
      </dsp:nvSpPr>
      <dsp:spPr>
        <a:xfrm>
          <a:off x="6313120" y="2085412"/>
          <a:ext cx="463425" cy="4634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0E54D-7D25-7449-BFC3-1F7CEDD2B091}">
      <dsp:nvSpPr>
        <dsp:cNvPr id="0" name=""/>
        <dsp:cNvSpPr/>
      </dsp:nvSpPr>
      <dsp:spPr>
        <a:xfrm>
          <a:off x="7394082" y="2780550"/>
          <a:ext cx="1371117" cy="185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a:solidFill>
                <a:srgbClr val="1F842F"/>
              </a:solidFill>
            </a:rPr>
            <a:t>Proposal Review</a:t>
          </a:r>
        </a:p>
        <a:p>
          <a:pPr marL="0" lvl="0" indent="0" algn="l" defTabSz="533400">
            <a:lnSpc>
              <a:spcPct val="90000"/>
            </a:lnSpc>
            <a:spcBef>
              <a:spcPct val="0"/>
            </a:spcBef>
            <a:spcAft>
              <a:spcPct val="35000"/>
            </a:spcAft>
            <a:buNone/>
          </a:pPr>
          <a:r>
            <a:rPr lang="en-US" sz="1200" kern="1200"/>
            <a:t>The panel reviews MCO proposals, utilizing specified evaluation tools that rank programmatic responses and MCO price bids. </a:t>
          </a:r>
        </a:p>
      </dsp:txBody>
      <dsp:txXfrm>
        <a:off x="7394082" y="2780550"/>
        <a:ext cx="1371117" cy="1853700"/>
      </dsp:txXfrm>
    </dsp:sp>
    <dsp:sp modelId="{F98F408C-D22F-2543-8170-BAF1A2EE8222}">
      <dsp:nvSpPr>
        <dsp:cNvPr id="0" name=""/>
        <dsp:cNvSpPr/>
      </dsp:nvSpPr>
      <dsp:spPr>
        <a:xfrm>
          <a:off x="7847928" y="2085412"/>
          <a:ext cx="463425" cy="4634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734AA-4A96-3C42-AD00-EDEB7CBB3B4A}">
      <dsp:nvSpPr>
        <dsp:cNvPr id="0" name=""/>
        <dsp:cNvSpPr/>
      </dsp:nvSpPr>
      <dsp:spPr>
        <a:xfrm>
          <a:off x="8833756" y="0"/>
          <a:ext cx="1619084" cy="185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solidFill>
                <a:srgbClr val="1F842F"/>
              </a:solidFill>
            </a:rPr>
            <a:t>Contract Selection</a:t>
          </a:r>
        </a:p>
        <a:p>
          <a:pPr marL="0" lvl="0" indent="0" algn="l" defTabSz="533400">
            <a:lnSpc>
              <a:spcPct val="90000"/>
            </a:lnSpc>
            <a:spcBef>
              <a:spcPct val="0"/>
            </a:spcBef>
            <a:spcAft>
              <a:spcPct val="35000"/>
            </a:spcAft>
            <a:buNone/>
          </a:pPr>
          <a:r>
            <a:rPr lang="en-US" sz="1200" kern="1200"/>
            <a:t>The state announces its intent to contract with successful bidders and finalizes payment rates.</a:t>
          </a:r>
          <a:endParaRPr lang="en-US" sz="1100" kern="1200"/>
        </a:p>
      </dsp:txBody>
      <dsp:txXfrm>
        <a:off x="8833756" y="0"/>
        <a:ext cx="1619084" cy="1853700"/>
      </dsp:txXfrm>
    </dsp:sp>
    <dsp:sp modelId="{7C405F2F-52D9-D241-BADD-B5FAE5308DFA}">
      <dsp:nvSpPr>
        <dsp:cNvPr id="0" name=""/>
        <dsp:cNvSpPr/>
      </dsp:nvSpPr>
      <dsp:spPr>
        <a:xfrm>
          <a:off x="9411585" y="2085412"/>
          <a:ext cx="463425" cy="4634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F2C07-FF94-E74B-AABA-2394608CE241}">
      <dsp:nvSpPr>
        <dsp:cNvPr id="0" name=""/>
        <dsp:cNvSpPr/>
      </dsp:nvSpPr>
      <dsp:spPr>
        <a:xfrm>
          <a:off x="0" y="51107"/>
          <a:ext cx="11100289" cy="1463039"/>
        </a:xfrm>
        <a:prstGeom prst="rect">
          <a:avLst/>
        </a:prstGeom>
        <a:solidFill>
          <a:srgbClr val="0A5A8C"/>
        </a:solidFill>
        <a:ln w="12700" cap="flat" cmpd="sng" algn="ctr">
          <a:solidFill>
            <a:srgbClr val="0A5A8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kern="1200"/>
            <a:t>Align program goals and services delivered to CYSHCN throughout a state</a:t>
          </a:r>
        </a:p>
      </dsp:txBody>
      <dsp:txXfrm>
        <a:off x="0" y="51107"/>
        <a:ext cx="11100289" cy="1463039"/>
      </dsp:txXfrm>
    </dsp:sp>
    <dsp:sp modelId="{37A4C29D-9B48-7044-9DFF-7EB551FCDE71}">
      <dsp:nvSpPr>
        <dsp:cNvPr id="0" name=""/>
        <dsp:cNvSpPr/>
      </dsp:nvSpPr>
      <dsp:spPr>
        <a:xfrm>
          <a:off x="0" y="1482465"/>
          <a:ext cx="11100289" cy="2327760"/>
        </a:xfrm>
        <a:prstGeom prst="rect">
          <a:avLst/>
        </a:prstGeom>
        <a:noFill/>
        <a:ln w="28575" cap="flat" cmpd="sng" algn="ctr">
          <a:solidFill>
            <a:srgbClr val="0A5A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466725" lvl="1" indent="-466725" algn="l" defTabSz="1066800">
            <a:lnSpc>
              <a:spcPct val="90000"/>
            </a:lnSpc>
            <a:spcBef>
              <a:spcPct val="0"/>
            </a:spcBef>
            <a:spcAft>
              <a:spcPct val="15000"/>
            </a:spcAft>
            <a:buChar char="•"/>
            <a:tabLst/>
          </a:pPr>
          <a:r>
            <a:rPr lang="en-US" sz="2400" kern="1200"/>
            <a:t>Offer to meet with Medicaid staff to discuss procurement plans during formative stage</a:t>
          </a:r>
        </a:p>
        <a:p>
          <a:pPr marL="466725" lvl="1" indent="-466725" algn="l" defTabSz="1066800">
            <a:lnSpc>
              <a:spcPct val="90000"/>
            </a:lnSpc>
            <a:spcBef>
              <a:spcPct val="0"/>
            </a:spcBef>
            <a:spcAft>
              <a:spcPct val="15000"/>
            </a:spcAft>
            <a:buChar char="•"/>
            <a:tabLst/>
          </a:pPr>
          <a:r>
            <a:rPr lang="en-US" sz="2400" kern="1200"/>
            <a:t>Review and comment on policy papers, requests for proposal, and contracts</a:t>
          </a:r>
        </a:p>
        <a:p>
          <a:pPr marL="466725" lvl="1" indent="-466725" algn="l" defTabSz="1066800">
            <a:lnSpc>
              <a:spcPct val="90000"/>
            </a:lnSpc>
            <a:spcBef>
              <a:spcPct val="0"/>
            </a:spcBef>
            <a:spcAft>
              <a:spcPct val="15000"/>
            </a:spcAft>
            <a:buChar char="•"/>
            <a:tabLst/>
          </a:pPr>
          <a:r>
            <a:rPr lang="en-US" sz="2400" kern="1200"/>
            <a:t>Serve on review committees</a:t>
          </a:r>
        </a:p>
      </dsp:txBody>
      <dsp:txXfrm>
        <a:off x="0" y="1482465"/>
        <a:ext cx="11100289" cy="232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AB7B7-1361-3541-80CE-5F966DAD0132}">
      <dsp:nvSpPr>
        <dsp:cNvPr id="0" name=""/>
        <dsp:cNvSpPr/>
      </dsp:nvSpPr>
      <dsp:spPr>
        <a:xfrm>
          <a:off x="0" y="0"/>
          <a:ext cx="11100289" cy="1354168"/>
        </a:xfrm>
        <a:prstGeom prst="rect">
          <a:avLst/>
        </a:prstGeom>
        <a:solidFill>
          <a:srgbClr val="0A5A8C"/>
        </a:solidFill>
        <a:ln w="12700" cap="flat" cmpd="sng" algn="ctr">
          <a:solidFill>
            <a:srgbClr val="0A5A8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rtl="0">
            <a:lnSpc>
              <a:spcPct val="90000"/>
            </a:lnSpc>
            <a:spcBef>
              <a:spcPct val="0"/>
            </a:spcBef>
            <a:spcAft>
              <a:spcPct val="35000"/>
            </a:spcAft>
            <a:buNone/>
          </a:pPr>
          <a:r>
            <a:rPr lang="en-US" sz="2800" b="1" kern="1200">
              <a:latin typeface="Calibri Light" panose="020F0302020204030204"/>
            </a:rPr>
            <a:t>Ensure that</a:t>
          </a:r>
          <a:r>
            <a:rPr lang="en-US" sz="2800" kern="1200">
              <a:latin typeface="Calibri Light" panose="020F0302020204030204"/>
            </a:rPr>
            <a:t> </a:t>
          </a:r>
          <a:r>
            <a:rPr lang="en-US" sz="2800" kern="1200"/>
            <a:t>quality standards, performance measures, and quality improvement efforts reflect the needs of CYSHCN</a:t>
          </a:r>
          <a:r>
            <a:rPr lang="en-US" sz="2800" kern="1200">
              <a:latin typeface="Calibri Light" panose="020F0302020204030204"/>
            </a:rPr>
            <a:t> </a:t>
          </a:r>
          <a:endParaRPr lang="en-US" sz="2800" kern="1200"/>
        </a:p>
      </dsp:txBody>
      <dsp:txXfrm>
        <a:off x="0" y="0"/>
        <a:ext cx="11100289" cy="1354168"/>
      </dsp:txXfrm>
    </dsp:sp>
    <dsp:sp modelId="{80D7D0EA-E57B-EA41-835B-E2407E823337}">
      <dsp:nvSpPr>
        <dsp:cNvPr id="0" name=""/>
        <dsp:cNvSpPr/>
      </dsp:nvSpPr>
      <dsp:spPr>
        <a:xfrm>
          <a:off x="0" y="1382031"/>
          <a:ext cx="11100289" cy="2064240"/>
        </a:xfrm>
        <a:prstGeom prst="rect">
          <a:avLst/>
        </a:prstGeom>
        <a:noFill/>
        <a:ln w="28575" cap="flat" cmpd="sng" algn="ctr">
          <a:solidFill>
            <a:srgbClr val="0A5A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466725" lvl="1" indent="-466725" algn="l" defTabSz="1066800">
            <a:lnSpc>
              <a:spcPct val="90000"/>
            </a:lnSpc>
            <a:spcBef>
              <a:spcPct val="0"/>
            </a:spcBef>
            <a:spcAft>
              <a:spcPct val="15000"/>
            </a:spcAft>
            <a:buChar char="•"/>
            <a:tabLst/>
          </a:pPr>
          <a:r>
            <a:rPr lang="en-US" sz="2400" kern="1200"/>
            <a:t>Serve on MMC quality advisory committees</a:t>
          </a:r>
        </a:p>
        <a:p>
          <a:pPr marL="466725" lvl="1" indent="-466725" algn="l" defTabSz="1066800">
            <a:lnSpc>
              <a:spcPct val="90000"/>
            </a:lnSpc>
            <a:spcBef>
              <a:spcPct val="0"/>
            </a:spcBef>
            <a:spcAft>
              <a:spcPct val="15000"/>
            </a:spcAft>
            <a:buChar char="•"/>
            <a:tabLst/>
          </a:pPr>
          <a:r>
            <a:rPr lang="en-US" sz="2400" kern="1200"/>
            <a:t>Review and comment on state quality strategy</a:t>
          </a:r>
        </a:p>
        <a:p>
          <a:pPr marL="466725" lvl="1" indent="-466725" algn="l" defTabSz="1066800">
            <a:lnSpc>
              <a:spcPct val="90000"/>
            </a:lnSpc>
            <a:spcBef>
              <a:spcPct val="0"/>
            </a:spcBef>
            <a:spcAft>
              <a:spcPct val="15000"/>
            </a:spcAft>
            <a:buChar char="•"/>
            <a:tabLst/>
          </a:pPr>
          <a:r>
            <a:rPr lang="en-US" sz="2400" kern="1200"/>
            <a:t>Identify key performance measures to incorporate into quality strategy and contract</a:t>
          </a:r>
        </a:p>
      </dsp:txBody>
      <dsp:txXfrm>
        <a:off x="0" y="1382031"/>
        <a:ext cx="11100289" cy="2064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C3888-4901-7F4A-AFBA-9150B511AC69}">
      <dsp:nvSpPr>
        <dsp:cNvPr id="0" name=""/>
        <dsp:cNvSpPr/>
      </dsp:nvSpPr>
      <dsp:spPr>
        <a:xfrm>
          <a:off x="10840" y="0"/>
          <a:ext cx="11089448" cy="1050312"/>
        </a:xfrm>
        <a:prstGeom prst="rect">
          <a:avLst/>
        </a:prstGeom>
        <a:solidFill>
          <a:srgbClr val="0A5A8C"/>
        </a:solidFill>
        <a:ln w="12700" cap="flat" cmpd="sng" algn="ctr">
          <a:solidFill>
            <a:srgbClr val="0A5A8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kern="1200"/>
            <a:t>Identify gaps in care and duplication of services for CYSHCN and align resources</a:t>
          </a:r>
        </a:p>
      </dsp:txBody>
      <dsp:txXfrm>
        <a:off x="10840" y="0"/>
        <a:ext cx="11089448" cy="1050312"/>
      </dsp:txXfrm>
    </dsp:sp>
    <dsp:sp modelId="{627DA054-1001-4B45-AD8D-4F696C230AC3}">
      <dsp:nvSpPr>
        <dsp:cNvPr id="0" name=""/>
        <dsp:cNvSpPr/>
      </dsp:nvSpPr>
      <dsp:spPr>
        <a:xfrm>
          <a:off x="5420" y="1057946"/>
          <a:ext cx="11089448" cy="2195999"/>
        </a:xfrm>
        <a:prstGeom prst="rect">
          <a:avLst/>
        </a:prstGeom>
        <a:noFill/>
        <a:ln w="28575" cap="flat" cmpd="sng" algn="ctr">
          <a:solidFill>
            <a:srgbClr val="0A5A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466725" lvl="1" indent="-450850" algn="l" defTabSz="1066800">
            <a:lnSpc>
              <a:spcPct val="90000"/>
            </a:lnSpc>
            <a:spcBef>
              <a:spcPct val="0"/>
            </a:spcBef>
            <a:spcAft>
              <a:spcPct val="15000"/>
            </a:spcAft>
            <a:buFont typeface="Arial" panose="020B0604020202020204" pitchFamily="34" charset="0"/>
            <a:buChar char="•"/>
            <a:tabLst/>
          </a:pPr>
          <a:r>
            <a:rPr lang="en-US" sz="2400" kern="1200"/>
            <a:t>Establish data sharing agreements that support cross-system coordination on health, social, and community-based services</a:t>
          </a:r>
        </a:p>
        <a:p>
          <a:pPr marL="466725" lvl="2" indent="-450850" algn="l" defTabSz="1066800">
            <a:lnSpc>
              <a:spcPct val="90000"/>
            </a:lnSpc>
            <a:spcBef>
              <a:spcPct val="0"/>
            </a:spcBef>
            <a:spcAft>
              <a:spcPct val="15000"/>
            </a:spcAft>
            <a:buFont typeface="Arial" panose="020B0604020202020204" pitchFamily="34" charset="0"/>
            <a:buChar char="•"/>
            <a:tabLst/>
          </a:pPr>
          <a:r>
            <a:rPr lang="en-US" sz="2400" kern="1200"/>
            <a:t>Align Title V and MMC shared plans of care for CYSHCN</a:t>
          </a:r>
        </a:p>
        <a:p>
          <a:pPr marL="466725" lvl="1" indent="-450850" algn="l" defTabSz="1066800">
            <a:lnSpc>
              <a:spcPct val="90000"/>
            </a:lnSpc>
            <a:spcBef>
              <a:spcPct val="0"/>
            </a:spcBef>
            <a:spcAft>
              <a:spcPct val="15000"/>
            </a:spcAft>
            <a:buFont typeface="Arial" panose="020B0604020202020204" pitchFamily="34" charset="0"/>
            <a:buChar char="•"/>
            <a:tabLst/>
          </a:pPr>
          <a:r>
            <a:rPr lang="en-US" sz="2400" kern="1200"/>
            <a:t>Develop Title V and MMC joint messaging for families of CYSHCN</a:t>
          </a:r>
        </a:p>
        <a:p>
          <a:pPr marL="466725" lvl="1" indent="-450850" algn="l" defTabSz="1066800">
            <a:lnSpc>
              <a:spcPct val="90000"/>
            </a:lnSpc>
            <a:spcBef>
              <a:spcPct val="0"/>
            </a:spcBef>
            <a:spcAft>
              <a:spcPct val="15000"/>
            </a:spcAft>
            <a:buFont typeface="Arial" panose="020B0604020202020204" pitchFamily="34" charset="0"/>
            <a:buChar char="•"/>
            <a:tabLst/>
          </a:pPr>
          <a:r>
            <a:rPr lang="en-US" sz="2400" kern="1200"/>
            <a:t>Engage in care conferences for those served by both Title V and MMC</a:t>
          </a:r>
        </a:p>
      </dsp:txBody>
      <dsp:txXfrm>
        <a:off x="5420" y="1057946"/>
        <a:ext cx="11089448" cy="2195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C3888-4901-7F4A-AFBA-9150B511AC69}">
      <dsp:nvSpPr>
        <dsp:cNvPr id="0" name=""/>
        <dsp:cNvSpPr/>
      </dsp:nvSpPr>
      <dsp:spPr>
        <a:xfrm>
          <a:off x="0" y="0"/>
          <a:ext cx="11100289" cy="1209600"/>
        </a:xfrm>
        <a:prstGeom prst="rect">
          <a:avLst/>
        </a:prstGeom>
        <a:solidFill>
          <a:srgbClr val="0A5A8C"/>
        </a:solidFill>
        <a:ln w="12700" cap="flat" cmpd="sng" algn="ctr">
          <a:solidFill>
            <a:srgbClr val="0A5A8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kern="1200"/>
            <a:t>Develop a comprehensive understanding of CYSHCN needs across a state</a:t>
          </a:r>
        </a:p>
      </dsp:txBody>
      <dsp:txXfrm>
        <a:off x="0" y="0"/>
        <a:ext cx="11100289" cy="1209600"/>
      </dsp:txXfrm>
    </dsp:sp>
    <dsp:sp modelId="{627DA054-1001-4B45-AD8D-4F696C230AC3}">
      <dsp:nvSpPr>
        <dsp:cNvPr id="0" name=""/>
        <dsp:cNvSpPr/>
      </dsp:nvSpPr>
      <dsp:spPr>
        <a:xfrm>
          <a:off x="0" y="1215314"/>
          <a:ext cx="11100289" cy="2478734"/>
        </a:xfrm>
        <a:prstGeom prst="rect">
          <a:avLst/>
        </a:prstGeom>
        <a:noFill/>
        <a:ln w="28575" cap="flat" cmpd="sng" algn="ctr">
          <a:solidFill>
            <a:srgbClr val="0A5A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466725" lvl="1" indent="-450850" algn="l" defTabSz="1066800">
            <a:lnSpc>
              <a:spcPct val="90000"/>
            </a:lnSpc>
            <a:spcBef>
              <a:spcPct val="0"/>
            </a:spcBef>
            <a:spcAft>
              <a:spcPct val="15000"/>
            </a:spcAft>
            <a:buFont typeface="Arial" panose="020B0604020202020204" pitchFamily="34" charset="0"/>
            <a:buChar char="•"/>
            <a:tabLst/>
          </a:pPr>
          <a:r>
            <a:rPr lang="en-US" sz="2400" kern="1200"/>
            <a:t>Invite and support MMC participation in the five-year maternal and child health needs assessment process</a:t>
          </a:r>
        </a:p>
        <a:p>
          <a:pPr marL="466725" lvl="1" indent="-450850" algn="l" defTabSz="1066800">
            <a:lnSpc>
              <a:spcPct val="90000"/>
            </a:lnSpc>
            <a:spcBef>
              <a:spcPct val="0"/>
            </a:spcBef>
            <a:spcAft>
              <a:spcPct val="15000"/>
            </a:spcAft>
            <a:buFont typeface="Arial" panose="020B0604020202020204" pitchFamily="34" charset="0"/>
            <a:buChar char="•"/>
            <a:tabLst/>
          </a:pPr>
          <a:r>
            <a:rPr lang="en-US" sz="2400" kern="1200"/>
            <a:t>Establish regular strategic planning discussions with MCOs related to service needs, coordination activities, and partnership opportunities</a:t>
          </a:r>
        </a:p>
        <a:p>
          <a:pPr marL="466725" lvl="1" indent="-450850" algn="l" defTabSz="1066800">
            <a:lnSpc>
              <a:spcPct val="90000"/>
            </a:lnSpc>
            <a:spcBef>
              <a:spcPct val="0"/>
            </a:spcBef>
            <a:spcAft>
              <a:spcPct val="15000"/>
            </a:spcAft>
            <a:buFont typeface="Arial" panose="020B0604020202020204" pitchFamily="34" charset="0"/>
            <a:buChar char="•"/>
          </a:pPr>
          <a:r>
            <a:rPr lang="en-US" sz="2400" kern="1200"/>
            <a:t>Support consumer engagement and participation in community needs assessments conducted by MCOs</a:t>
          </a:r>
        </a:p>
      </dsp:txBody>
      <dsp:txXfrm>
        <a:off x="0" y="1215314"/>
        <a:ext cx="11100289" cy="24787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C3888-4901-7F4A-AFBA-9150B511AC69}">
      <dsp:nvSpPr>
        <dsp:cNvPr id="0" name=""/>
        <dsp:cNvSpPr/>
      </dsp:nvSpPr>
      <dsp:spPr>
        <a:xfrm>
          <a:off x="0" y="71029"/>
          <a:ext cx="11100289" cy="777600"/>
        </a:xfrm>
        <a:prstGeom prst="rect">
          <a:avLst/>
        </a:prstGeom>
        <a:solidFill>
          <a:srgbClr val="0A5A8C"/>
        </a:solidFill>
        <a:ln w="12700" cap="flat" cmpd="sng" algn="ctr">
          <a:solidFill>
            <a:srgbClr val="0A5A8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kern="1200"/>
            <a:t>Define the Title V role in MMC procurement and operations</a:t>
          </a:r>
        </a:p>
      </dsp:txBody>
      <dsp:txXfrm>
        <a:off x="0" y="71029"/>
        <a:ext cx="11100289" cy="777600"/>
      </dsp:txXfrm>
    </dsp:sp>
    <dsp:sp modelId="{627DA054-1001-4B45-AD8D-4F696C230AC3}">
      <dsp:nvSpPr>
        <dsp:cNvPr id="0" name=""/>
        <dsp:cNvSpPr/>
      </dsp:nvSpPr>
      <dsp:spPr>
        <a:xfrm>
          <a:off x="0" y="810122"/>
          <a:ext cx="11100289" cy="3186945"/>
        </a:xfrm>
        <a:prstGeom prst="rect">
          <a:avLst/>
        </a:prstGeom>
        <a:noFill/>
        <a:ln w="28575" cap="flat" cmpd="sng" algn="ctr">
          <a:solidFill>
            <a:srgbClr val="0A5A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466725" lvl="1" indent="-466725" algn="l" defTabSz="1066800">
            <a:lnSpc>
              <a:spcPct val="90000"/>
            </a:lnSpc>
            <a:spcBef>
              <a:spcPct val="0"/>
            </a:spcBef>
            <a:spcAft>
              <a:spcPct val="15000"/>
            </a:spcAft>
            <a:buFont typeface="Arial" panose="020B0604020202020204" pitchFamily="34" charset="0"/>
            <a:buChar char="•"/>
            <a:tabLst/>
          </a:pPr>
          <a:r>
            <a:rPr lang="en-US" sz="2400" kern="1200"/>
            <a:t>Ensure that the IAA addresses:</a:t>
          </a:r>
        </a:p>
        <a:p>
          <a:pPr marL="1201738" lvl="2" indent="-500063" algn="l" defTabSz="1066800">
            <a:lnSpc>
              <a:spcPct val="90000"/>
            </a:lnSpc>
            <a:spcBef>
              <a:spcPct val="0"/>
            </a:spcBef>
            <a:spcAft>
              <a:spcPct val="15000"/>
            </a:spcAft>
            <a:buFont typeface="Arial" panose="020B0604020202020204" pitchFamily="34" charset="0"/>
            <a:buChar char="•"/>
            <a:tabLst/>
          </a:pPr>
          <a:r>
            <a:rPr lang="en-US" sz="2400" kern="1200"/>
            <a:t>Payment for Title V-supported providers, including how MCE membership will impact payment</a:t>
          </a:r>
        </a:p>
        <a:p>
          <a:pPr marL="1201738" lvl="2" indent="-500063" algn="l" defTabSz="1066800">
            <a:lnSpc>
              <a:spcPct val="90000"/>
            </a:lnSpc>
            <a:spcBef>
              <a:spcPct val="0"/>
            </a:spcBef>
            <a:spcAft>
              <a:spcPct val="15000"/>
            </a:spcAft>
            <a:buFont typeface="Arial" panose="020B0604020202020204" pitchFamily="34" charset="0"/>
            <a:buChar char="•"/>
            <a:tabLst/>
          </a:pPr>
          <a:r>
            <a:rPr lang="en-US" sz="2400" kern="1200"/>
            <a:t>Specifies how the Title V agency will be involved in MCE procurement and quality improvement efforts</a:t>
          </a:r>
        </a:p>
        <a:p>
          <a:pPr marL="466725" lvl="2" indent="-466725" algn="l" defTabSz="1066800">
            <a:lnSpc>
              <a:spcPct val="90000"/>
            </a:lnSpc>
            <a:spcBef>
              <a:spcPct val="0"/>
            </a:spcBef>
            <a:spcAft>
              <a:spcPct val="15000"/>
            </a:spcAft>
            <a:buFont typeface="Arial" panose="020B0604020202020204" pitchFamily="34" charset="0"/>
            <a:buChar char="•"/>
            <a:tabLst/>
          </a:pPr>
          <a:r>
            <a:rPr lang="en-US" sz="2400" kern="1200"/>
            <a:t>Establish a process for bringing information about how MCE enrollment is affecting CYSHCN to the Medicaid agency and to work together to develop solutions to identified problems. </a:t>
          </a:r>
        </a:p>
      </dsp:txBody>
      <dsp:txXfrm>
        <a:off x="0" y="810122"/>
        <a:ext cx="11100289" cy="3186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CFD3F-62B2-334C-9E31-919E24FBFC27}">
      <dsp:nvSpPr>
        <dsp:cNvPr id="0" name=""/>
        <dsp:cNvSpPr/>
      </dsp:nvSpPr>
      <dsp:spPr>
        <a:xfrm>
          <a:off x="0" y="20196"/>
          <a:ext cx="11099800" cy="70949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kern="1200"/>
            <a:t>Alignment between State Title V agencies and MMC program goals to improve care for CYSHCN of color and their families can help to create a coordinated state response</a:t>
          </a:r>
        </a:p>
      </dsp:txBody>
      <dsp:txXfrm>
        <a:off x="0" y="20196"/>
        <a:ext cx="11099800" cy="709495"/>
      </dsp:txXfrm>
    </dsp:sp>
    <dsp:sp modelId="{89848CFB-4EA2-104B-B155-6E0B6E2411F6}">
      <dsp:nvSpPr>
        <dsp:cNvPr id="0" name=""/>
        <dsp:cNvSpPr/>
      </dsp:nvSpPr>
      <dsp:spPr>
        <a:xfrm>
          <a:off x="0" y="729691"/>
          <a:ext cx="11099800" cy="30744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Louisiana established health equity as a main objective of their 2021 MMC procurement. Among other requirements, this state required MCOs to demonstrate how they planned to use data to address inequities and required MCOs to implement staffing and organizational strategies to promote equity. </a:t>
          </a:r>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Oregon requires its MCOs (referred to as Coordinated Care Organizations or CCOs) to report performance on a set of measures and offers incentive payments for performance on some measures. In recent years those measures have included a measure designed to </a:t>
          </a:r>
          <a:r>
            <a:rPr lang="en-US" sz="1600" kern="1200">
              <a:hlinkClick xmlns:r="http://schemas.openxmlformats.org/officeDocument/2006/relationships" r:id="rId1"/>
            </a:rPr>
            <a:t>improve health equity </a:t>
          </a:r>
          <a:r>
            <a:rPr lang="en-US" sz="1600" kern="1200"/>
            <a:t>and a measure designed to address the social determinants of health (SDOH) by encouraging </a:t>
          </a:r>
          <a:r>
            <a:rPr lang="en-US" sz="1600" kern="1200">
              <a:hlinkClick xmlns:r="http://schemas.openxmlformats.org/officeDocument/2006/relationships" r:id="rId2"/>
            </a:rPr>
            <a:t>screening for health related social needs (HRSN)</a:t>
          </a:r>
          <a:r>
            <a:rPr lang="en-US" sz="1600" kern="1200"/>
            <a:t>.  Oregon has also </a:t>
          </a:r>
          <a:r>
            <a:rPr lang="en-US" sz="1600" kern="1200">
              <a:hlinkClick xmlns:r="http://schemas.openxmlformats.org/officeDocument/2006/relationships" r:id="rId3"/>
            </a:rPr>
            <a:t>added contract requirements and implemented financial incentives </a:t>
          </a:r>
          <a:r>
            <a:rPr lang="en-US" sz="1600" kern="1200"/>
            <a:t>to meet enrollees HRSN.</a:t>
          </a:r>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See </a:t>
          </a:r>
          <a:r>
            <a:rPr lang="en-US" sz="1600" i="1" kern="1200">
              <a:hlinkClick xmlns:r="http://schemas.openxmlformats.org/officeDocument/2006/relationships" r:id="rId4"/>
            </a:rPr>
            <a:t>Strategies for State Title V and Medicaid Programs to Promote Health Equity for Children of Color with Special Health Care Need </a:t>
          </a:r>
          <a:r>
            <a:rPr lang="en-US" sz="1600" kern="1200"/>
            <a:t>for more examples and strategies.</a:t>
          </a:r>
        </a:p>
      </dsp:txBody>
      <dsp:txXfrm>
        <a:off x="0" y="729691"/>
        <a:ext cx="11099800" cy="3074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CFD3F-62B2-334C-9E31-919E24FBFC27}">
      <dsp:nvSpPr>
        <dsp:cNvPr id="0" name=""/>
        <dsp:cNvSpPr/>
      </dsp:nvSpPr>
      <dsp:spPr>
        <a:xfrm>
          <a:off x="0" y="108036"/>
          <a:ext cx="11099800" cy="70949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kern="1200"/>
            <a:t>Collaboration between Title V and MMC care coordination efforts can reduce duplication of services and help families receive more targeted assistance.</a:t>
          </a:r>
        </a:p>
      </dsp:txBody>
      <dsp:txXfrm>
        <a:off x="0" y="108036"/>
        <a:ext cx="11099800" cy="709495"/>
      </dsp:txXfrm>
    </dsp:sp>
    <dsp:sp modelId="{89848CFB-4EA2-104B-B155-6E0B6E2411F6}">
      <dsp:nvSpPr>
        <dsp:cNvPr id="0" name=""/>
        <dsp:cNvSpPr/>
      </dsp:nvSpPr>
      <dsp:spPr>
        <a:xfrm>
          <a:off x="0" y="817531"/>
          <a:ext cx="11099800" cy="289872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Colorado Title V staff developed the Colorado Care Coordination Collaborative, which focused on increasing efficiency and reducing duplication of care coordination services for CYSHCN provided through MMC programs, the state EPSDT benefit outreach program, and Title V. The lessons learned from this collaborative helped shaped the Medicaid agency’s Accountable Care Collaborative Program and MMC delivery system as well as the state’s medical home action plan.</a:t>
          </a:r>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New Mexico’s Title V program worked with the Medicaid MCOs’ Medical Directors s to develop a consistent set of Patient Centered Medical Home (PCMH) standards. This state’s Title V program also shares its expertise in delivering care coordination services and supports for CYSHCN to the Medicaid program’s quality standards for MCOs, supporting the transition of CYSHCN to sustainable and coordinated medical homes.</a:t>
          </a:r>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See </a:t>
          </a:r>
          <a:r>
            <a:rPr lang="en-US" sz="1600" i="1" kern="1200">
              <a:hlinkClick xmlns:r="http://schemas.openxmlformats.org/officeDocument/2006/relationships" r:id="rId1"/>
            </a:rPr>
            <a:t>Strengthening Title V - Medicaid Managed Care Collaborations to Improve Care for CYSHCN </a:t>
          </a:r>
          <a:r>
            <a:rPr lang="en-US" sz="1600" kern="1200"/>
            <a:t>for more examples and strategies.</a:t>
          </a:r>
        </a:p>
      </dsp:txBody>
      <dsp:txXfrm>
        <a:off x="0" y="817531"/>
        <a:ext cx="11099800" cy="289872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DDBD87-5FB0-364A-A2FE-D508D4411C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E5BFD690-7A73-1C4B-9419-26115484FA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B389FF-7535-0149-B4B1-67ACD3046429}" type="datetimeFigureOut">
              <a:rPr lang="en-US" smtClean="0">
                <a:latin typeface="Arial" panose="020B0604020202020204" pitchFamily="34" charset="0"/>
              </a:rPr>
              <a:t>11/16/2023</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2F6F8DE4-B2E0-A149-B492-0D888AAB27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783066AE-0666-4E42-8144-2DD7CCC483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14155-77AF-EC4B-BDD5-25B80B718805}"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2189540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85F8054-31AF-D546-9408-2302A638B2DD}" type="datetimeFigureOut">
              <a:rPr lang="en-US" smtClean="0"/>
              <a:pPr/>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9AD09FC-F383-6A43-908F-818A70D64C81}" type="slidenum">
              <a:rPr lang="en-US" smtClean="0"/>
              <a:pPr/>
              <a:t>‹#›</a:t>
            </a:fld>
            <a:endParaRPr lang="en-US"/>
          </a:p>
        </p:txBody>
      </p:sp>
    </p:spTree>
    <p:extLst>
      <p:ext uri="{BB962C8B-B14F-4D97-AF65-F5344CB8AC3E}">
        <p14:creationId xmlns:p14="http://schemas.microsoft.com/office/powerpoint/2010/main" val="92784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id.gov/medicaid/quality-of-care/medicaid-managed-care-quality/state-quality-strategies/index.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chb.tvisdata.hrsa.gov/Home/IAAMO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chb.tvisdata.hrsa.gov/Admin/FileUpload/DownloadStateMOUFile?state=N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chb.tvisdata.hrsa.gov/Admin/FileUpload/DownloadStateMOUFile?state=O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presentation is intended to support those working in Title V agencies or with Title V providers understand Medicaid managed care (MMC), how it impacts CYSHCN, and how to leverage MMC to improve the care delivered to CYHSCN.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information shared draws from work completed by NASHP, including much of that done in partnership with the Catalyst Center. </a:t>
            </a:r>
          </a:p>
        </p:txBody>
      </p:sp>
      <p:sp>
        <p:nvSpPr>
          <p:cNvPr id="4" name="Slide Number Placeholder 3"/>
          <p:cNvSpPr>
            <a:spLocks noGrp="1"/>
          </p:cNvSpPr>
          <p:nvPr>
            <p:ph type="sldNum" sz="quarter" idx="5"/>
          </p:nvPr>
        </p:nvSpPr>
        <p:spPr/>
        <p:txBody>
          <a:bodyPr/>
          <a:lstStyle/>
          <a:p>
            <a:fld id="{B9AD09FC-F383-6A43-908F-818A70D64C81}" type="slidenum">
              <a:rPr lang="en-US" smtClean="0"/>
              <a:pPr/>
              <a:t>1</a:t>
            </a:fld>
            <a:endParaRPr lang="en-US"/>
          </a:p>
        </p:txBody>
      </p:sp>
    </p:spTree>
    <p:extLst>
      <p:ext uri="{BB962C8B-B14F-4D97-AF65-F5344CB8AC3E}">
        <p14:creationId xmlns:p14="http://schemas.microsoft.com/office/powerpoint/2010/main" val="302857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explores the various structures in place that Title V staff could use to collaborate with Medicaid to impact MMC program policies.</a:t>
            </a:r>
          </a:p>
        </p:txBody>
      </p:sp>
      <p:sp>
        <p:nvSpPr>
          <p:cNvPr id="4" name="Slide Number Placeholder 3"/>
          <p:cNvSpPr>
            <a:spLocks noGrp="1"/>
          </p:cNvSpPr>
          <p:nvPr>
            <p:ph type="sldNum" sz="quarter" idx="5"/>
          </p:nvPr>
        </p:nvSpPr>
        <p:spPr/>
        <p:txBody>
          <a:bodyPr/>
          <a:lstStyle/>
          <a:p>
            <a:fld id="{B9AD09FC-F383-6A43-908F-818A70D64C81}" type="slidenum">
              <a:rPr lang="en-US" smtClean="0"/>
              <a:pPr/>
              <a:t>10</a:t>
            </a:fld>
            <a:endParaRPr lang="en-US"/>
          </a:p>
        </p:txBody>
      </p:sp>
    </p:spTree>
    <p:extLst>
      <p:ext uri="{BB962C8B-B14F-4D97-AF65-F5344CB8AC3E}">
        <p14:creationId xmlns:p14="http://schemas.microsoft.com/office/powerpoint/2010/main" val="56370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811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As previously described most states use a procurement process to select MCOs and PHPs. This process results in a signed contract with successful bidders who will serve the Medicaid population. Title V staff could provide informal and formal input to this process, as described on the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By engaging in this process, Title V can have an opportunity to influence the performance requirements and standards they will need to meet. If the MMC program will be serving CYSHCN, It is important that the request for proposals both gather the information needed to decide how well the bidders will serve CYSHCN and establish performance expectations that reflect the needs of CYSHCN.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Title V can also serve as a partner and engage as a reviewer during that portion of the process and influence which bidders succeed.</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B9AD09FC-F383-6A43-908F-818A70D64C81}" type="slidenum">
              <a:rPr lang="en-US" smtClean="0"/>
              <a:pPr/>
              <a:t>11</a:t>
            </a:fld>
            <a:endParaRPr lang="en-US"/>
          </a:p>
        </p:txBody>
      </p:sp>
    </p:spTree>
    <p:extLst>
      <p:ext uri="{BB962C8B-B14F-4D97-AF65-F5344CB8AC3E}">
        <p14:creationId xmlns:p14="http://schemas.microsoft.com/office/powerpoint/2010/main" val="90440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All states that contract with MCOs or PIHPs are required to develop a quality strategy and to conduct an annual external quality review. Further, states must:</a:t>
            </a:r>
          </a:p>
          <a:p>
            <a:pPr marL="628650" lvl="1" indent="-171450">
              <a:buFont typeface="Arial" panose="020B0604020202020204" pitchFamily="34" charset="0"/>
              <a:buChar char="•"/>
            </a:pPr>
            <a:r>
              <a:rPr lang="en-US">
                <a:latin typeface="Arial"/>
                <a:cs typeface="Arial"/>
              </a:rPr>
              <a:t>Obtain input from beneficiaries and other key stakeholders in the development of the quality strategy and </a:t>
            </a:r>
            <a:endParaRPr lang="en-US">
              <a:cs typeface="Arial"/>
            </a:endParaRPr>
          </a:p>
          <a:p>
            <a:pPr marL="628650" lvl="1" indent="-171450">
              <a:buFont typeface="Arial" panose="020B0604020202020204" pitchFamily="34" charset="0"/>
              <a:buChar char="•"/>
            </a:pPr>
            <a:r>
              <a:rPr lang="en-US">
                <a:latin typeface="Arial"/>
                <a:cs typeface="Arial"/>
              </a:rPr>
              <a:t>Make the quality strategy available for public comment before adopting it in final. </a:t>
            </a:r>
            <a:endParaRPr lang="en-US">
              <a:cs typeface="Arial"/>
            </a:endParaRPr>
          </a:p>
          <a:p>
            <a:endParaRPr lang="en-US"/>
          </a:p>
          <a:p>
            <a:r>
              <a:rPr lang="en-US"/>
              <a:t>	</a:t>
            </a:r>
            <a:r>
              <a:rPr lang="en-US" i="1"/>
              <a:t>See: </a:t>
            </a:r>
            <a:r>
              <a:rPr lang="en-US" i="1">
                <a:hlinkClick r:id="rId3"/>
              </a:rPr>
              <a:t>https://www.medicaid.gov/medicaid/quality-of-care/medicaid-managed-care-quality/state-quality-strategies/index.html</a:t>
            </a:r>
            <a:r>
              <a:rPr lang="en-US" i="1"/>
              <a:t>)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Most states incorporate performance measures into their contracts and establish minimum MCO performance standards for the measures. Many also tie a portion of MCE payment to its performance on a subset of the measures.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Most states draw their measures from national data sets and do not measure performance for CYSHCN, as a group, but rather measure performance on measures related to specific conditions or situations, such as children with ADHD or in out-of-home placement.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This is usually an ongoing process and many states have defined ways for stakeholders to provide input to these processes, as described on the slide.</a:t>
            </a:r>
          </a:p>
        </p:txBody>
      </p:sp>
      <p:sp>
        <p:nvSpPr>
          <p:cNvPr id="4" name="Slide Number Placeholder 3"/>
          <p:cNvSpPr>
            <a:spLocks noGrp="1"/>
          </p:cNvSpPr>
          <p:nvPr>
            <p:ph type="sldNum" sz="quarter" idx="5"/>
          </p:nvPr>
        </p:nvSpPr>
        <p:spPr/>
        <p:txBody>
          <a:bodyPr/>
          <a:lstStyle/>
          <a:p>
            <a:fld id="{B9AD09FC-F383-6A43-908F-818A70D64C81}" type="slidenum">
              <a:rPr lang="en-US" smtClean="0"/>
              <a:pPr/>
              <a:t>12</a:t>
            </a:fld>
            <a:endParaRPr lang="en-US"/>
          </a:p>
        </p:txBody>
      </p:sp>
    </p:spTree>
    <p:extLst>
      <p:ext uri="{BB962C8B-B14F-4D97-AF65-F5344CB8AC3E}">
        <p14:creationId xmlns:p14="http://schemas.microsoft.com/office/powerpoint/2010/main" val="86928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There are many benefits to Title V and MMC partnership as it relates to the identification of need among the CYSHCN population – from identifying gaps in service coverage and delivery, to learning about family experiences and barriers associated with navigating their benefits, to identifying opportunities to support more collaborative and integrated care across systems.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Some states have found success in establishing data sharing and partnership expectations as part of the Title V/XIX Interagency Agreement – such as sharing referral information and care plans with care managers/coordinators for children served by both Medicaid and Title V programs.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Other strategies, as outlined on the slide, include: developing shared messaging on enrollment, benefits, and service coordination; aligning documentation, such as shared plans of care; supporting and encouraging families to add all care managers, case managers, and care coordinators to their health care team; and providing consent and approval for shared communication among the various systems from which they receive services. </a:t>
            </a:r>
          </a:p>
        </p:txBody>
      </p:sp>
      <p:sp>
        <p:nvSpPr>
          <p:cNvPr id="4" name="Slide Number Placeholder 3"/>
          <p:cNvSpPr>
            <a:spLocks noGrp="1"/>
          </p:cNvSpPr>
          <p:nvPr>
            <p:ph type="sldNum" sz="quarter" idx="5"/>
          </p:nvPr>
        </p:nvSpPr>
        <p:spPr/>
        <p:txBody>
          <a:bodyPr/>
          <a:lstStyle/>
          <a:p>
            <a:fld id="{B9AD09FC-F383-6A43-908F-818A70D64C81}" type="slidenum">
              <a:rPr lang="en-US" smtClean="0"/>
              <a:pPr/>
              <a:t>13</a:t>
            </a:fld>
            <a:endParaRPr lang="en-US"/>
          </a:p>
        </p:txBody>
      </p:sp>
    </p:spTree>
    <p:extLst>
      <p:ext uri="{BB962C8B-B14F-4D97-AF65-F5344CB8AC3E}">
        <p14:creationId xmlns:p14="http://schemas.microsoft.com/office/powerpoint/2010/main" val="237863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Title V and Medicaid can work together to establish shared metrics for quality that reduce burden for families and providers, and limit duplication of services. This can be done as part of the Title V five-year needs assessment process through intentional partnerships with Medicaid in the planning stages of the needs assessment process. Doing so can assure alignment and obtain buy-in from Medicaid.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Another strategy in partnering with Medicaid include ongoing discussions with the state Medicaid program and MCOs about the services and coordination needs of CYSHCN and their families, to inform Title V program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Title V programs across the country are leaders in family and consumer engagement and often have direct access to families served directly by the program, as well as family leaders through internal or external family advisory councils or boards, as well as strong partnership with the family-to-family health information centers and other family-run organizations. This connection can be extremely valuable to supporting Medicaid and MCOs with engaging families through outreach, community needs assessments, and service delivery. Title V programs are able to provide supports (e.g., training, systems knowledge and awareness, stipends for engagement, travel) to engage in various ways.</a:t>
            </a:r>
          </a:p>
        </p:txBody>
      </p:sp>
      <p:sp>
        <p:nvSpPr>
          <p:cNvPr id="4" name="Slide Number Placeholder 3"/>
          <p:cNvSpPr>
            <a:spLocks noGrp="1"/>
          </p:cNvSpPr>
          <p:nvPr>
            <p:ph type="sldNum" sz="quarter" idx="5"/>
          </p:nvPr>
        </p:nvSpPr>
        <p:spPr/>
        <p:txBody>
          <a:bodyPr/>
          <a:lstStyle/>
          <a:p>
            <a:fld id="{B9AD09FC-F383-6A43-908F-818A70D64C81}" type="slidenum">
              <a:rPr lang="en-US" smtClean="0"/>
              <a:pPr/>
              <a:t>14</a:t>
            </a:fld>
            <a:endParaRPr lang="en-US"/>
          </a:p>
        </p:txBody>
      </p:sp>
    </p:spTree>
    <p:extLst>
      <p:ext uri="{BB962C8B-B14F-4D97-AF65-F5344CB8AC3E}">
        <p14:creationId xmlns:p14="http://schemas.microsoft.com/office/powerpoint/2010/main" val="2095730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Both the state Medicaid and Title V programs are federally required to negotiate an interagency agreement that defines coordination and partnerships between the agencies. </a:t>
            </a:r>
          </a:p>
          <a:p>
            <a:pPr marL="342900" marR="0" lvl="0" indent="-342900">
              <a:spcBef>
                <a:spcPts val="0"/>
              </a:spcBef>
              <a:spcAft>
                <a:spcPts val="0"/>
              </a:spcAft>
              <a:buFont typeface="Symbol" pitchFamily="2" charset="2"/>
              <a:buChar char=""/>
            </a:pP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Often focused on payment by Medicaid for services delivered by Title V-supported providers they also address how the agencies will work together to achieve their mutual objectives, including how they will share data and provide for consultation on policies affecting both programs. [42 CFR §431.615(d)]. </a:t>
            </a:r>
          </a:p>
          <a:p>
            <a:pPr marL="342900" marR="0" lvl="0" indent="-342900">
              <a:spcBef>
                <a:spcPts val="0"/>
              </a:spcBef>
              <a:spcAft>
                <a:spcPts val="0"/>
              </a:spcAft>
              <a:buFont typeface="Symbol" pitchFamily="2" charset="2"/>
              <a:buChar char=""/>
            </a:pP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kern="100">
                <a:effectLst/>
                <a:latin typeface="Calibri" panose="020F0502020204030204" pitchFamily="34" charset="0"/>
                <a:ea typeface="Calibri" panose="020F0502020204030204" pitchFamily="34" charset="0"/>
                <a:cs typeface="Times New Roman" panose="02020603050405020304" pitchFamily="18" charset="0"/>
              </a:rPr>
              <a:t>MCHB maintains a </a:t>
            </a:r>
            <a:r>
              <a:rPr lang="en-US" sz="12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database of these agreements</a:t>
            </a:r>
            <a:r>
              <a:rPr lang="en-US" sz="1200" kern="100">
                <a:effectLst/>
                <a:latin typeface="Calibri" panose="020F0502020204030204" pitchFamily="34" charset="0"/>
                <a:ea typeface="Calibri" panose="020F0502020204030204" pitchFamily="34" charset="0"/>
                <a:cs typeface="Times New Roman" panose="02020603050405020304" pitchFamily="18" charset="0"/>
              </a:rPr>
              <a:t>. Of particular interest</a:t>
            </a:r>
          </a:p>
          <a:p>
            <a:pPr marL="742950" marR="0" lvl="1" indent="-285750">
              <a:spcBef>
                <a:spcPts val="0"/>
              </a:spcBef>
              <a:spcAft>
                <a:spcPts val="0"/>
              </a:spcAft>
              <a:buFont typeface="Courier New" panose="02070309020205020404" pitchFamily="49" charset="0"/>
              <a:buChar char="o"/>
            </a:pPr>
            <a:r>
              <a:rPr lang="en-US" sz="1200" kern="100">
                <a:effectLst/>
                <a:latin typeface="Calibri" panose="020F0502020204030204" pitchFamily="34" charset="0"/>
                <a:ea typeface="Calibri" panose="020F0502020204030204" pitchFamily="34" charset="0"/>
                <a:cs typeface="Times New Roman" panose="02020603050405020304" pitchFamily="18" charset="0"/>
              </a:rPr>
              <a:t>NY’s agreement specifies that the agencies will work together to develop and implement the health home benefit for CYSHCN</a:t>
            </a:r>
          </a:p>
          <a:p>
            <a:pPr marL="742950" marR="0" lvl="1" indent="-285750">
              <a:spcBef>
                <a:spcPts val="0"/>
              </a:spcBef>
              <a:spcAft>
                <a:spcPts val="0"/>
              </a:spcAft>
              <a:buFont typeface="Courier New" panose="02070309020205020404" pitchFamily="49" charset="0"/>
              <a:buChar char="o"/>
            </a:pPr>
            <a:r>
              <a:rPr lang="en-US" sz="1200" kern="100">
                <a:effectLst/>
                <a:latin typeface="Calibri" panose="020F0502020204030204" pitchFamily="34" charset="0"/>
                <a:ea typeface="Calibri" panose="020F0502020204030204" pitchFamily="34" charset="0"/>
                <a:cs typeface="Times New Roman" panose="02020603050405020304" pitchFamily="18" charset="0"/>
              </a:rPr>
              <a:t>VA’s agreement specifies that, regarding CSHCN, the Medicaid agency is responsible for communicating any issues that impact CSHCN and that Title V shall provide feedback on the impact of managed care on CSHCN, managed care contracts, and quality assurance</a:t>
            </a:r>
          </a:p>
          <a:p>
            <a:pPr marL="742950" marR="0" lvl="1" indent="-285750">
              <a:spcBef>
                <a:spcPts val="0"/>
              </a:spcBef>
              <a:spcAft>
                <a:spcPts val="0"/>
              </a:spcAft>
              <a:buFont typeface="Courier New" panose="02070309020205020404" pitchFamily="49" charset="0"/>
              <a:buChar char="o"/>
            </a:pPr>
            <a:endParaRPr lang="en-US" sz="1200" i="1"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spcBef>
                <a:spcPts val="0"/>
              </a:spcBef>
              <a:spcAft>
                <a:spcPts val="0"/>
              </a:spcAft>
              <a:buFont typeface="Courier New" panose="02070309020205020404" pitchFamily="49" charset="0"/>
              <a:buNone/>
            </a:pPr>
            <a:r>
              <a:rPr lang="en-US" i="1" kern="100">
                <a:effectLst/>
                <a:latin typeface="Calibri" panose="020F0502020204030204" pitchFamily="34" charset="0"/>
                <a:ea typeface="Calibri" panose="020F0502020204030204" pitchFamily="34" charset="0"/>
                <a:cs typeface="Times New Roman" panose="02020603050405020304" pitchFamily="18" charset="0"/>
              </a:rPr>
              <a:t>See https://</a:t>
            </a:r>
            <a:r>
              <a:rPr lang="en-US" i="1" kern="100" err="1">
                <a:effectLst/>
                <a:latin typeface="Calibri" panose="020F0502020204030204" pitchFamily="34" charset="0"/>
                <a:ea typeface="Calibri" panose="020F0502020204030204" pitchFamily="34" charset="0"/>
                <a:cs typeface="Times New Roman" panose="02020603050405020304" pitchFamily="18" charset="0"/>
              </a:rPr>
              <a:t>www.ncemch.org</a:t>
            </a:r>
            <a:r>
              <a:rPr lang="en-US" i="1" kern="100">
                <a:effectLst/>
                <a:latin typeface="Calibri" panose="020F0502020204030204" pitchFamily="34" charset="0"/>
                <a:ea typeface="Calibri" panose="020F0502020204030204" pitchFamily="34" charset="0"/>
                <a:cs typeface="Times New Roman" panose="02020603050405020304" pitchFamily="18" charset="0"/>
              </a:rPr>
              <a:t>/documents/2017_NASHP_Strengthening-the-Title-V-Updated.pdf for more ideas to consider when developing IAAs</a:t>
            </a:r>
          </a:p>
          <a:p>
            <a:pPr marL="285750" indent="-285750">
              <a:buFont typeface="Courier New" panose="02070309020205020404" pitchFamily="49" charset="0"/>
              <a:buChar char="o"/>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9AD09FC-F383-6A43-908F-818A70D64C81}" type="slidenum">
              <a:rPr lang="en-US" smtClean="0"/>
              <a:pPr/>
              <a:t>15</a:t>
            </a:fld>
            <a:endParaRPr lang="en-US"/>
          </a:p>
        </p:txBody>
      </p:sp>
    </p:spTree>
    <p:extLst>
      <p:ext uri="{BB962C8B-B14F-4D97-AF65-F5344CB8AC3E}">
        <p14:creationId xmlns:p14="http://schemas.microsoft.com/office/powerpoint/2010/main" val="2312514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section offers examples of how states have used the policy avenues examined in the previous section to address goals of importance to Title V. </a:t>
            </a:r>
          </a:p>
        </p:txBody>
      </p:sp>
      <p:sp>
        <p:nvSpPr>
          <p:cNvPr id="4" name="Slide Number Placeholder 3"/>
          <p:cNvSpPr>
            <a:spLocks noGrp="1"/>
          </p:cNvSpPr>
          <p:nvPr>
            <p:ph type="sldNum" sz="quarter" idx="5"/>
          </p:nvPr>
        </p:nvSpPr>
        <p:spPr/>
        <p:txBody>
          <a:bodyPr/>
          <a:lstStyle/>
          <a:p>
            <a:fld id="{B9AD09FC-F383-6A43-908F-818A70D64C81}" type="slidenum">
              <a:rPr lang="en-US" smtClean="0"/>
              <a:pPr/>
              <a:t>16</a:t>
            </a:fld>
            <a:endParaRPr lang="en-US"/>
          </a:p>
        </p:txBody>
      </p:sp>
    </p:spTree>
    <p:extLst>
      <p:ext uri="{BB962C8B-B14F-4D97-AF65-F5344CB8AC3E}">
        <p14:creationId xmlns:p14="http://schemas.microsoft.com/office/powerpoint/2010/main" val="4274007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offers examples of how states have used available policy avenues to address goals that are important to improving the care delivered to CYSHCN.</a:t>
            </a:r>
          </a:p>
        </p:txBody>
      </p:sp>
      <p:sp>
        <p:nvSpPr>
          <p:cNvPr id="4" name="Slide Number Placeholder 3"/>
          <p:cNvSpPr>
            <a:spLocks noGrp="1"/>
          </p:cNvSpPr>
          <p:nvPr>
            <p:ph type="sldNum" sz="quarter" idx="5"/>
          </p:nvPr>
        </p:nvSpPr>
        <p:spPr/>
        <p:txBody>
          <a:bodyPr/>
          <a:lstStyle/>
          <a:p>
            <a:fld id="{B9AD09FC-F383-6A43-908F-818A70D64C81}" type="slidenum">
              <a:rPr lang="en-US" smtClean="0"/>
              <a:pPr/>
              <a:t>17</a:t>
            </a:fld>
            <a:endParaRPr lang="en-US"/>
          </a:p>
        </p:txBody>
      </p:sp>
    </p:spTree>
    <p:extLst>
      <p:ext uri="{BB962C8B-B14F-4D97-AF65-F5344CB8AC3E}">
        <p14:creationId xmlns:p14="http://schemas.microsoft.com/office/powerpoint/2010/main" val="936385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State Title V and Medicaid programs are both well positioned to advance health equity and create more equitable systems of care for CYSHCN. The state examples on the slide provide a couple of select examples of this.</a:t>
            </a:r>
          </a:p>
          <a:p>
            <a:pPr>
              <a:spcBef>
                <a:spcPts val="600"/>
              </a:spcBef>
            </a:pPr>
            <a:r>
              <a:rPr lang="en-US" sz="1200"/>
              <a:t>Medicaid agencies are increasingly interested in addressing the SDOH. </a:t>
            </a:r>
          </a:p>
          <a:p>
            <a:endParaRPr lang="en-US" sz="1200"/>
          </a:p>
          <a:p>
            <a:r>
              <a:rPr lang="en-US" sz="1200"/>
              <a:t>They use the avenues of</a:t>
            </a:r>
          </a:p>
          <a:p>
            <a:pPr marL="285750" indent="-285750">
              <a:buFont typeface="Arial" panose="020B0604020202020204" pitchFamily="34" charset="0"/>
              <a:buChar char="•"/>
            </a:pPr>
            <a:r>
              <a:rPr lang="en-US" sz="1200"/>
              <a:t>Procurement and contracting</a:t>
            </a:r>
          </a:p>
          <a:p>
            <a:pPr marL="285750" indent="-285750">
              <a:buFont typeface="Arial" panose="020B0604020202020204" pitchFamily="34" charset="0"/>
              <a:buChar char="•"/>
            </a:pPr>
            <a:r>
              <a:rPr lang="en-US" sz="1200"/>
              <a:t>Quality improvement</a:t>
            </a:r>
          </a:p>
          <a:p>
            <a:pPr marL="285750" indent="-285750">
              <a:buFont typeface="Arial" panose="020B0604020202020204" pitchFamily="34" charset="0"/>
              <a:buChar char="•"/>
            </a:pPr>
            <a:r>
              <a:rPr lang="en-US" sz="1200"/>
              <a:t>Community needs assessments</a:t>
            </a:r>
          </a:p>
          <a:p>
            <a:endParaRPr lang="en-US" sz="1200"/>
          </a:p>
          <a:p>
            <a:r>
              <a:rPr lang="en-US" sz="1200"/>
              <a:t>Title V agency staff could </a:t>
            </a:r>
          </a:p>
          <a:p>
            <a:pPr marL="285750" indent="-285750">
              <a:buFont typeface="Arial" panose="020B0604020202020204" pitchFamily="34" charset="0"/>
              <a:buChar char="•"/>
            </a:pPr>
            <a:r>
              <a:rPr lang="en-US" sz="1200"/>
              <a:t>Help ensure that these efforts consider the needs of CYSHCN. For example, by ensuring that screens and screening protocols reflect the role of the parent.</a:t>
            </a:r>
          </a:p>
          <a:p>
            <a:pPr marL="285750" indent="-285750">
              <a:buFont typeface="Arial" panose="020B0604020202020204" pitchFamily="34" charset="0"/>
              <a:buChar char="•"/>
            </a:pPr>
            <a:r>
              <a:rPr lang="en-US" sz="1200"/>
              <a:t>Facilitate the participation of families in needs assessments</a:t>
            </a:r>
          </a:p>
          <a:p>
            <a:pPr marL="285750" indent="-285750">
              <a:buFont typeface="Arial" panose="020B0604020202020204" pitchFamily="34" charset="0"/>
              <a:buChar char="•"/>
            </a:pPr>
            <a:r>
              <a:rPr lang="en-US" sz="1200"/>
              <a:t>Participate in any technical assistance offered to MCOs to help them meet the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fld id="{B9AD09FC-F383-6A43-908F-818A70D64C81}" type="slidenum">
              <a:rPr lang="en-US" smtClean="0"/>
              <a:pPr/>
              <a:t>18</a:t>
            </a:fld>
            <a:endParaRPr lang="en-US"/>
          </a:p>
        </p:txBody>
      </p:sp>
    </p:spTree>
    <p:extLst>
      <p:ext uri="{BB962C8B-B14F-4D97-AF65-F5344CB8AC3E}">
        <p14:creationId xmlns:p14="http://schemas.microsoft.com/office/powerpoint/2010/main" val="1081701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a:t>A core purpose of the Title V Block Grant is to provide care coordination services to CYSHCN and their families. Most states enrolling CYSHCN into MMC pass along care coordination responsibilities to the MCEs. In this case, Title V and MCEs are concerned with the effective delivery of care coordination services and ensuring non-duplication of services. The specificity of care coordination requirements within Title V and MCE requirements is variable per state. </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Close partnership between Title V and Medicaid can create space for monitoring this, including utilization of these efforts:</a:t>
            </a:r>
          </a:p>
          <a:p>
            <a:pPr marL="628650" lvl="1" indent="-171450">
              <a:buFont typeface="Arial" panose="020B0604020202020204" pitchFamily="34" charset="0"/>
              <a:buChar char="•"/>
            </a:pPr>
            <a:r>
              <a:rPr lang="en-US" sz="1100"/>
              <a:t>Quality improvement</a:t>
            </a:r>
          </a:p>
          <a:p>
            <a:pPr marL="628650" lvl="1" indent="-171450">
              <a:buFont typeface="Arial" panose="020B0604020202020204" pitchFamily="34" charset="0"/>
              <a:buChar char="•"/>
            </a:pPr>
            <a:r>
              <a:rPr lang="en-US" sz="1100"/>
              <a:t>Procurement</a:t>
            </a:r>
          </a:p>
          <a:p>
            <a:pPr marL="628650" lvl="1" indent="-171450">
              <a:buFont typeface="Arial" panose="020B0604020202020204" pitchFamily="34" charset="0"/>
              <a:buChar char="•"/>
            </a:pPr>
            <a:r>
              <a:rPr lang="en-US" sz="1100"/>
              <a:t>Interagency agreement: For example, NM’s agreement specifies that the Medicaid agency will require MCOs to use the case management/care coordination services provided by Children's Medical Services (Title V). See: </a:t>
            </a:r>
            <a:r>
              <a:rPr lang="en-US" sz="1100">
                <a:hlinkClick r:id="rId3"/>
              </a:rPr>
              <a:t>https://mchb.tvisdata.hrsa.gov/Admin/FileUpload/DownloadStateMOUFile?state=NM</a:t>
            </a:r>
            <a:r>
              <a:rPr lang="en-US" sz="1100"/>
              <a:t> </a:t>
            </a:r>
          </a:p>
          <a:p>
            <a:pPr marL="628650" lvl="1"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Title V staff could:</a:t>
            </a:r>
          </a:p>
          <a:p>
            <a:pPr marL="628650" lvl="1" indent="-171450">
              <a:buFont typeface="Arial" panose="020B0604020202020204" pitchFamily="34" charset="0"/>
              <a:buChar char="•"/>
            </a:pPr>
            <a:r>
              <a:rPr lang="en-US" sz="1100"/>
              <a:t>Ensure that the care coordination requirements recognize the role of Title V providers in care coordination and provide for payment for those services</a:t>
            </a:r>
          </a:p>
          <a:p>
            <a:pPr marL="628650" lvl="1" indent="-171450">
              <a:buFont typeface="Arial" panose="020B0604020202020204" pitchFamily="34" charset="0"/>
              <a:buChar char="•"/>
            </a:pPr>
            <a:r>
              <a:rPr lang="en-US" sz="1100"/>
              <a:t>Provide input to the standards expressed in the contract to be sure that they will be effective for CYSHCN.</a:t>
            </a:r>
          </a:p>
          <a:p>
            <a:pPr marL="628650" lvl="1" indent="-171450">
              <a:buFont typeface="Arial" panose="020B0604020202020204" pitchFamily="34" charset="0"/>
              <a:buChar char="•"/>
            </a:pPr>
            <a:r>
              <a:rPr lang="en-US" sz="1100"/>
              <a:t>Provide training to MCOs to help them understand how best to provide care coordination to CYSHCN.</a:t>
            </a:r>
          </a:p>
        </p:txBody>
      </p:sp>
      <p:sp>
        <p:nvSpPr>
          <p:cNvPr id="4" name="Slide Number Placeholder 3"/>
          <p:cNvSpPr>
            <a:spLocks noGrp="1"/>
          </p:cNvSpPr>
          <p:nvPr>
            <p:ph type="sldNum" sz="quarter" idx="5"/>
          </p:nvPr>
        </p:nvSpPr>
        <p:spPr/>
        <p:txBody>
          <a:bodyPr/>
          <a:lstStyle/>
          <a:p>
            <a:fld id="{B9AD09FC-F383-6A43-908F-818A70D64C81}" type="slidenum">
              <a:rPr lang="en-US" smtClean="0"/>
              <a:pPr/>
              <a:t>19</a:t>
            </a:fld>
            <a:endParaRPr lang="en-US"/>
          </a:p>
        </p:txBody>
      </p:sp>
    </p:spTree>
    <p:extLst>
      <p:ext uri="{BB962C8B-B14F-4D97-AF65-F5344CB8AC3E}">
        <p14:creationId xmlns:p14="http://schemas.microsoft.com/office/powerpoint/2010/main" val="151830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03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Throughout the presentation, there will be three main topics covered, noted on the slide, and includes lessons learned from current and past work, national data, and state examples. </a:t>
            </a:r>
          </a:p>
        </p:txBody>
      </p:sp>
      <p:sp>
        <p:nvSpPr>
          <p:cNvPr id="4" name="Slide Number Placeholder 3"/>
          <p:cNvSpPr>
            <a:spLocks noGrp="1"/>
          </p:cNvSpPr>
          <p:nvPr>
            <p:ph type="sldNum" sz="quarter" idx="5"/>
          </p:nvPr>
        </p:nvSpPr>
        <p:spPr/>
        <p:txBody>
          <a:bodyPr/>
          <a:lstStyle/>
          <a:p>
            <a:fld id="{B9AD09FC-F383-6A43-908F-818A70D64C81}" type="slidenum">
              <a:rPr lang="en-US" smtClean="0"/>
              <a:t>2</a:t>
            </a:fld>
            <a:endParaRPr lang="en-US"/>
          </a:p>
        </p:txBody>
      </p:sp>
    </p:spTree>
    <p:extLst>
      <p:ext uri="{BB962C8B-B14F-4D97-AF65-F5344CB8AC3E}">
        <p14:creationId xmlns:p14="http://schemas.microsoft.com/office/powerpoint/2010/main" val="2186507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Some Medicaid agencies are recognizing the benefit of engaging families in MCO program operations at both the agency and MCO levels.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avenues used in this effort include:</a:t>
            </a:r>
          </a:p>
          <a:p>
            <a:pPr marL="628650" lvl="1" indent="-171450">
              <a:buFont typeface="Arial" panose="020B0604020202020204" pitchFamily="34" charset="0"/>
              <a:buChar char="•"/>
            </a:pPr>
            <a:r>
              <a:rPr lang="en-US"/>
              <a:t>Procurement</a:t>
            </a:r>
          </a:p>
          <a:p>
            <a:pPr marL="628650" lvl="1" indent="-171450">
              <a:buFont typeface="Arial" panose="020B0604020202020204" pitchFamily="34" charset="0"/>
              <a:buChar char="•"/>
            </a:pPr>
            <a:r>
              <a:rPr lang="en-US"/>
              <a:t>Quality improvement</a:t>
            </a:r>
          </a:p>
          <a:p>
            <a:pPr marL="628650" lvl="1" indent="-171450">
              <a:buFont typeface="Arial" panose="020B0604020202020204" pitchFamily="34" charset="0"/>
              <a:buChar char="•"/>
            </a:pPr>
            <a:r>
              <a:rPr lang="en-US"/>
              <a:t>Interagency agreement (Oregon’s agreement calls for the Title V agency to, “Promote family participation on all Medicaid policy boards, committees, and CCO Consumer Advisory Councils.” See: </a:t>
            </a:r>
            <a:r>
              <a:rPr lang="en-US">
                <a:hlinkClick r:id="rId3"/>
              </a:rPr>
              <a:t>https://mchb.tvisdata.hrsa.gov/Admin/FileUpload/DownloadStateMOUFile?state=OR</a:t>
            </a:r>
            <a:r>
              <a:rPr lang="en-US"/>
              <a:t>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Title V staff could work to ensure that the families of CYSHCN are included in these efforts. For example, by suggesting that the contract have specific requirements related to including the families on member committees or boards, ensuring that families are aware of the opportunities, and offering to help MCOs recruit family members.</a:t>
            </a:r>
          </a:p>
        </p:txBody>
      </p:sp>
      <p:sp>
        <p:nvSpPr>
          <p:cNvPr id="4" name="Slide Number Placeholder 3"/>
          <p:cNvSpPr>
            <a:spLocks noGrp="1"/>
          </p:cNvSpPr>
          <p:nvPr>
            <p:ph type="sldNum" sz="quarter" idx="5"/>
          </p:nvPr>
        </p:nvSpPr>
        <p:spPr/>
        <p:txBody>
          <a:bodyPr/>
          <a:lstStyle/>
          <a:p>
            <a:fld id="{B9AD09FC-F383-6A43-908F-818A70D64C81}" type="slidenum">
              <a:rPr lang="en-US" smtClean="0"/>
              <a:pPr/>
              <a:t>20</a:t>
            </a:fld>
            <a:endParaRPr lang="en-US"/>
          </a:p>
        </p:txBody>
      </p:sp>
    </p:spTree>
    <p:extLst>
      <p:ext uri="{BB962C8B-B14F-4D97-AF65-F5344CB8AC3E}">
        <p14:creationId xmlns:p14="http://schemas.microsoft.com/office/powerpoint/2010/main" val="198235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State Medicaid and Title V agencies have a shared interest in improving the care provided to CYSHCN. They recognize that requires ongoing collaboration between the two programs. They also recognize the importance of collaboration at the MCO and provider levels. Some states have begun to put into place structures that provide for ongoing collaboration.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avenues used in these efforts include:</a:t>
            </a:r>
          </a:p>
          <a:p>
            <a:pPr marL="628650" lvl="1" indent="-171450">
              <a:buFont typeface="Arial" panose="020B0604020202020204" pitchFamily="34" charset="0"/>
              <a:buChar char="•"/>
            </a:pPr>
            <a:r>
              <a:rPr lang="en-US"/>
              <a:t>Procurement/contracting</a:t>
            </a:r>
          </a:p>
          <a:p>
            <a:pPr marL="628650" lvl="1" indent="-171450">
              <a:buFont typeface="Arial" panose="020B0604020202020204" pitchFamily="34" charset="0"/>
              <a:buChar char="•"/>
            </a:pPr>
            <a:r>
              <a:rPr lang="en-US"/>
              <a:t>Interagency Agreement</a:t>
            </a:r>
          </a:p>
          <a:p>
            <a:pPr marL="628650" lvl="1" indent="-171450">
              <a:buFont typeface="Arial" panose="020B0604020202020204" pitchFamily="34" charset="0"/>
              <a:buChar char="•"/>
            </a:pPr>
            <a:r>
              <a:rPr lang="en-US"/>
              <a:t>Data sharing</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Title V staff could</a:t>
            </a:r>
          </a:p>
          <a:p>
            <a:pPr marL="628650" lvl="1" indent="-171450">
              <a:buFont typeface="Arial" panose="020B0604020202020204" pitchFamily="34" charset="0"/>
              <a:buChar char="•"/>
            </a:pPr>
            <a:r>
              <a:rPr lang="en-US"/>
              <a:t>Leverage the process specific for collaboration in the IAA to provide Medicaid staff with information about any barriers that CYSHCN are encountering when they seek care from an MCE.</a:t>
            </a:r>
          </a:p>
          <a:p>
            <a:pPr marL="628650" lvl="1" indent="-171450">
              <a:buFont typeface="Arial" panose="020B0604020202020204" pitchFamily="34" charset="0"/>
              <a:buChar char="•"/>
            </a:pPr>
            <a:r>
              <a:rPr lang="en-US"/>
              <a:t>Identify any community advisory committees that MCOs are required to establish and support participation by families of CYSHCN.</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B9AD09FC-F383-6A43-908F-818A70D64C81}" type="slidenum">
              <a:rPr lang="en-US" smtClean="0"/>
              <a:pPr/>
              <a:t>21</a:t>
            </a:fld>
            <a:endParaRPr lang="en-US"/>
          </a:p>
        </p:txBody>
      </p:sp>
    </p:spTree>
    <p:extLst>
      <p:ext uri="{BB962C8B-B14F-4D97-AF65-F5344CB8AC3E}">
        <p14:creationId xmlns:p14="http://schemas.microsoft.com/office/powerpoint/2010/main" val="1946760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D09FC-F383-6A43-908F-818A70D64C81}" type="slidenum">
              <a:rPr lang="en-US" smtClean="0"/>
              <a:pPr/>
              <a:t>22</a:t>
            </a:fld>
            <a:endParaRPr lang="en-US"/>
          </a:p>
        </p:txBody>
      </p:sp>
    </p:spTree>
    <p:extLst>
      <p:ext uri="{BB962C8B-B14F-4D97-AF65-F5344CB8AC3E}">
        <p14:creationId xmlns:p14="http://schemas.microsoft.com/office/powerpoint/2010/main" val="204449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section draws primarily on data collected from a 50-state scan of how CYSHCN are enrolled in Medicaid managed care conducted by NASHP.</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Offers information to understand: </a:t>
            </a:r>
          </a:p>
          <a:p>
            <a:pPr marL="628650" lvl="1" indent="-171450">
              <a:buFont typeface="Arial" panose="020B0604020202020204" pitchFamily="34" charset="0"/>
              <a:buChar char="•"/>
            </a:pPr>
            <a:r>
              <a:rPr lang="en-US"/>
              <a:t>the different types of managed care;</a:t>
            </a:r>
          </a:p>
          <a:p>
            <a:pPr marL="628650" lvl="1" indent="-171450">
              <a:buFont typeface="Arial" panose="020B0604020202020204" pitchFamily="34" charset="0"/>
              <a:buChar char="•"/>
            </a:pPr>
            <a:r>
              <a:rPr lang="en-US"/>
              <a:t>the types of managed care into which CYSHCN are enrolled;</a:t>
            </a:r>
          </a:p>
          <a:p>
            <a:pPr marL="628650" lvl="1" indent="-171450">
              <a:buFont typeface="Arial" panose="020B0604020202020204" pitchFamily="34" charset="0"/>
              <a:buChar char="•"/>
            </a:pPr>
            <a:r>
              <a:rPr lang="en-US"/>
              <a:t>how managed care contractors are selected; and </a:t>
            </a:r>
          </a:p>
          <a:p>
            <a:pPr marL="628650" lvl="1" indent="-171450">
              <a:buFont typeface="Arial" panose="020B0604020202020204" pitchFamily="34" charset="0"/>
              <a:buChar char="•"/>
            </a:pPr>
            <a:r>
              <a:rPr lang="en-US"/>
              <a:t>how states have leveraged MMC contracts to ensure that the needs of CYSHCN are met.</a:t>
            </a:r>
          </a:p>
        </p:txBody>
      </p:sp>
      <p:sp>
        <p:nvSpPr>
          <p:cNvPr id="4" name="Slide Number Placeholder 3"/>
          <p:cNvSpPr>
            <a:spLocks noGrp="1"/>
          </p:cNvSpPr>
          <p:nvPr>
            <p:ph type="sldNum" sz="quarter" idx="5"/>
          </p:nvPr>
        </p:nvSpPr>
        <p:spPr/>
        <p:txBody>
          <a:bodyPr/>
          <a:lstStyle/>
          <a:p>
            <a:fld id="{B9AD09FC-F383-6A43-908F-818A70D64C81}" type="slidenum">
              <a:rPr lang="en-US" smtClean="0"/>
              <a:pPr/>
              <a:t>3</a:t>
            </a:fld>
            <a:endParaRPr lang="en-US"/>
          </a:p>
        </p:txBody>
      </p:sp>
    </p:spTree>
    <p:extLst>
      <p:ext uri="{BB962C8B-B14F-4D97-AF65-F5344CB8AC3E}">
        <p14:creationId xmlns:p14="http://schemas.microsoft.com/office/powerpoint/2010/main" val="396561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These types of MCEs are federally defined, but states will often have their own names for them. For example, Oregon Coordinated Care Organizations (CCOs) are classified by the Centers for Medicaid &amp; Medicare (CMS), the federal agency that oversees the Medicaid program, as MCOs.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Different rules govern the function of different types of MCEs. See 42 CFR Section 438 for definitions and requirements.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Many states use multiple types of MCEs to deliver care to the same beneficiary - or a combination of managed care and fee-for-service (FFS) models. For example, a state might deliver behavioral health services through a prepaid inpatient health plan (PIHP), health care services through an MCO, and targeted case management services through FFS.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Prepaid ambulatory health plan (PAHPs) and PIHPs are sometimes collectively referred to a prepaid health plans (PHPs)</a:t>
            </a:r>
          </a:p>
        </p:txBody>
      </p:sp>
      <p:sp>
        <p:nvSpPr>
          <p:cNvPr id="4" name="Slide Number Placeholder 3"/>
          <p:cNvSpPr>
            <a:spLocks noGrp="1"/>
          </p:cNvSpPr>
          <p:nvPr>
            <p:ph type="sldNum" sz="quarter" idx="5"/>
          </p:nvPr>
        </p:nvSpPr>
        <p:spPr/>
        <p:txBody>
          <a:bodyPr/>
          <a:lstStyle/>
          <a:p>
            <a:fld id="{B9AD09FC-F383-6A43-908F-818A70D64C81}" type="slidenum">
              <a:rPr lang="en-US" smtClean="0"/>
              <a:pPr/>
              <a:t>4</a:t>
            </a:fld>
            <a:endParaRPr lang="en-US"/>
          </a:p>
        </p:txBody>
      </p:sp>
    </p:spTree>
    <p:extLst>
      <p:ext uri="{BB962C8B-B14F-4D97-AF65-F5344CB8AC3E}">
        <p14:creationId xmlns:p14="http://schemas.microsoft.com/office/powerpoint/2010/main" val="321381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t>The type of managed care CYSHCN are enrolled into is important because it indicates how great the impact will be. </a:t>
            </a:r>
          </a:p>
          <a:p>
            <a:pPr marL="628650" lvl="1" indent="-171450">
              <a:buFont typeface="Arial" panose="020B0604020202020204" pitchFamily="34" charset="0"/>
              <a:buChar char="•"/>
            </a:pPr>
            <a:r>
              <a:rPr lang="en-US" sz="1200"/>
              <a:t>Those enrolled into MCOs will be receiving all or almost all care from their MCO; those enrolled in PHPs will be receiving a defined set of services from the PHP, usually behavioral health services.</a:t>
            </a:r>
          </a:p>
          <a:p>
            <a:pPr marL="628650" lvl="1" indent="-171450">
              <a:buFont typeface="Arial" panose="020B0604020202020204" pitchFamily="34" charset="0"/>
              <a:buChar char="•"/>
            </a:pPr>
            <a:r>
              <a:rPr lang="en-US" sz="1200"/>
              <a:t>Those enrolled in primary care case management (PCCM) will need to get authorization from the primary care provider to access many services from other providers.</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Regarding the data:</a:t>
            </a:r>
          </a:p>
          <a:p>
            <a:pPr marL="628650" lvl="1" indent="-171450">
              <a:buFont typeface="Arial" panose="020B0604020202020204" pitchFamily="34" charset="0"/>
              <a:buChar char="•"/>
            </a:pPr>
            <a:r>
              <a:rPr lang="en-US" sz="1200"/>
              <a:t>Most (35) states enroll CYSHCN MCOs</a:t>
            </a:r>
          </a:p>
          <a:p>
            <a:pPr marL="628650" lvl="1" indent="-171450">
              <a:buFont typeface="Arial" panose="020B0604020202020204" pitchFamily="34" charset="0"/>
              <a:buChar char="•"/>
            </a:pPr>
            <a:r>
              <a:rPr lang="en-US"/>
              <a:t>5</a:t>
            </a:r>
            <a:r>
              <a:rPr lang="en-US" sz="1200"/>
              <a:t> states enroll CYSHCN only into PCCM programs</a:t>
            </a:r>
          </a:p>
          <a:p>
            <a:pPr marL="628650" lvl="1" indent="-171450">
              <a:buFont typeface="Arial" panose="020B0604020202020204" pitchFamily="34" charset="0"/>
              <a:buChar char="•"/>
            </a:pPr>
            <a:r>
              <a:rPr lang="en-US" sz="1200"/>
              <a:t>2 enroll CYSHCN only into PHPs</a:t>
            </a:r>
          </a:p>
          <a:p>
            <a:pPr marL="628650" lvl="1" indent="-171450">
              <a:buFont typeface="Arial" panose="020B0604020202020204" pitchFamily="34" charset="0"/>
              <a:buChar char="•"/>
            </a:pPr>
            <a:r>
              <a:rPr lang="en-US"/>
              <a:t>13</a:t>
            </a:r>
            <a:r>
              <a:rPr lang="en-US" sz="1200"/>
              <a:t> enroll CYSHCN into MCOs, PCCMs, and/or PHPs; 3 states use all three; 3 use MCOs and PCCM; 6 use MCOs and a PHP</a:t>
            </a:r>
          </a:p>
          <a:p>
            <a:pPr marL="628650" lvl="1" indent="-171450">
              <a:buFont typeface="Arial" panose="020B0604020202020204" pitchFamily="34" charset="0"/>
              <a:buChar char="•"/>
            </a:pPr>
            <a:r>
              <a:rPr lang="en-US" sz="1200"/>
              <a:t>2 states do not have MMC programs</a:t>
            </a:r>
          </a:p>
          <a:p>
            <a:endParaRPr lang="en-US"/>
          </a:p>
        </p:txBody>
      </p:sp>
      <p:sp>
        <p:nvSpPr>
          <p:cNvPr id="4" name="Slide Number Placeholder 3"/>
          <p:cNvSpPr>
            <a:spLocks noGrp="1"/>
          </p:cNvSpPr>
          <p:nvPr>
            <p:ph type="sldNum" sz="quarter" idx="5"/>
          </p:nvPr>
        </p:nvSpPr>
        <p:spPr/>
        <p:txBody>
          <a:bodyPr/>
          <a:lstStyle/>
          <a:p>
            <a:fld id="{B9AD09FC-F383-6A43-908F-818A70D64C81}" type="slidenum">
              <a:rPr lang="en-US" smtClean="0"/>
              <a:pPr/>
              <a:t>5</a:t>
            </a:fld>
            <a:endParaRPr lang="en-US"/>
          </a:p>
        </p:txBody>
      </p:sp>
    </p:spTree>
    <p:extLst>
      <p:ext uri="{BB962C8B-B14F-4D97-AF65-F5344CB8AC3E}">
        <p14:creationId xmlns:p14="http://schemas.microsoft.com/office/powerpoint/2010/main" val="124719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17 states operate a MMC program that serves only children</a:t>
            </a:r>
          </a:p>
          <a:p>
            <a:r>
              <a:rPr lang="en-US"/>
              <a:t>8 of these serve a defined subset of this population. For example, DC’s program serves only children ages 0-20, receiving SSI or who have SSI-related disabilities. </a:t>
            </a:r>
          </a:p>
          <a:p>
            <a:r>
              <a:rPr lang="en-US"/>
              <a:t>3 of these programs provide only a limited set of benefits, most often behavioral health services. Children enrolled in these programs receive other services either from an MCO or fee-for-service.</a:t>
            </a:r>
          </a:p>
          <a:p>
            <a:endParaRPr lang="en-US"/>
          </a:p>
          <a:p>
            <a:r>
              <a:rPr lang="en-US"/>
              <a:t>Source:  MMC Scan. Please see this resource for more specifics about who these programs serve.</a:t>
            </a:r>
          </a:p>
        </p:txBody>
      </p:sp>
      <p:sp>
        <p:nvSpPr>
          <p:cNvPr id="4" name="Slide Number Placeholder 3"/>
          <p:cNvSpPr>
            <a:spLocks noGrp="1"/>
          </p:cNvSpPr>
          <p:nvPr>
            <p:ph type="sldNum" sz="quarter" idx="5"/>
          </p:nvPr>
        </p:nvSpPr>
        <p:spPr/>
        <p:txBody>
          <a:bodyPr/>
          <a:lstStyle/>
          <a:p>
            <a:fld id="{B9AD09FC-F383-6A43-908F-818A70D64C81}" type="slidenum">
              <a:rPr lang="en-US" smtClean="0"/>
              <a:pPr/>
              <a:t>6</a:t>
            </a:fld>
            <a:endParaRPr lang="en-US"/>
          </a:p>
        </p:txBody>
      </p:sp>
    </p:spTree>
    <p:extLst>
      <p:ext uri="{BB962C8B-B14F-4D97-AF65-F5344CB8AC3E}">
        <p14:creationId xmlns:p14="http://schemas.microsoft.com/office/powerpoint/2010/main" val="339064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Source NASHP Scan. Please see this resource for further details, including specific contract language.</a:t>
            </a:r>
          </a:p>
          <a:p>
            <a:endParaRPr lang="en-US"/>
          </a:p>
          <a:p>
            <a:endParaRPr lang="en-US"/>
          </a:p>
        </p:txBody>
      </p:sp>
      <p:sp>
        <p:nvSpPr>
          <p:cNvPr id="4" name="Slide Number Placeholder 3"/>
          <p:cNvSpPr>
            <a:spLocks noGrp="1"/>
          </p:cNvSpPr>
          <p:nvPr>
            <p:ph type="sldNum" sz="quarter" idx="5"/>
          </p:nvPr>
        </p:nvSpPr>
        <p:spPr/>
        <p:txBody>
          <a:bodyPr/>
          <a:lstStyle/>
          <a:p>
            <a:fld id="{B9AD09FC-F383-6A43-908F-818A70D64C81}" type="slidenum">
              <a:rPr lang="en-US" smtClean="0"/>
              <a:pPr/>
              <a:t>7</a:t>
            </a:fld>
            <a:endParaRPr lang="en-US"/>
          </a:p>
        </p:txBody>
      </p:sp>
    </p:spTree>
    <p:extLst>
      <p:ext uri="{BB962C8B-B14F-4D97-AF65-F5344CB8AC3E}">
        <p14:creationId xmlns:p14="http://schemas.microsoft.com/office/powerpoint/2010/main" val="320569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a:latin typeface="Arial"/>
                <a:cs typeface="Arial"/>
              </a:rPr>
              <a:t>According to the National Survey of Children's Health, about 45% of CYSHCN are served by Medicaid. Enrollment data from CMS indicates that more than two-thirds of all Medicaid members receive their benefits from comprehensive risk-based MCOs. (KFF)</a:t>
            </a:r>
          </a:p>
          <a:p>
            <a:pPr marR="0" lvl="0" algn="l" defTabSz="914400" rtl="0" eaLnBrk="1" fontAlgn="auto" latinLnBrk="0" hangingPunct="1">
              <a:lnSpc>
                <a:spcPct val="100000"/>
              </a:lnSpc>
              <a:spcBef>
                <a:spcPts val="0"/>
              </a:spcBef>
              <a:spcAft>
                <a:spcPts val="0"/>
              </a:spcAft>
              <a:buClrTx/>
              <a:buSzTx/>
              <a:tabLst/>
              <a:defRPr/>
            </a:pPr>
            <a:endParaRPr lang="en-US"/>
          </a:p>
          <a:p>
            <a:pPr marL="171450" indent="-171450">
              <a:buFont typeface="Arial" panose="020B0604020202020204" pitchFamily="34" charset="0"/>
              <a:buChar char="•"/>
              <a:defRPr/>
            </a:pPr>
            <a:r>
              <a:rPr lang="en-US">
                <a:latin typeface="Arial"/>
                <a:cs typeface="Arial"/>
              </a:rPr>
              <a:t>It is important to know that MCO contracts do not just define which services the plan must deliver, but also performance standards for a host of other requirements relevant to CYSHCN, including provider network adequacy, referral to specialists, and how care coordination is to be conducted.  </a:t>
            </a:r>
          </a:p>
          <a:p>
            <a:pPr marL="171450" indent="-171450">
              <a:buFont typeface="Arial" panose="020B0604020202020204" pitchFamily="34" charset="0"/>
              <a:buChar char="•"/>
              <a:defRPr/>
            </a:pPr>
            <a:endParaRPr lang="en-US">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a:cs typeface="Arial"/>
              </a:rPr>
              <a:t>If a state bases part of the MCOs’ payment on how well it performs, it is helpful to understanding which aspects of MCO performance factor into payment. In knowing this information, Title V can... </a:t>
            </a:r>
            <a:endParaRPr lang="en-US">
              <a:cs typeface="Arial"/>
            </a:endParaRPr>
          </a:p>
          <a:p>
            <a:pPr marL="628650" lvl="1" indent="-171450">
              <a:buFont typeface="Arial" panose="020B0604020202020204" pitchFamily="34" charset="0"/>
              <a:buChar char="•"/>
              <a:defRPr/>
            </a:pPr>
            <a:r>
              <a:rPr lang="en-US">
                <a:latin typeface="Arial"/>
                <a:cs typeface="Arial"/>
              </a:rPr>
              <a:t>…frame discussions with Medicaid and the MCOs in how a specific change might help it perform better in those areas.</a:t>
            </a:r>
          </a:p>
          <a:p>
            <a:pPr marL="628650" lvl="1" indent="-171450">
              <a:buFont typeface="Arial" panose="020B0604020202020204" pitchFamily="34" charset="0"/>
              <a:buChar char="•"/>
              <a:defRPr/>
            </a:pPr>
            <a:r>
              <a:rPr lang="en-US">
                <a:latin typeface="Arial"/>
                <a:cs typeface="Arial"/>
              </a:rPr>
              <a:t>…make a case for including aspects of performance that are important to CYSHCN into those payment models. </a:t>
            </a:r>
            <a:endParaRPr lang="en-US">
              <a:cs typeface="Arial"/>
            </a:endParaRPr>
          </a:p>
          <a:p>
            <a:endParaRPr lang="en-US"/>
          </a:p>
        </p:txBody>
      </p:sp>
      <p:sp>
        <p:nvSpPr>
          <p:cNvPr id="4" name="Slide Number Placeholder 3"/>
          <p:cNvSpPr>
            <a:spLocks noGrp="1"/>
          </p:cNvSpPr>
          <p:nvPr>
            <p:ph type="sldNum" sz="quarter" idx="5"/>
          </p:nvPr>
        </p:nvSpPr>
        <p:spPr/>
        <p:txBody>
          <a:bodyPr/>
          <a:lstStyle/>
          <a:p>
            <a:fld id="{B9AD09FC-F383-6A43-908F-818A70D64C81}" type="slidenum">
              <a:rPr lang="en-US" smtClean="0"/>
              <a:pPr/>
              <a:t>8</a:t>
            </a:fld>
            <a:endParaRPr lang="en-US"/>
          </a:p>
        </p:txBody>
      </p:sp>
    </p:spTree>
    <p:extLst>
      <p:ext uri="{BB962C8B-B14F-4D97-AF65-F5344CB8AC3E}">
        <p14:creationId xmlns:p14="http://schemas.microsoft.com/office/powerpoint/2010/main" val="3088766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Most states use a procurement process to select MCOs, PIHPs, PAHPs, and PCCM-Es, but some use other processes such as an application. Even if a state uses a different process, it will still assess MCO capabilities before contracting and sign an agreement defining the scope of work, as well as payment  and performance standards.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Often there will be a time during the procurement process when Medicaid staff will be unable to discuss the process or requirements with those outside the agency or not on the selection panel.</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Most states sign multi-year contracts with selected MCEs, but have provisions to amend the contract annually</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Most states use an application process to select PCCM providers and will sign a PCCM agreement with all providers that meet qualification standards. </a:t>
            </a:r>
          </a:p>
        </p:txBody>
      </p:sp>
      <p:sp>
        <p:nvSpPr>
          <p:cNvPr id="4" name="Slide Number Placeholder 3"/>
          <p:cNvSpPr>
            <a:spLocks noGrp="1"/>
          </p:cNvSpPr>
          <p:nvPr>
            <p:ph type="sldNum" sz="quarter" idx="5"/>
          </p:nvPr>
        </p:nvSpPr>
        <p:spPr/>
        <p:txBody>
          <a:bodyPr/>
          <a:lstStyle/>
          <a:p>
            <a:fld id="{B9AD09FC-F383-6A43-908F-818A70D64C81}" type="slidenum">
              <a:rPr lang="en-US" smtClean="0"/>
              <a:pPr/>
              <a:t>9</a:t>
            </a:fld>
            <a:endParaRPr lang="en-US"/>
          </a:p>
        </p:txBody>
      </p:sp>
    </p:spTree>
    <p:extLst>
      <p:ext uri="{BB962C8B-B14F-4D97-AF65-F5344CB8AC3E}">
        <p14:creationId xmlns:p14="http://schemas.microsoft.com/office/powerpoint/2010/main" val="3868074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1F842F"/>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F15870B-209C-234F-93CE-2C5EB0AF42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2722"/>
          <a:stretch/>
        </p:blipFill>
        <p:spPr>
          <a:xfrm rot="10800000">
            <a:off x="-360039" y="-193206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61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0" y="1271014"/>
            <a:ext cx="8680737"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0" y="3697220"/>
            <a:ext cx="8680737"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B0A30DBC-0566-9442-8C70-4FD47CF774C8}"/>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10556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Image Right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03306"/>
            <a:ext cx="5002456" cy="336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DDB3DD6D-4025-524C-AE02-D36A27137E44}"/>
              </a:ext>
            </a:extLst>
          </p:cNvPr>
          <p:cNvSpPr/>
          <p:nvPr userDrawn="1"/>
        </p:nvSpPr>
        <p:spPr>
          <a:xfrm>
            <a:off x="0" y="0"/>
            <a:ext cx="12192000" cy="2071923"/>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980CD2FC-F833-7846-8D70-742CB5E7B396}"/>
              </a:ext>
            </a:extLst>
          </p:cNvPr>
          <p:cNvSpPr>
            <a:spLocks noGrp="1"/>
          </p:cNvSpPr>
          <p:nvPr>
            <p:ph type="title" hasCustomPrompt="1"/>
          </p:nvPr>
        </p:nvSpPr>
        <p:spPr>
          <a:xfrm>
            <a:off x="545856" y="847490"/>
            <a:ext cx="5241628" cy="993050"/>
          </a:xfrm>
        </p:spPr>
        <p:txBody>
          <a:bodyPr lIns="0" anchor="b" anchorCtr="0"/>
          <a:lstStyle>
            <a:lvl1pPr>
              <a:defRPr b="0">
                <a:solidFill>
                  <a:schemeClr val="bg1"/>
                </a:solidFill>
              </a:defRPr>
            </a:lvl1pPr>
          </a:lstStyle>
          <a:p>
            <a:r>
              <a:rPr lang="en-US"/>
              <a:t>Click to edit Master title style </a:t>
            </a:r>
          </a:p>
        </p:txBody>
      </p:sp>
      <p:sp>
        <p:nvSpPr>
          <p:cNvPr id="10" name="Rectangle 9">
            <a:extLst>
              <a:ext uri="{FF2B5EF4-FFF2-40B4-BE49-F238E27FC236}">
                <a16:creationId xmlns:a16="http://schemas.microsoft.com/office/drawing/2014/main" id="{70D68D7A-D9B0-BC4C-9C48-54D5E4B7B8BB}"/>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endParaRPr lang="en-US"/>
          </a:p>
        </p:txBody>
      </p:sp>
    </p:spTree>
    <p:extLst>
      <p:ext uri="{BB962C8B-B14F-4D97-AF65-F5344CB8AC3E}">
        <p14:creationId xmlns:p14="http://schemas.microsoft.com/office/powerpoint/2010/main" val="372725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Sidebar - Header Soli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title</a:t>
            </a:r>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sp>
        <p:nvSpPr>
          <p:cNvPr id="14" name="Rectangle 13">
            <a:extLst>
              <a:ext uri="{FF2B5EF4-FFF2-40B4-BE49-F238E27FC236}">
                <a16:creationId xmlns:a16="http://schemas.microsoft.com/office/drawing/2014/main" id="{74531B25-93C9-BB4C-B3EF-DD4DCE2EEFDD}"/>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5" name="Graphic 14">
            <a:extLst>
              <a:ext uri="{FF2B5EF4-FFF2-40B4-BE49-F238E27FC236}">
                <a16:creationId xmlns:a16="http://schemas.microsoft.com/office/drawing/2014/main" id="{E6CE982F-F5DF-BF40-ADDA-85468FBC574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16" name="Title 1">
            <a:extLst>
              <a:ext uri="{FF2B5EF4-FFF2-40B4-BE49-F238E27FC236}">
                <a16:creationId xmlns:a16="http://schemas.microsoft.com/office/drawing/2014/main" id="{F797B0FB-FE38-9D45-8C57-D038E350A4E8}"/>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17" name="Rectangle 16">
            <a:extLst>
              <a:ext uri="{FF2B5EF4-FFF2-40B4-BE49-F238E27FC236}">
                <a16:creationId xmlns:a16="http://schemas.microsoft.com/office/drawing/2014/main" id="{C303A798-BACC-5B46-A64C-DF2E5373B41B}"/>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75642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hree Par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918BA8-A950-8B47-8B1C-A47CD97E06AB}"/>
              </a:ext>
            </a:extLst>
          </p:cNvPr>
          <p:cNvSpPr>
            <a:spLocks noGrp="1"/>
          </p:cNvSpPr>
          <p:nvPr>
            <p:ph type="body" sz="quarter" idx="13" hasCustomPrompt="1"/>
          </p:nvPr>
        </p:nvSpPr>
        <p:spPr>
          <a:xfrm>
            <a:off x="0" y="1038"/>
            <a:ext cx="4094795" cy="2361234"/>
          </a:xfrm>
          <a:solidFill>
            <a:srgbClr val="0A5A8C"/>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0" name="Text Placeholder 4">
            <a:extLst>
              <a:ext uri="{FF2B5EF4-FFF2-40B4-BE49-F238E27FC236}">
                <a16:creationId xmlns:a16="http://schemas.microsoft.com/office/drawing/2014/main" id="{75B26E4E-52BC-DA47-AE7B-89F2B7B724BC}"/>
              </a:ext>
            </a:extLst>
          </p:cNvPr>
          <p:cNvSpPr>
            <a:spLocks noGrp="1"/>
          </p:cNvSpPr>
          <p:nvPr>
            <p:ph type="body" sz="quarter" idx="14"/>
          </p:nvPr>
        </p:nvSpPr>
        <p:spPr>
          <a:xfrm>
            <a:off x="-7716" y="2361233"/>
            <a:ext cx="4102511" cy="4496767"/>
          </a:xfrm>
          <a:solidFill>
            <a:srgbClr val="E7EDF4"/>
          </a:solidFill>
        </p:spPr>
        <p:txBody>
          <a:bodyPr lIns="365760" tIns="365760" rIns="365760" bIns="365760">
            <a:noAutofit/>
          </a:bodyPr>
          <a:lstStyle>
            <a:lvl1pPr marL="274320" indent="-274320">
              <a:spcBef>
                <a:spcPts val="0"/>
              </a:spcBef>
              <a:spcAft>
                <a:spcPts val="1200"/>
              </a:spcAft>
              <a:buClr>
                <a:srgbClr val="0A5A8C"/>
              </a:buClr>
              <a:buFont typeface="+mj-lt"/>
              <a:buAutoNum type="arabicPeriod"/>
              <a:defRPr sz="1700"/>
            </a:lvl1pPr>
          </a:lstStyle>
          <a:p>
            <a:pPr lvl="0"/>
            <a:r>
              <a:rPr lang="en-US"/>
              <a:t>Click to edit Master text styles</a:t>
            </a:r>
          </a:p>
        </p:txBody>
      </p:sp>
      <p:sp>
        <p:nvSpPr>
          <p:cNvPr id="11" name="Text Placeholder 4">
            <a:extLst>
              <a:ext uri="{FF2B5EF4-FFF2-40B4-BE49-F238E27FC236}">
                <a16:creationId xmlns:a16="http://schemas.microsoft.com/office/drawing/2014/main" id="{05AC1461-A8B6-D44D-81B7-5CB538E5AC51}"/>
              </a:ext>
            </a:extLst>
          </p:cNvPr>
          <p:cNvSpPr>
            <a:spLocks noGrp="1"/>
          </p:cNvSpPr>
          <p:nvPr>
            <p:ph type="body" sz="quarter" idx="15" hasCustomPrompt="1"/>
          </p:nvPr>
        </p:nvSpPr>
        <p:spPr>
          <a:xfrm>
            <a:off x="4095195" y="1"/>
            <a:ext cx="4001609" cy="2361234"/>
          </a:xfrm>
          <a:solidFill>
            <a:srgbClr val="008FB9"/>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2" name="Text Placeholder 4">
            <a:extLst>
              <a:ext uri="{FF2B5EF4-FFF2-40B4-BE49-F238E27FC236}">
                <a16:creationId xmlns:a16="http://schemas.microsoft.com/office/drawing/2014/main" id="{9C1EC430-2BBA-3B49-B8A7-560C52B8E249}"/>
              </a:ext>
            </a:extLst>
          </p:cNvPr>
          <p:cNvSpPr>
            <a:spLocks noGrp="1"/>
          </p:cNvSpPr>
          <p:nvPr>
            <p:ph type="body" sz="quarter" idx="16"/>
          </p:nvPr>
        </p:nvSpPr>
        <p:spPr>
          <a:xfrm>
            <a:off x="4087482" y="2361234"/>
            <a:ext cx="4009322" cy="4496767"/>
          </a:xfrm>
          <a:solidFill>
            <a:srgbClr val="EBF5F9"/>
          </a:solidFill>
        </p:spPr>
        <p:txBody>
          <a:bodyPr lIns="365760" tIns="365760" rIns="365760" bIns="365760">
            <a:noAutofit/>
          </a:bodyPr>
          <a:lstStyle>
            <a:lvl1pPr marL="274320" marR="0" indent="-274320" algn="l" defTabSz="914400" rtl="0" eaLnBrk="1" fontAlgn="auto" latinLnBrk="0" hangingPunct="1">
              <a:lnSpc>
                <a:spcPct val="100000"/>
              </a:lnSpc>
              <a:spcBef>
                <a:spcPts val="0"/>
              </a:spcBef>
              <a:spcAft>
                <a:spcPts val="1200"/>
              </a:spcAft>
              <a:buClr>
                <a:srgbClr val="008FB9"/>
              </a:buClr>
              <a:buSzTx/>
              <a:buFont typeface="+mj-lt"/>
              <a:buAutoNum type="arabicPeriod"/>
              <a:tabLst/>
              <a:defRPr sz="1700"/>
            </a:lvl1pPr>
          </a:lstStyle>
          <a:p>
            <a:pPr marL="182880" marR="0" lvl="0" indent="-274320" algn="l" defTabSz="914400" rtl="0" eaLnBrk="1" fontAlgn="auto" latinLnBrk="0" hangingPunct="1">
              <a:lnSpc>
                <a:spcPct val="100000"/>
              </a:lnSpc>
              <a:spcBef>
                <a:spcPts val="0"/>
              </a:spcBef>
              <a:spcAft>
                <a:spcPts val="600"/>
              </a:spcAft>
              <a:buClr>
                <a:schemeClr val="tx1"/>
              </a:buClr>
              <a:buSzTx/>
              <a:buFont typeface="+mj-lt"/>
              <a:buAutoNum type="arabicPeriod"/>
              <a:tabLst/>
              <a:defRPr/>
            </a:pPr>
            <a:r>
              <a:rPr lang="en-US"/>
              <a:t>Click to edit Master text styles</a:t>
            </a:r>
          </a:p>
        </p:txBody>
      </p:sp>
      <p:sp>
        <p:nvSpPr>
          <p:cNvPr id="13" name="Text Placeholder 4">
            <a:extLst>
              <a:ext uri="{FF2B5EF4-FFF2-40B4-BE49-F238E27FC236}">
                <a16:creationId xmlns:a16="http://schemas.microsoft.com/office/drawing/2014/main" id="{DE816B2C-4A5D-E449-ACC9-71FC51D6BFD7}"/>
              </a:ext>
            </a:extLst>
          </p:cNvPr>
          <p:cNvSpPr>
            <a:spLocks noGrp="1"/>
          </p:cNvSpPr>
          <p:nvPr>
            <p:ph type="body" sz="quarter" idx="17" hasCustomPrompt="1"/>
          </p:nvPr>
        </p:nvSpPr>
        <p:spPr>
          <a:xfrm>
            <a:off x="8096403" y="0"/>
            <a:ext cx="4087030" cy="2361234"/>
          </a:xfrm>
          <a:solidFill>
            <a:srgbClr val="E88603"/>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a:t>Title</a:t>
            </a:r>
          </a:p>
        </p:txBody>
      </p:sp>
      <p:sp>
        <p:nvSpPr>
          <p:cNvPr id="14" name="Text Placeholder 4">
            <a:extLst>
              <a:ext uri="{FF2B5EF4-FFF2-40B4-BE49-F238E27FC236}">
                <a16:creationId xmlns:a16="http://schemas.microsoft.com/office/drawing/2014/main" id="{B2AFD8AB-CE05-E643-AA14-383E45E1E036}"/>
              </a:ext>
            </a:extLst>
          </p:cNvPr>
          <p:cNvSpPr>
            <a:spLocks noGrp="1"/>
          </p:cNvSpPr>
          <p:nvPr>
            <p:ph type="body" sz="quarter" idx="18"/>
          </p:nvPr>
        </p:nvSpPr>
        <p:spPr>
          <a:xfrm>
            <a:off x="8096804" y="2361233"/>
            <a:ext cx="4087030" cy="4496767"/>
          </a:xfrm>
          <a:solidFill>
            <a:srgbClr val="FEF5EC"/>
          </a:solidFill>
        </p:spPr>
        <p:txBody>
          <a:bodyPr lIns="365760" tIns="365760" rIns="365760" bIns="365760">
            <a:noAutofit/>
          </a:bodyPr>
          <a:lstStyle>
            <a:lvl1pPr marL="274320" indent="-274320">
              <a:spcBef>
                <a:spcPts val="0"/>
              </a:spcBef>
              <a:spcAft>
                <a:spcPts val="1200"/>
              </a:spcAft>
              <a:buClr>
                <a:srgbClr val="E88603"/>
              </a:buClr>
              <a:buFont typeface="+mj-lt"/>
              <a:buAutoNum type="arabicPeriod"/>
              <a:defRPr sz="1700"/>
            </a:lvl1pPr>
          </a:lstStyle>
          <a:p>
            <a:pPr lvl="0"/>
            <a:r>
              <a:rPr lang="en-US"/>
              <a:t>Click to edit Master text styles</a:t>
            </a:r>
          </a:p>
        </p:txBody>
      </p:sp>
    </p:spTree>
    <p:extLst>
      <p:ext uri="{BB962C8B-B14F-4D97-AF65-F5344CB8AC3E}">
        <p14:creationId xmlns:p14="http://schemas.microsoft.com/office/powerpoint/2010/main" val="3899826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Quote">
    <p:bg>
      <p:bgPr>
        <a:solidFill>
          <a:srgbClr val="1F842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1331089" y="1580775"/>
            <a:ext cx="10046825" cy="4345463"/>
          </a:xfrm>
        </p:spPr>
        <p:txBody>
          <a:bodyPr lIns="0" tIns="0" rIns="0" bIns="0" anchor="t" anchorCtr="0">
            <a:noAutofit/>
          </a:bodyPr>
          <a:lstStyle>
            <a:lvl1pPr>
              <a:lnSpc>
                <a:spcPct val="110000"/>
              </a:lnSpc>
              <a:spcAft>
                <a:spcPts val="800"/>
              </a:spcAft>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a:t>
            </a:r>
          </a:p>
        </p:txBody>
      </p:sp>
      <p:sp>
        <p:nvSpPr>
          <p:cNvPr id="7" name="Round Single Corner Rectangle 6">
            <a:extLst>
              <a:ext uri="{FF2B5EF4-FFF2-40B4-BE49-F238E27FC236}">
                <a16:creationId xmlns:a16="http://schemas.microsoft.com/office/drawing/2014/main" id="{4B9CB909-430D-F249-9FB6-3447B4882778}"/>
              </a:ext>
            </a:extLst>
          </p:cNvPr>
          <p:cNvSpPr/>
          <p:nvPr userDrawn="1"/>
        </p:nvSpPr>
        <p:spPr>
          <a:xfrm rot="10800000" flipH="1">
            <a:off x="1" y="1580774"/>
            <a:ext cx="902824" cy="839040"/>
          </a:xfrm>
          <a:prstGeom prst="round1Rect">
            <a:avLst>
              <a:gd name="adj" fmla="val 27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extBox 8">
            <a:extLst>
              <a:ext uri="{FF2B5EF4-FFF2-40B4-BE49-F238E27FC236}">
                <a16:creationId xmlns:a16="http://schemas.microsoft.com/office/drawing/2014/main" id="{83999E12-F5CA-C24F-B840-8C2BAADBDDAF}"/>
              </a:ext>
            </a:extLst>
          </p:cNvPr>
          <p:cNvSpPr txBox="1"/>
          <p:nvPr userDrawn="1"/>
        </p:nvSpPr>
        <p:spPr>
          <a:xfrm>
            <a:off x="139150" y="1486076"/>
            <a:ext cx="1273215" cy="1631216"/>
          </a:xfrm>
          <a:prstGeom prst="rect">
            <a:avLst/>
          </a:prstGeom>
          <a:noFill/>
        </p:spPr>
        <p:txBody>
          <a:bodyPr wrap="square" rtlCol="0">
            <a:spAutoFit/>
          </a:bodyPr>
          <a:lstStyle/>
          <a:p>
            <a:r>
              <a:rPr lang="en-US" sz="10000">
                <a:solidFill>
                  <a:srgbClr val="1F842F"/>
                </a:solidFill>
                <a:latin typeface="Arial" panose="020B0604020202020204" pitchFamily="34" charset="0"/>
                <a:cs typeface="Arial" panose="020B0604020202020204" pitchFamily="34" charset="0"/>
              </a:rPr>
              <a:t>“</a:t>
            </a:r>
          </a:p>
        </p:txBody>
      </p:sp>
      <p:pic>
        <p:nvPicPr>
          <p:cNvPr id="10" name="Graphic 9">
            <a:extLst>
              <a:ext uri="{FF2B5EF4-FFF2-40B4-BE49-F238E27FC236}">
                <a16:creationId xmlns:a16="http://schemas.microsoft.com/office/drawing/2014/main" id="{7811FDF3-3096-964C-B011-CA6A08E99B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132" r="40609" b="78347"/>
          <a:stretch/>
        </p:blipFill>
        <p:spPr>
          <a:xfrm>
            <a:off x="4705815" y="3110809"/>
            <a:ext cx="7486186" cy="3747191"/>
          </a:xfrm>
          <a:prstGeom prst="rect">
            <a:avLst/>
          </a:prstGeom>
        </p:spPr>
      </p:pic>
      <p:sp>
        <p:nvSpPr>
          <p:cNvPr id="11" name="Rectangle 10">
            <a:extLst>
              <a:ext uri="{FF2B5EF4-FFF2-40B4-BE49-F238E27FC236}">
                <a16:creationId xmlns:a16="http://schemas.microsoft.com/office/drawing/2014/main" id="{E4EB0494-0133-1E4E-BA91-2150E8AADEB4}"/>
              </a:ext>
            </a:extLst>
          </p:cNvPr>
          <p:cNvSpPr/>
          <p:nvPr userDrawn="1"/>
        </p:nvSpPr>
        <p:spPr>
          <a:xfrm>
            <a:off x="0" y="6018960"/>
            <a:ext cx="2297151" cy="839041"/>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1F842F"/>
              </a:solidFill>
              <a:latin typeface="Arial" panose="020B0604020202020204" pitchFamily="34" charset="0"/>
            </a:endParaRPr>
          </a:p>
        </p:txBody>
      </p:sp>
    </p:spTree>
    <p:extLst>
      <p:ext uri="{BB962C8B-B14F-4D97-AF65-F5344CB8AC3E}">
        <p14:creationId xmlns:p14="http://schemas.microsoft.com/office/powerpoint/2010/main" val="420010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3CEA1C-6C5B-1B45-AF29-28EEDA22FE44}"/>
              </a:ext>
            </a:extLst>
          </p:cNvPr>
          <p:cNvSpPr/>
          <p:nvPr userDrawn="1"/>
        </p:nvSpPr>
        <p:spPr>
          <a:xfrm>
            <a:off x="0" y="0"/>
            <a:ext cx="12192000" cy="6858002"/>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7" name="Graphic 16">
            <a:extLst>
              <a:ext uri="{FF2B5EF4-FFF2-40B4-BE49-F238E27FC236}">
                <a16:creationId xmlns:a16="http://schemas.microsoft.com/office/drawing/2014/main" id="{12408F34-A083-044D-AF37-A00545022B7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26" b="69300"/>
          <a:stretch/>
        </p:blipFill>
        <p:spPr>
          <a:xfrm>
            <a:off x="0" y="1545220"/>
            <a:ext cx="11226764" cy="5312780"/>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25189"/>
            <a:ext cx="9891229" cy="2987591"/>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13" name="Graphic 12">
            <a:extLst>
              <a:ext uri="{FF2B5EF4-FFF2-40B4-BE49-F238E27FC236}">
                <a16:creationId xmlns:a16="http://schemas.microsoft.com/office/drawing/2014/main" id="{704AD494-E00B-C144-84A1-6B60187A5C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3377" y="590507"/>
            <a:ext cx="1192523" cy="1192523"/>
          </a:xfrm>
          <a:prstGeom prst="rect">
            <a:avLst/>
          </a:prstGeom>
        </p:spPr>
      </p:pic>
    </p:spTree>
    <p:extLst>
      <p:ext uri="{BB962C8B-B14F-4D97-AF65-F5344CB8AC3E}">
        <p14:creationId xmlns:p14="http://schemas.microsoft.com/office/powerpoint/2010/main" val="3311464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Section Divider Image">
    <p:bg>
      <p:bgPr>
        <a:solidFill>
          <a:srgbClr val="1F842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57F1B93-88E6-9A4B-A655-CEE9228CC1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484" r="15290" b="83739"/>
          <a:stretch/>
        </p:blipFill>
        <p:spPr>
          <a:xfrm>
            <a:off x="-1" y="4043910"/>
            <a:ext cx="6096001" cy="2814089"/>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73538"/>
            <a:ext cx="4441149" cy="3170790"/>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22" name="Graphic 21">
            <a:extLst>
              <a:ext uri="{FF2B5EF4-FFF2-40B4-BE49-F238E27FC236}">
                <a16:creationId xmlns:a16="http://schemas.microsoft.com/office/drawing/2014/main" id="{51F8E19B-4812-6A4F-A2B5-94E8A6C6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3377" y="590507"/>
            <a:ext cx="1192523" cy="1192523"/>
          </a:xfrm>
          <a:prstGeom prst="rect">
            <a:avLst/>
          </a:prstGeom>
        </p:spPr>
      </p:pic>
      <p:sp>
        <p:nvSpPr>
          <p:cNvPr id="7" name="Rectangle 6">
            <a:extLst>
              <a:ext uri="{FF2B5EF4-FFF2-40B4-BE49-F238E27FC236}">
                <a16:creationId xmlns:a16="http://schemas.microsoft.com/office/drawing/2014/main" id="{1F4AFC66-2E68-9E43-8C1F-8B743E3CD1DB}"/>
              </a:ext>
            </a:extLst>
          </p:cNvPr>
          <p:cNvSpPr/>
          <p:nvPr userDrawn="1"/>
        </p:nvSpPr>
        <p:spPr>
          <a:xfrm>
            <a:off x="0" y="6134836"/>
            <a:ext cx="2025900" cy="723166"/>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Picture Placeholder 4">
            <a:extLst>
              <a:ext uri="{FF2B5EF4-FFF2-40B4-BE49-F238E27FC236}">
                <a16:creationId xmlns:a16="http://schemas.microsoft.com/office/drawing/2014/main" id="{9919F1D2-EFBA-DE44-93C2-346CA3334A8B}"/>
              </a:ext>
            </a:extLst>
          </p:cNvPr>
          <p:cNvSpPr>
            <a:spLocks noGrp="1"/>
          </p:cNvSpPr>
          <p:nvPr>
            <p:ph type="pic" sz="quarter" idx="10"/>
          </p:nvPr>
        </p:nvSpPr>
        <p:spPr>
          <a:xfrm>
            <a:off x="6096000" y="0"/>
            <a:ext cx="6096001" cy="6858000"/>
          </a:xfrm>
          <a:noFill/>
        </p:spPr>
        <p:txBody>
          <a:bodyPr/>
          <a:lstStyle/>
          <a:p>
            <a:endParaRPr lang="en-US"/>
          </a:p>
        </p:txBody>
      </p:sp>
    </p:spTree>
    <p:extLst>
      <p:ext uri="{BB962C8B-B14F-4D97-AF65-F5344CB8AC3E}">
        <p14:creationId xmlns:p14="http://schemas.microsoft.com/office/powerpoint/2010/main" val="3945173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losing">
    <p:bg>
      <p:bgPr>
        <a:solidFill>
          <a:srgbClr val="1F842F"/>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2FE36A63-0FB6-D24A-8700-D5552E5C08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596" r="16214" b="78820"/>
          <a:stretch/>
        </p:blipFill>
        <p:spPr>
          <a:xfrm rot="10800000">
            <a:off x="4025590" y="-3"/>
            <a:ext cx="8166410" cy="3665181"/>
          </a:xfrm>
          <a:prstGeom prst="rect">
            <a:avLst/>
          </a:prstGeom>
        </p:spPr>
      </p:pic>
      <p:sp>
        <p:nvSpPr>
          <p:cNvPr id="16" name="Rectangle 15">
            <a:extLst>
              <a:ext uri="{FF2B5EF4-FFF2-40B4-BE49-F238E27FC236}">
                <a16:creationId xmlns:a16="http://schemas.microsoft.com/office/drawing/2014/main" id="{D385C372-E629-8D43-8051-C1FD18C3322B}"/>
              </a:ext>
            </a:extLst>
          </p:cNvPr>
          <p:cNvSpPr/>
          <p:nvPr userDrawn="1"/>
        </p:nvSpPr>
        <p:spPr>
          <a:xfrm>
            <a:off x="-216" y="4886099"/>
            <a:ext cx="12192216" cy="197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47584" y="920304"/>
            <a:ext cx="10693205" cy="1496325"/>
          </a:xfrm>
        </p:spPr>
        <p:txBody>
          <a:bodyPr>
            <a:normAutofit/>
          </a:bodyPr>
          <a:lstStyle>
            <a:lvl1pPr>
              <a:defRPr sz="7500" b="0">
                <a:solidFill>
                  <a:schemeClr val="bg1"/>
                </a:solidFill>
              </a:defRPr>
            </a:lvl1pPr>
          </a:lstStyle>
          <a:p>
            <a:r>
              <a:rPr lang="en-US"/>
              <a:t>Thank you!</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647584"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pic>
        <p:nvPicPr>
          <p:cNvPr id="17" name="Graphic 16">
            <a:extLst>
              <a:ext uri="{FF2B5EF4-FFF2-40B4-BE49-F238E27FC236}">
                <a16:creationId xmlns:a16="http://schemas.microsoft.com/office/drawing/2014/main" id="{C75CDD96-E06D-7248-B17D-8933B7E19E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9340" y="5239729"/>
            <a:ext cx="3725745" cy="1178691"/>
          </a:xfrm>
          <a:prstGeom prst="rect">
            <a:avLst/>
          </a:prstGeom>
        </p:spPr>
      </p:pic>
      <p:sp>
        <p:nvSpPr>
          <p:cNvPr id="18" name="TextBox 17">
            <a:extLst>
              <a:ext uri="{FF2B5EF4-FFF2-40B4-BE49-F238E27FC236}">
                <a16:creationId xmlns:a16="http://schemas.microsoft.com/office/drawing/2014/main" id="{368165DC-A3C5-3D46-B230-E9853F89D416}"/>
              </a:ext>
            </a:extLst>
          </p:cNvPr>
          <p:cNvSpPr txBox="1"/>
          <p:nvPr userDrawn="1"/>
        </p:nvSpPr>
        <p:spPr>
          <a:xfrm>
            <a:off x="5320654" y="5656762"/>
            <a:ext cx="1138653" cy="307777"/>
          </a:xfrm>
          <a:prstGeom prst="rect">
            <a:avLst/>
          </a:prstGeom>
          <a:noFill/>
        </p:spPr>
        <p:txBody>
          <a:bodyPr wrap="square" rtlCol="0">
            <a:spAutoFit/>
          </a:bodyPr>
          <a:lstStyle/>
          <a:p>
            <a:r>
              <a:rPr lang="en-US" sz="1400" b="1">
                <a:solidFill>
                  <a:schemeClr val="tx1"/>
                </a:solidFill>
                <a:latin typeface="Arial" panose="020B0604020202020204" pitchFamily="34" charset="0"/>
                <a:cs typeface="Arial" panose="020B0604020202020204" pitchFamily="34" charset="0"/>
              </a:rPr>
              <a:t>nashp.org</a:t>
            </a:r>
          </a:p>
        </p:txBody>
      </p:sp>
      <p:sp>
        <p:nvSpPr>
          <p:cNvPr id="19" name="TextBox 18">
            <a:extLst>
              <a:ext uri="{FF2B5EF4-FFF2-40B4-BE49-F238E27FC236}">
                <a16:creationId xmlns:a16="http://schemas.microsoft.com/office/drawing/2014/main" id="{9C0C7FA9-1490-924B-B06D-06A776CB90C6}"/>
              </a:ext>
            </a:extLst>
          </p:cNvPr>
          <p:cNvSpPr txBox="1"/>
          <p:nvPr userDrawn="1"/>
        </p:nvSpPr>
        <p:spPr>
          <a:xfrm>
            <a:off x="7554851" y="5656762"/>
            <a:ext cx="1954459" cy="307777"/>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@NASHPhealth</a:t>
            </a:r>
          </a:p>
        </p:txBody>
      </p:sp>
      <p:sp>
        <p:nvSpPr>
          <p:cNvPr id="20" name="TextBox 19">
            <a:extLst>
              <a:ext uri="{FF2B5EF4-FFF2-40B4-BE49-F238E27FC236}">
                <a16:creationId xmlns:a16="http://schemas.microsoft.com/office/drawing/2014/main" id="{EF6E68CF-2158-9249-A47A-B7F5A5F99D08}"/>
              </a:ext>
            </a:extLst>
          </p:cNvPr>
          <p:cNvSpPr txBox="1"/>
          <p:nvPr userDrawn="1"/>
        </p:nvSpPr>
        <p:spPr>
          <a:xfrm>
            <a:off x="10141747" y="5656762"/>
            <a:ext cx="1954459" cy="307777"/>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a:t>
            </a:r>
          </a:p>
        </p:txBody>
      </p:sp>
      <p:grpSp>
        <p:nvGrpSpPr>
          <p:cNvPr id="38" name="Group 37">
            <a:extLst>
              <a:ext uri="{FF2B5EF4-FFF2-40B4-BE49-F238E27FC236}">
                <a16:creationId xmlns:a16="http://schemas.microsoft.com/office/drawing/2014/main" id="{46EFF5F6-120F-E74B-A3E1-D6EA39F8618D}"/>
              </a:ext>
            </a:extLst>
          </p:cNvPr>
          <p:cNvGrpSpPr/>
          <p:nvPr userDrawn="1"/>
        </p:nvGrpSpPr>
        <p:grpSpPr>
          <a:xfrm>
            <a:off x="9636632" y="5594963"/>
            <a:ext cx="471662" cy="471662"/>
            <a:chOff x="9681652" y="5639923"/>
            <a:chExt cx="471662" cy="471662"/>
          </a:xfrm>
        </p:grpSpPr>
        <p:sp>
          <p:nvSpPr>
            <p:cNvPr id="37" name="Oval 36">
              <a:extLst>
                <a:ext uri="{FF2B5EF4-FFF2-40B4-BE49-F238E27FC236}">
                  <a16:creationId xmlns:a16="http://schemas.microsoft.com/office/drawing/2014/main" id="{3AE90E95-2D25-D141-AF51-570D38D9AF9B}"/>
                </a:ext>
              </a:extLst>
            </p:cNvPr>
            <p:cNvSpPr/>
            <p:nvPr userDrawn="1"/>
          </p:nvSpPr>
          <p:spPr>
            <a:xfrm>
              <a:off x="9681652" y="5639923"/>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3" name="Graphic 32">
              <a:extLst>
                <a:ext uri="{FF2B5EF4-FFF2-40B4-BE49-F238E27FC236}">
                  <a16:creationId xmlns:a16="http://schemas.microsoft.com/office/drawing/2014/main" id="{20233D2C-471E-CE44-BAC9-EDC650FD8F4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51859" y="5707849"/>
              <a:ext cx="331248" cy="331248"/>
            </a:xfrm>
            <a:prstGeom prst="rect">
              <a:avLst/>
            </a:prstGeom>
          </p:spPr>
        </p:pic>
      </p:grpSp>
      <p:grpSp>
        <p:nvGrpSpPr>
          <p:cNvPr id="39" name="Group 38">
            <a:extLst>
              <a:ext uri="{FF2B5EF4-FFF2-40B4-BE49-F238E27FC236}">
                <a16:creationId xmlns:a16="http://schemas.microsoft.com/office/drawing/2014/main" id="{323A5BFC-84D6-A646-A390-6D715B3548AF}"/>
              </a:ext>
            </a:extLst>
          </p:cNvPr>
          <p:cNvGrpSpPr/>
          <p:nvPr userDrawn="1"/>
        </p:nvGrpSpPr>
        <p:grpSpPr>
          <a:xfrm>
            <a:off x="7065779" y="5594963"/>
            <a:ext cx="471662" cy="471662"/>
            <a:chOff x="7043477" y="5606114"/>
            <a:chExt cx="471662" cy="471662"/>
          </a:xfrm>
        </p:grpSpPr>
        <p:sp>
          <p:nvSpPr>
            <p:cNvPr id="36" name="Oval 35">
              <a:extLst>
                <a:ext uri="{FF2B5EF4-FFF2-40B4-BE49-F238E27FC236}">
                  <a16:creationId xmlns:a16="http://schemas.microsoft.com/office/drawing/2014/main" id="{84D406BE-FDD2-AE4F-BBF5-5E19E34CA768}"/>
                </a:ext>
              </a:extLst>
            </p:cNvPr>
            <p:cNvSpPr/>
            <p:nvPr userDrawn="1"/>
          </p:nvSpPr>
          <p:spPr>
            <a:xfrm>
              <a:off x="7043477" y="5606114"/>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5" name="Graphic 34">
              <a:extLst>
                <a:ext uri="{FF2B5EF4-FFF2-40B4-BE49-F238E27FC236}">
                  <a16:creationId xmlns:a16="http://schemas.microsoft.com/office/drawing/2014/main" id="{B77DFF97-9681-C043-A2F3-4580D94D4A5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163201" y="5713515"/>
              <a:ext cx="252298" cy="252298"/>
            </a:xfrm>
            <a:prstGeom prst="rect">
              <a:avLst/>
            </a:prstGeom>
          </p:spPr>
        </p:pic>
      </p:grpSp>
      <p:sp>
        <p:nvSpPr>
          <p:cNvPr id="41" name="Content Placeholder 2">
            <a:extLst>
              <a:ext uri="{FF2B5EF4-FFF2-40B4-BE49-F238E27FC236}">
                <a16:creationId xmlns:a16="http://schemas.microsoft.com/office/drawing/2014/main" id="{D5625F17-7FEA-C444-A3EF-5C5D32960AB0}"/>
              </a:ext>
            </a:extLst>
          </p:cNvPr>
          <p:cNvSpPr>
            <a:spLocks noGrp="1"/>
          </p:cNvSpPr>
          <p:nvPr>
            <p:ph idx="10"/>
          </p:nvPr>
        </p:nvSpPr>
        <p:spPr>
          <a:xfrm>
            <a:off x="6095892"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sp>
        <p:nvSpPr>
          <p:cNvPr id="22" name="Rectangle 21">
            <a:extLst>
              <a:ext uri="{FF2B5EF4-FFF2-40B4-BE49-F238E27FC236}">
                <a16:creationId xmlns:a16="http://schemas.microsoft.com/office/drawing/2014/main" id="{0B8AC450-36F3-D143-85FC-124022FBC1AC}"/>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609537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FC7630-FFFD-274A-B280-9FEBE3557D52}"/>
              </a:ext>
            </a:extLst>
          </p:cNvPr>
          <p:cNvSpPr>
            <a:spLocks noGrp="1"/>
          </p:cNvSpPr>
          <p:nvPr>
            <p:ph type="sldNum" sz="quarter" idx="12"/>
          </p:nvPr>
        </p:nvSpPr>
        <p:spPr/>
        <p:txBody>
          <a:bodyPr/>
          <a:lstStyle/>
          <a:p>
            <a:fld id="{ACB29EB7-82B4-5341-B0E4-1AC3B5901151}" type="slidenum">
              <a:rPr lang="en-US" smtClean="0"/>
              <a:t>‹#›</a:t>
            </a:fld>
            <a:endParaRPr lang="en-US"/>
          </a:p>
        </p:txBody>
      </p:sp>
    </p:spTree>
    <p:extLst>
      <p:ext uri="{BB962C8B-B14F-4D97-AF65-F5344CB8AC3E}">
        <p14:creationId xmlns:p14="http://schemas.microsoft.com/office/powerpoint/2010/main" val="2886579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A5A8C"/>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F15870B-209C-234F-93CE-2C5EB0AF42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2722"/>
          <a:stretch/>
        </p:blipFill>
        <p:spPr>
          <a:xfrm rot="10800000">
            <a:off x="-291028" y="-1854430"/>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61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0" y="1271014"/>
            <a:ext cx="8680737"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0" y="3697220"/>
            <a:ext cx="8680737"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B0A30DBC-0566-9442-8C70-4FD47CF774C8}"/>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187787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with image">
    <p:bg>
      <p:bgPr>
        <a:solidFill>
          <a:srgbClr val="0A5A8C"/>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43392A8-39E4-3E44-83DC-598920090C7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2722"/>
          <a:stretch/>
        </p:blipFill>
        <p:spPr>
          <a:xfrm rot="900000">
            <a:off x="-8252693" y="195599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59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1" y="1271014"/>
            <a:ext cx="5479510"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1" y="3697220"/>
            <a:ext cx="5479510"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4362A7B3-86E6-4347-99F4-6072E1129301}"/>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162709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with imag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43392A8-39E4-3E44-83DC-598920090C7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2722"/>
          <a:stretch/>
        </p:blipFill>
        <p:spPr>
          <a:xfrm rot="900000">
            <a:off x="-8252693" y="195599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59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1" y="1271014"/>
            <a:ext cx="5479510"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1" y="3697220"/>
            <a:ext cx="5479510"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4362A7B3-86E6-4347-99F4-6072E1129301}"/>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1596760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nchor="b" anchorCtr="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cxnSp>
        <p:nvCxnSpPr>
          <p:cNvPr id="9" name="Straight Connector 8">
            <a:extLst>
              <a:ext uri="{FF2B5EF4-FFF2-40B4-BE49-F238E27FC236}">
                <a16:creationId xmlns:a16="http://schemas.microsoft.com/office/drawing/2014/main" id="{BB1952B3-2B32-4440-BA7C-1996F4C60A30}"/>
              </a:ext>
            </a:extLst>
          </p:cNvPr>
          <p:cNvCxnSpPr/>
          <p:nvPr userDrawn="1"/>
        </p:nvCxnSpPr>
        <p:spPr>
          <a:xfrm>
            <a:off x="545855" y="1382755"/>
            <a:ext cx="111002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46AFA09-3F95-1641-8FAE-7C992E05D541}"/>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4015213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C49B64C9-6383-2E4E-BE81-152AE9A1EF13}"/>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11" name="Straight Connector 10">
            <a:extLst>
              <a:ext uri="{FF2B5EF4-FFF2-40B4-BE49-F238E27FC236}">
                <a16:creationId xmlns:a16="http://schemas.microsoft.com/office/drawing/2014/main" id="{9BE536E6-F765-1941-896A-F2CDB5796E9A}"/>
              </a:ext>
            </a:extLst>
          </p:cNvPr>
          <p:cNvCxnSpPr/>
          <p:nvPr userDrawn="1"/>
        </p:nvCxnSpPr>
        <p:spPr>
          <a:xfrm>
            <a:off x="545855" y="1382755"/>
            <a:ext cx="111002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595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6" y="194013"/>
            <a:ext cx="5002456" cy="1662122"/>
          </a:xfrm>
        </p:spPr>
        <p:txBody>
          <a:bodyPr lIns="0" anchor="b" anchorCtr="0">
            <a:normAutofit/>
          </a:bodyPr>
          <a:lstStyle>
            <a:lvl1pPr>
              <a:defRPr sz="3500" b="0"/>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25610"/>
            <a:ext cx="5002456" cy="3548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endParaRPr lang="en-US"/>
          </a:p>
        </p:txBody>
      </p:sp>
      <p:cxnSp>
        <p:nvCxnSpPr>
          <p:cNvPr id="7" name="Straight Connector 6">
            <a:extLst>
              <a:ext uri="{FF2B5EF4-FFF2-40B4-BE49-F238E27FC236}">
                <a16:creationId xmlns:a16="http://schemas.microsoft.com/office/drawing/2014/main" id="{ED0E0E2B-ECE5-0742-B1A5-28664F0E72E6}"/>
              </a:ext>
            </a:extLst>
          </p:cNvPr>
          <p:cNvCxnSpPr>
            <a:cxnSpLocks/>
          </p:cNvCxnSpPr>
          <p:nvPr userDrawn="1"/>
        </p:nvCxnSpPr>
        <p:spPr>
          <a:xfrm>
            <a:off x="545855" y="1873408"/>
            <a:ext cx="50024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F747829-D98C-BD42-93FA-A8B6B807034C}"/>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921478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idebar">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545855" y="374456"/>
            <a:ext cx="11100289" cy="1001429"/>
          </a:xfrm>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a:t>
            </a:r>
            <a:r>
              <a:rPr lang="en-US" err="1"/>
              <a:t>Titledvsdvdvsvdvdvd</a:t>
            </a:r>
            <a:endParaRPr lang="en-US"/>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cxnSp>
        <p:nvCxnSpPr>
          <p:cNvPr id="16" name="Straight Connector 15">
            <a:extLst>
              <a:ext uri="{FF2B5EF4-FFF2-40B4-BE49-F238E27FC236}">
                <a16:creationId xmlns:a16="http://schemas.microsoft.com/office/drawing/2014/main" id="{B5A85644-E2AC-4942-88B4-7E4F53782BB7}"/>
              </a:ext>
            </a:extLst>
          </p:cNvPr>
          <p:cNvCxnSpPr/>
          <p:nvPr userDrawn="1"/>
        </p:nvCxnSpPr>
        <p:spPr>
          <a:xfrm>
            <a:off x="545855" y="1382755"/>
            <a:ext cx="111002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A63C22E-72E7-794A-8153-F58A7BCBF369}"/>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18707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Graphic and Call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C090B3-74F2-9049-B366-8B18BB3AEB8C}"/>
              </a:ext>
            </a:extLst>
          </p:cNvPr>
          <p:cNvSpPr/>
          <p:nvPr userDrawn="1"/>
        </p:nvSpPr>
        <p:spPr>
          <a:xfrm>
            <a:off x="7694340" y="0"/>
            <a:ext cx="4497657" cy="6713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07658" y="512956"/>
            <a:ext cx="3338485" cy="5285678"/>
          </a:xfrm>
        </p:spPr>
        <p:txBody>
          <a:bodyPr lIns="0" anchor="ctr" anchorCtr="0">
            <a:normAutofit/>
          </a:bodyPr>
          <a:lstStyle>
            <a:lvl1pP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 </a:t>
            </a: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lvl1pPr>
              <a:defRPr>
                <a:solidFill>
                  <a:schemeClr val="bg1"/>
                </a:solidFill>
              </a:defRPr>
            </a:lvl1pPr>
          </a:lstStyle>
          <a:p>
            <a:fld id="{ACB29EB7-82B4-5341-B0E4-1AC3B5901151}" type="slidenum">
              <a:rPr lang="en-US" smtClean="0"/>
              <a:pPr/>
              <a:t>‹#›</a:t>
            </a:fld>
            <a:endParaRPr lang="en-US"/>
          </a:p>
        </p:txBody>
      </p:sp>
      <p:pic>
        <p:nvPicPr>
          <p:cNvPr id="15" name="Graphic 14">
            <a:extLst>
              <a:ext uri="{FF2B5EF4-FFF2-40B4-BE49-F238E27FC236}">
                <a16:creationId xmlns:a16="http://schemas.microsoft.com/office/drawing/2014/main" id="{B9743015-21C3-624E-B682-076050BF2C2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078" t="4982" r="33262" b="83876"/>
          <a:stretch/>
        </p:blipFill>
        <p:spPr>
          <a:xfrm rot="16200000">
            <a:off x="5490254" y="2204087"/>
            <a:ext cx="6690736" cy="2282560"/>
          </a:xfrm>
          <a:prstGeom prst="rect">
            <a:avLst/>
          </a:prstGeom>
        </p:spPr>
      </p:pic>
      <p:sp>
        <p:nvSpPr>
          <p:cNvPr id="17" name="Picture Placeholder 4">
            <a:extLst>
              <a:ext uri="{FF2B5EF4-FFF2-40B4-BE49-F238E27FC236}">
                <a16:creationId xmlns:a16="http://schemas.microsoft.com/office/drawing/2014/main" id="{A8A20C99-CD08-5643-9B54-D875947747A4}"/>
              </a:ext>
            </a:extLst>
          </p:cNvPr>
          <p:cNvSpPr>
            <a:spLocks noGrp="1"/>
          </p:cNvSpPr>
          <p:nvPr>
            <p:ph type="pic" sz="quarter" idx="10" hasCustomPrompt="1"/>
          </p:nvPr>
        </p:nvSpPr>
        <p:spPr>
          <a:xfrm>
            <a:off x="442332" y="512956"/>
            <a:ext cx="6805961" cy="5174166"/>
          </a:xfrm>
          <a:solidFill>
            <a:schemeClr val="bg1">
              <a:lumMod val="75000"/>
            </a:schemeClr>
          </a:solidFill>
        </p:spPr>
        <p:txBody>
          <a:bodyPr/>
          <a:lstStyle/>
          <a:p>
            <a:r>
              <a:rPr lang="en-US"/>
              <a:t>Add graphic</a:t>
            </a:r>
          </a:p>
        </p:txBody>
      </p:sp>
      <p:sp>
        <p:nvSpPr>
          <p:cNvPr id="9" name="Rectangle 8">
            <a:extLst>
              <a:ext uri="{FF2B5EF4-FFF2-40B4-BE49-F238E27FC236}">
                <a16:creationId xmlns:a16="http://schemas.microsoft.com/office/drawing/2014/main" id="{154BBE02-74D2-9B4E-AA28-803AA4A9F79F}"/>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84372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8_Basic - Header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4DF1EC-C5F0-2C49-AF2C-6AE3EC8C353C}"/>
              </a:ext>
            </a:extLst>
          </p:cNvPr>
          <p:cNvSpPr/>
          <p:nvPr userDrawn="1"/>
        </p:nvSpPr>
        <p:spPr>
          <a:xfrm>
            <a:off x="-1" y="-1"/>
            <a:ext cx="12192000" cy="1603575"/>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9" name="Graphic 8">
            <a:extLst>
              <a:ext uri="{FF2B5EF4-FFF2-40B4-BE49-F238E27FC236}">
                <a16:creationId xmlns:a16="http://schemas.microsoft.com/office/drawing/2014/main" id="{0DECE67C-61DA-4540-AEF2-C6481E3D68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8" name="Rectangle 7">
            <a:extLst>
              <a:ext uri="{FF2B5EF4-FFF2-40B4-BE49-F238E27FC236}">
                <a16:creationId xmlns:a16="http://schemas.microsoft.com/office/drawing/2014/main" id="{AF7D79BA-8D56-3E47-AAD1-FA15C47607B0}"/>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1236994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wo Column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2C9131AB-095D-B348-8872-24C29EE931D5}"/>
              </a:ext>
            </a:extLst>
          </p:cNvPr>
          <p:cNvSpPr/>
          <p:nvPr userDrawn="1"/>
        </p:nvSpPr>
        <p:spPr>
          <a:xfrm>
            <a:off x="-1" y="-1"/>
            <a:ext cx="12192000" cy="1603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0" name="Graphic 9">
            <a:extLst>
              <a:ext uri="{FF2B5EF4-FFF2-40B4-BE49-F238E27FC236}">
                <a16:creationId xmlns:a16="http://schemas.microsoft.com/office/drawing/2014/main" id="{B28D84D2-7F04-D443-9641-948927BE61D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11" name="Title 1">
            <a:extLst>
              <a:ext uri="{FF2B5EF4-FFF2-40B4-BE49-F238E27FC236}">
                <a16:creationId xmlns:a16="http://schemas.microsoft.com/office/drawing/2014/main" id="{390B902D-EFC4-7D4A-AEEE-DEA32CAFB634}"/>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E8EC4708-E8CE-4140-99DA-06FE27721DF1}"/>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127457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Image Right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03306"/>
            <a:ext cx="5002456" cy="336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DDB3DD6D-4025-524C-AE02-D36A27137E44}"/>
              </a:ext>
            </a:extLst>
          </p:cNvPr>
          <p:cNvSpPr/>
          <p:nvPr userDrawn="1"/>
        </p:nvSpPr>
        <p:spPr>
          <a:xfrm>
            <a:off x="0" y="0"/>
            <a:ext cx="12192000" cy="20719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980CD2FC-F833-7846-8D70-742CB5E7B396}"/>
              </a:ext>
            </a:extLst>
          </p:cNvPr>
          <p:cNvSpPr>
            <a:spLocks noGrp="1"/>
          </p:cNvSpPr>
          <p:nvPr>
            <p:ph type="title" hasCustomPrompt="1"/>
          </p:nvPr>
        </p:nvSpPr>
        <p:spPr>
          <a:xfrm>
            <a:off x="545856" y="847490"/>
            <a:ext cx="5241628" cy="993050"/>
          </a:xfrm>
        </p:spPr>
        <p:txBody>
          <a:bodyPr lIns="0" anchor="b" anchorCtr="0"/>
          <a:lstStyle>
            <a:lvl1pPr>
              <a:defRPr b="0">
                <a:solidFill>
                  <a:schemeClr val="bg1"/>
                </a:solidFill>
              </a:defRPr>
            </a:lvl1pPr>
          </a:lstStyle>
          <a:p>
            <a:r>
              <a:rPr lang="en-US"/>
              <a:t>Click to edit Master title style </a:t>
            </a: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endParaRPr lang="en-US"/>
          </a:p>
        </p:txBody>
      </p:sp>
      <p:sp>
        <p:nvSpPr>
          <p:cNvPr id="7" name="Rectangle 6">
            <a:extLst>
              <a:ext uri="{FF2B5EF4-FFF2-40B4-BE49-F238E27FC236}">
                <a16:creationId xmlns:a16="http://schemas.microsoft.com/office/drawing/2014/main" id="{26510FBC-E933-3A46-AFFC-F620F261C6A7}"/>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820752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Sidebar - Header Soli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a:t>
            </a:r>
            <a:r>
              <a:rPr lang="en-US" err="1"/>
              <a:t>Titledvsdvdvsvdvdvd</a:t>
            </a:r>
            <a:endParaRPr lang="en-US"/>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sp>
        <p:nvSpPr>
          <p:cNvPr id="14" name="Rectangle 13">
            <a:extLst>
              <a:ext uri="{FF2B5EF4-FFF2-40B4-BE49-F238E27FC236}">
                <a16:creationId xmlns:a16="http://schemas.microsoft.com/office/drawing/2014/main" id="{74531B25-93C9-BB4C-B3EF-DD4DCE2EEFDD}"/>
              </a:ext>
            </a:extLst>
          </p:cNvPr>
          <p:cNvSpPr/>
          <p:nvPr userDrawn="1"/>
        </p:nvSpPr>
        <p:spPr>
          <a:xfrm>
            <a:off x="-1" y="-1"/>
            <a:ext cx="12192000" cy="1603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5" name="Graphic 14">
            <a:extLst>
              <a:ext uri="{FF2B5EF4-FFF2-40B4-BE49-F238E27FC236}">
                <a16:creationId xmlns:a16="http://schemas.microsoft.com/office/drawing/2014/main" id="{E6CE982F-F5DF-BF40-ADDA-85468FBC574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16" name="Title 1">
            <a:extLst>
              <a:ext uri="{FF2B5EF4-FFF2-40B4-BE49-F238E27FC236}">
                <a16:creationId xmlns:a16="http://schemas.microsoft.com/office/drawing/2014/main" id="{F797B0FB-FE38-9D45-8C57-D038E350A4E8}"/>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18" name="Rectangle 17">
            <a:extLst>
              <a:ext uri="{FF2B5EF4-FFF2-40B4-BE49-F238E27FC236}">
                <a16:creationId xmlns:a16="http://schemas.microsoft.com/office/drawing/2014/main" id="{8D4F20A7-2395-B045-952C-71387EF8AED0}"/>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572265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Quo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1331089" y="1580775"/>
            <a:ext cx="10046825" cy="4345463"/>
          </a:xfrm>
        </p:spPr>
        <p:txBody>
          <a:bodyPr lIns="0" tIns="0" rIns="0" bIns="0" anchor="t" anchorCtr="0">
            <a:noAutofit/>
          </a:bodyPr>
          <a:lstStyle>
            <a:lvl1pPr>
              <a:lnSpc>
                <a:spcPct val="110000"/>
              </a:lnSpc>
              <a:spcAft>
                <a:spcPts val="800"/>
              </a:spcAft>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a:t>
            </a:r>
          </a:p>
        </p:txBody>
      </p:sp>
      <p:sp>
        <p:nvSpPr>
          <p:cNvPr id="7" name="Round Single Corner Rectangle 6">
            <a:extLst>
              <a:ext uri="{FF2B5EF4-FFF2-40B4-BE49-F238E27FC236}">
                <a16:creationId xmlns:a16="http://schemas.microsoft.com/office/drawing/2014/main" id="{4B9CB909-430D-F249-9FB6-3447B4882778}"/>
              </a:ext>
            </a:extLst>
          </p:cNvPr>
          <p:cNvSpPr/>
          <p:nvPr userDrawn="1"/>
        </p:nvSpPr>
        <p:spPr>
          <a:xfrm rot="10800000" flipH="1">
            <a:off x="1" y="1580774"/>
            <a:ext cx="902824" cy="839040"/>
          </a:xfrm>
          <a:prstGeom prst="round1Rect">
            <a:avLst>
              <a:gd name="adj" fmla="val 27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extBox 8">
            <a:extLst>
              <a:ext uri="{FF2B5EF4-FFF2-40B4-BE49-F238E27FC236}">
                <a16:creationId xmlns:a16="http://schemas.microsoft.com/office/drawing/2014/main" id="{83999E12-F5CA-C24F-B840-8C2BAADBDDAF}"/>
              </a:ext>
            </a:extLst>
          </p:cNvPr>
          <p:cNvSpPr txBox="1"/>
          <p:nvPr userDrawn="1"/>
        </p:nvSpPr>
        <p:spPr>
          <a:xfrm>
            <a:off x="139150" y="1486076"/>
            <a:ext cx="1273215" cy="1631216"/>
          </a:xfrm>
          <a:prstGeom prst="rect">
            <a:avLst/>
          </a:prstGeom>
          <a:noFill/>
        </p:spPr>
        <p:txBody>
          <a:bodyPr wrap="square" rtlCol="0">
            <a:spAutoFit/>
          </a:bodyPr>
          <a:lstStyle/>
          <a:p>
            <a:r>
              <a:rPr lang="en-US" sz="10000">
                <a:solidFill>
                  <a:srgbClr val="1F842F"/>
                </a:solidFill>
                <a:latin typeface="Arial" panose="020B0604020202020204" pitchFamily="34" charset="0"/>
                <a:cs typeface="Arial" panose="020B0604020202020204" pitchFamily="34" charset="0"/>
              </a:rPr>
              <a:t>“</a:t>
            </a:r>
          </a:p>
        </p:txBody>
      </p:sp>
      <p:pic>
        <p:nvPicPr>
          <p:cNvPr id="10" name="Graphic 9">
            <a:extLst>
              <a:ext uri="{FF2B5EF4-FFF2-40B4-BE49-F238E27FC236}">
                <a16:creationId xmlns:a16="http://schemas.microsoft.com/office/drawing/2014/main" id="{7811FDF3-3096-964C-B011-CA6A08E99B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132" r="40609" b="78347"/>
          <a:stretch/>
        </p:blipFill>
        <p:spPr>
          <a:xfrm>
            <a:off x="4705815" y="3110809"/>
            <a:ext cx="7486186" cy="3747191"/>
          </a:xfrm>
          <a:prstGeom prst="rect">
            <a:avLst/>
          </a:prstGeom>
        </p:spPr>
      </p:pic>
      <p:sp>
        <p:nvSpPr>
          <p:cNvPr id="11" name="Rectangle 10">
            <a:extLst>
              <a:ext uri="{FF2B5EF4-FFF2-40B4-BE49-F238E27FC236}">
                <a16:creationId xmlns:a16="http://schemas.microsoft.com/office/drawing/2014/main" id="{E4EB0494-0133-1E4E-BA91-2150E8AADEB4}"/>
              </a:ext>
            </a:extLst>
          </p:cNvPr>
          <p:cNvSpPr/>
          <p:nvPr userDrawn="1"/>
        </p:nvSpPr>
        <p:spPr>
          <a:xfrm>
            <a:off x="0" y="6018960"/>
            <a:ext cx="2297151" cy="839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1F842F"/>
              </a:solidFill>
              <a:latin typeface="Arial" panose="020B0604020202020204" pitchFamily="34" charset="0"/>
            </a:endParaRPr>
          </a:p>
        </p:txBody>
      </p:sp>
    </p:spTree>
    <p:extLst>
      <p:ext uri="{BB962C8B-B14F-4D97-AF65-F5344CB8AC3E}">
        <p14:creationId xmlns:p14="http://schemas.microsoft.com/office/powerpoint/2010/main" val="89616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nchor="b" anchorCtr="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9" name="Straight Connector 8">
            <a:extLst>
              <a:ext uri="{FF2B5EF4-FFF2-40B4-BE49-F238E27FC236}">
                <a16:creationId xmlns:a16="http://schemas.microsoft.com/office/drawing/2014/main" id="{BB1952B3-2B32-4440-BA7C-1996F4C60A30}"/>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334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3CEA1C-6C5B-1B45-AF29-28EEDA22FE44}"/>
              </a:ext>
            </a:extLst>
          </p:cNvPr>
          <p:cNvSpPr/>
          <p:nvPr userDrawn="1"/>
        </p:nvSpPr>
        <p:spPr>
          <a:xfrm>
            <a:off x="0" y="0"/>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7" name="Graphic 16">
            <a:extLst>
              <a:ext uri="{FF2B5EF4-FFF2-40B4-BE49-F238E27FC236}">
                <a16:creationId xmlns:a16="http://schemas.microsoft.com/office/drawing/2014/main" id="{12408F34-A083-044D-AF37-A00545022B7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26" b="69300"/>
          <a:stretch/>
        </p:blipFill>
        <p:spPr>
          <a:xfrm>
            <a:off x="0" y="1545220"/>
            <a:ext cx="11226764" cy="5312780"/>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25189"/>
            <a:ext cx="9891229" cy="2987591"/>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13" name="Graphic 12">
            <a:extLst>
              <a:ext uri="{FF2B5EF4-FFF2-40B4-BE49-F238E27FC236}">
                <a16:creationId xmlns:a16="http://schemas.microsoft.com/office/drawing/2014/main" id="{704AD494-E00B-C144-84A1-6B60187A5C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3377" y="590507"/>
            <a:ext cx="1192523" cy="1192523"/>
          </a:xfrm>
          <a:prstGeom prst="rect">
            <a:avLst/>
          </a:prstGeom>
        </p:spPr>
      </p:pic>
    </p:spTree>
    <p:extLst>
      <p:ext uri="{BB962C8B-B14F-4D97-AF65-F5344CB8AC3E}">
        <p14:creationId xmlns:p14="http://schemas.microsoft.com/office/powerpoint/2010/main" val="4119613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Section Divider Image">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57F1B93-88E6-9A4B-A655-CEE9228CC1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484" r="15290" b="83440"/>
          <a:stretch/>
        </p:blipFill>
        <p:spPr>
          <a:xfrm>
            <a:off x="-1" y="3992154"/>
            <a:ext cx="6096001" cy="2865846"/>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73538"/>
            <a:ext cx="4441149" cy="3170790"/>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22" name="Graphic 21">
            <a:extLst>
              <a:ext uri="{FF2B5EF4-FFF2-40B4-BE49-F238E27FC236}">
                <a16:creationId xmlns:a16="http://schemas.microsoft.com/office/drawing/2014/main" id="{51F8E19B-4812-6A4F-A2B5-94E8A6C6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3377" y="590507"/>
            <a:ext cx="1192523" cy="1192523"/>
          </a:xfrm>
          <a:prstGeom prst="rect">
            <a:avLst/>
          </a:prstGeom>
        </p:spPr>
      </p:pic>
      <p:sp>
        <p:nvSpPr>
          <p:cNvPr id="10" name="Picture Placeholder 4">
            <a:extLst>
              <a:ext uri="{FF2B5EF4-FFF2-40B4-BE49-F238E27FC236}">
                <a16:creationId xmlns:a16="http://schemas.microsoft.com/office/drawing/2014/main" id="{9919F1D2-EFBA-DE44-93C2-346CA3334A8B}"/>
              </a:ext>
            </a:extLst>
          </p:cNvPr>
          <p:cNvSpPr>
            <a:spLocks noGrp="1"/>
          </p:cNvSpPr>
          <p:nvPr>
            <p:ph type="pic" sz="quarter" idx="10"/>
          </p:nvPr>
        </p:nvSpPr>
        <p:spPr>
          <a:xfrm>
            <a:off x="6096000" y="0"/>
            <a:ext cx="6096001" cy="6858000"/>
          </a:xfrm>
          <a:noFill/>
        </p:spPr>
        <p:txBody>
          <a:bodyPr/>
          <a:lstStyle/>
          <a:p>
            <a:endParaRPr lang="en-US"/>
          </a:p>
        </p:txBody>
      </p:sp>
      <p:sp>
        <p:nvSpPr>
          <p:cNvPr id="8" name="Rectangle 7">
            <a:extLst>
              <a:ext uri="{FF2B5EF4-FFF2-40B4-BE49-F238E27FC236}">
                <a16:creationId xmlns:a16="http://schemas.microsoft.com/office/drawing/2014/main" id="{A7F92D6D-1EA2-8742-9E35-0060CDF550C9}"/>
              </a:ext>
            </a:extLst>
          </p:cNvPr>
          <p:cNvSpPr/>
          <p:nvPr userDrawn="1"/>
        </p:nvSpPr>
        <p:spPr>
          <a:xfrm>
            <a:off x="0" y="6021238"/>
            <a:ext cx="2297151" cy="8367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1F842F"/>
              </a:solidFill>
              <a:latin typeface="Arial" panose="020B0604020202020204" pitchFamily="34" charset="0"/>
            </a:endParaRPr>
          </a:p>
        </p:txBody>
      </p:sp>
    </p:spTree>
    <p:extLst>
      <p:ext uri="{BB962C8B-B14F-4D97-AF65-F5344CB8AC3E}">
        <p14:creationId xmlns:p14="http://schemas.microsoft.com/office/powerpoint/2010/main" val="4177223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Closing">
    <p:bg>
      <p:bgPr>
        <a:solidFill>
          <a:schemeClr val="accent2"/>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2FE36A63-0FB6-D24A-8700-D5552E5C08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596" r="16214" b="78820"/>
          <a:stretch/>
        </p:blipFill>
        <p:spPr>
          <a:xfrm rot="10800000">
            <a:off x="4025590" y="-3"/>
            <a:ext cx="8166410" cy="3665181"/>
          </a:xfrm>
          <a:prstGeom prst="rect">
            <a:avLst/>
          </a:prstGeom>
        </p:spPr>
      </p:pic>
      <p:sp>
        <p:nvSpPr>
          <p:cNvPr id="16" name="Rectangle 15">
            <a:extLst>
              <a:ext uri="{FF2B5EF4-FFF2-40B4-BE49-F238E27FC236}">
                <a16:creationId xmlns:a16="http://schemas.microsoft.com/office/drawing/2014/main" id="{D385C372-E629-8D43-8051-C1FD18C3322B}"/>
              </a:ext>
            </a:extLst>
          </p:cNvPr>
          <p:cNvSpPr/>
          <p:nvPr userDrawn="1"/>
        </p:nvSpPr>
        <p:spPr>
          <a:xfrm>
            <a:off x="-216" y="4886099"/>
            <a:ext cx="12192216" cy="197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47584" y="920304"/>
            <a:ext cx="10693205" cy="1496325"/>
          </a:xfrm>
        </p:spPr>
        <p:txBody>
          <a:bodyPr>
            <a:normAutofit/>
          </a:bodyPr>
          <a:lstStyle>
            <a:lvl1pPr>
              <a:defRPr sz="7500" b="0">
                <a:solidFill>
                  <a:schemeClr val="bg1"/>
                </a:solidFill>
              </a:defRPr>
            </a:lvl1pPr>
          </a:lstStyle>
          <a:p>
            <a:r>
              <a:rPr lang="en-US"/>
              <a:t>Thank you!</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647584"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pic>
        <p:nvPicPr>
          <p:cNvPr id="17" name="Graphic 16">
            <a:extLst>
              <a:ext uri="{FF2B5EF4-FFF2-40B4-BE49-F238E27FC236}">
                <a16:creationId xmlns:a16="http://schemas.microsoft.com/office/drawing/2014/main" id="{C75CDD96-E06D-7248-B17D-8933B7E19E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9340" y="5239729"/>
            <a:ext cx="3725745" cy="1178691"/>
          </a:xfrm>
          <a:prstGeom prst="rect">
            <a:avLst/>
          </a:prstGeom>
        </p:spPr>
      </p:pic>
      <p:sp>
        <p:nvSpPr>
          <p:cNvPr id="18" name="TextBox 17">
            <a:extLst>
              <a:ext uri="{FF2B5EF4-FFF2-40B4-BE49-F238E27FC236}">
                <a16:creationId xmlns:a16="http://schemas.microsoft.com/office/drawing/2014/main" id="{368165DC-A3C5-3D46-B230-E9853F89D416}"/>
              </a:ext>
            </a:extLst>
          </p:cNvPr>
          <p:cNvSpPr txBox="1"/>
          <p:nvPr userDrawn="1"/>
        </p:nvSpPr>
        <p:spPr>
          <a:xfrm>
            <a:off x="5320654" y="5656762"/>
            <a:ext cx="1138653" cy="307777"/>
          </a:xfrm>
          <a:prstGeom prst="rect">
            <a:avLst/>
          </a:prstGeom>
          <a:noFill/>
        </p:spPr>
        <p:txBody>
          <a:bodyPr wrap="square" rtlCol="0">
            <a:spAutoFit/>
          </a:bodyPr>
          <a:lstStyle/>
          <a:p>
            <a:r>
              <a:rPr lang="en-US" sz="1400" b="1">
                <a:solidFill>
                  <a:schemeClr val="tx1"/>
                </a:solidFill>
                <a:latin typeface="Arial" panose="020B0604020202020204" pitchFamily="34" charset="0"/>
                <a:cs typeface="Arial" panose="020B0604020202020204" pitchFamily="34" charset="0"/>
              </a:rPr>
              <a:t>nashp.org</a:t>
            </a:r>
          </a:p>
        </p:txBody>
      </p:sp>
      <p:sp>
        <p:nvSpPr>
          <p:cNvPr id="19" name="TextBox 18">
            <a:extLst>
              <a:ext uri="{FF2B5EF4-FFF2-40B4-BE49-F238E27FC236}">
                <a16:creationId xmlns:a16="http://schemas.microsoft.com/office/drawing/2014/main" id="{9C0C7FA9-1490-924B-B06D-06A776CB90C6}"/>
              </a:ext>
            </a:extLst>
          </p:cNvPr>
          <p:cNvSpPr txBox="1"/>
          <p:nvPr userDrawn="1"/>
        </p:nvSpPr>
        <p:spPr>
          <a:xfrm>
            <a:off x="7554851" y="5656762"/>
            <a:ext cx="1954459" cy="307777"/>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@NASHPhealth</a:t>
            </a:r>
          </a:p>
        </p:txBody>
      </p:sp>
      <p:sp>
        <p:nvSpPr>
          <p:cNvPr id="20" name="TextBox 19">
            <a:extLst>
              <a:ext uri="{FF2B5EF4-FFF2-40B4-BE49-F238E27FC236}">
                <a16:creationId xmlns:a16="http://schemas.microsoft.com/office/drawing/2014/main" id="{EF6E68CF-2158-9249-A47A-B7F5A5F99D08}"/>
              </a:ext>
            </a:extLst>
          </p:cNvPr>
          <p:cNvSpPr txBox="1"/>
          <p:nvPr userDrawn="1"/>
        </p:nvSpPr>
        <p:spPr>
          <a:xfrm>
            <a:off x="10141747" y="5656762"/>
            <a:ext cx="1954459" cy="307777"/>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a:t>
            </a:r>
          </a:p>
        </p:txBody>
      </p:sp>
      <p:grpSp>
        <p:nvGrpSpPr>
          <p:cNvPr id="38" name="Group 37">
            <a:extLst>
              <a:ext uri="{FF2B5EF4-FFF2-40B4-BE49-F238E27FC236}">
                <a16:creationId xmlns:a16="http://schemas.microsoft.com/office/drawing/2014/main" id="{46EFF5F6-120F-E74B-A3E1-D6EA39F8618D}"/>
              </a:ext>
            </a:extLst>
          </p:cNvPr>
          <p:cNvGrpSpPr/>
          <p:nvPr userDrawn="1"/>
        </p:nvGrpSpPr>
        <p:grpSpPr>
          <a:xfrm>
            <a:off x="9636632" y="5594963"/>
            <a:ext cx="471662" cy="471662"/>
            <a:chOff x="9681652" y="5639923"/>
            <a:chExt cx="471662" cy="471662"/>
          </a:xfrm>
        </p:grpSpPr>
        <p:sp>
          <p:nvSpPr>
            <p:cNvPr id="37" name="Oval 36">
              <a:extLst>
                <a:ext uri="{FF2B5EF4-FFF2-40B4-BE49-F238E27FC236}">
                  <a16:creationId xmlns:a16="http://schemas.microsoft.com/office/drawing/2014/main" id="{3AE90E95-2D25-D141-AF51-570D38D9AF9B}"/>
                </a:ext>
              </a:extLst>
            </p:cNvPr>
            <p:cNvSpPr/>
            <p:nvPr userDrawn="1"/>
          </p:nvSpPr>
          <p:spPr>
            <a:xfrm>
              <a:off x="9681652" y="5639923"/>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3" name="Graphic 32">
              <a:extLst>
                <a:ext uri="{FF2B5EF4-FFF2-40B4-BE49-F238E27FC236}">
                  <a16:creationId xmlns:a16="http://schemas.microsoft.com/office/drawing/2014/main" id="{20233D2C-471E-CE44-BAC9-EDC650FD8F4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51859" y="5707849"/>
              <a:ext cx="331248" cy="331248"/>
            </a:xfrm>
            <a:prstGeom prst="rect">
              <a:avLst/>
            </a:prstGeom>
          </p:spPr>
        </p:pic>
      </p:grpSp>
      <p:grpSp>
        <p:nvGrpSpPr>
          <p:cNvPr id="39" name="Group 38">
            <a:extLst>
              <a:ext uri="{FF2B5EF4-FFF2-40B4-BE49-F238E27FC236}">
                <a16:creationId xmlns:a16="http://schemas.microsoft.com/office/drawing/2014/main" id="{323A5BFC-84D6-A646-A390-6D715B3548AF}"/>
              </a:ext>
            </a:extLst>
          </p:cNvPr>
          <p:cNvGrpSpPr/>
          <p:nvPr userDrawn="1"/>
        </p:nvGrpSpPr>
        <p:grpSpPr>
          <a:xfrm>
            <a:off x="7065779" y="5594963"/>
            <a:ext cx="471662" cy="471662"/>
            <a:chOff x="7043477" y="5606114"/>
            <a:chExt cx="471662" cy="471662"/>
          </a:xfrm>
        </p:grpSpPr>
        <p:sp>
          <p:nvSpPr>
            <p:cNvPr id="36" name="Oval 35">
              <a:extLst>
                <a:ext uri="{FF2B5EF4-FFF2-40B4-BE49-F238E27FC236}">
                  <a16:creationId xmlns:a16="http://schemas.microsoft.com/office/drawing/2014/main" id="{84D406BE-FDD2-AE4F-BBF5-5E19E34CA768}"/>
                </a:ext>
              </a:extLst>
            </p:cNvPr>
            <p:cNvSpPr/>
            <p:nvPr userDrawn="1"/>
          </p:nvSpPr>
          <p:spPr>
            <a:xfrm>
              <a:off x="7043477" y="5606114"/>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5" name="Graphic 34">
              <a:extLst>
                <a:ext uri="{FF2B5EF4-FFF2-40B4-BE49-F238E27FC236}">
                  <a16:creationId xmlns:a16="http://schemas.microsoft.com/office/drawing/2014/main" id="{B77DFF97-9681-C043-A2F3-4580D94D4A5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163201" y="5713515"/>
              <a:ext cx="252298" cy="252298"/>
            </a:xfrm>
            <a:prstGeom prst="rect">
              <a:avLst/>
            </a:prstGeom>
          </p:spPr>
        </p:pic>
      </p:grpSp>
      <p:sp>
        <p:nvSpPr>
          <p:cNvPr id="41" name="Content Placeholder 2">
            <a:extLst>
              <a:ext uri="{FF2B5EF4-FFF2-40B4-BE49-F238E27FC236}">
                <a16:creationId xmlns:a16="http://schemas.microsoft.com/office/drawing/2014/main" id="{D5625F17-7FEA-C444-A3EF-5C5D32960AB0}"/>
              </a:ext>
            </a:extLst>
          </p:cNvPr>
          <p:cNvSpPr>
            <a:spLocks noGrp="1"/>
          </p:cNvSpPr>
          <p:nvPr>
            <p:ph idx="10"/>
          </p:nvPr>
        </p:nvSpPr>
        <p:spPr>
          <a:xfrm>
            <a:off x="6095892"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sp>
        <p:nvSpPr>
          <p:cNvPr id="21" name="Rectangle 20">
            <a:extLst>
              <a:ext uri="{FF2B5EF4-FFF2-40B4-BE49-F238E27FC236}">
                <a16:creationId xmlns:a16="http://schemas.microsoft.com/office/drawing/2014/main" id="{20C3EC67-347F-C645-AE36-35D47F55CC5F}"/>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74968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CFAE727-2BD4-8148-808B-65EDC5E77BB8}"/>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8" name="Straight Connector 7">
            <a:extLst>
              <a:ext uri="{FF2B5EF4-FFF2-40B4-BE49-F238E27FC236}">
                <a16:creationId xmlns:a16="http://schemas.microsoft.com/office/drawing/2014/main" id="{D2406FC5-CAF3-FB4E-9D53-7639F715CB2C}"/>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10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6" y="194013"/>
            <a:ext cx="5002456" cy="1662122"/>
          </a:xfrm>
        </p:spPr>
        <p:txBody>
          <a:bodyPr lIns="0" anchor="b" anchorCtr="0">
            <a:normAutofit/>
          </a:bodyPr>
          <a:lstStyle>
            <a:lvl1pPr>
              <a:defRPr sz="3500" b="0"/>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25610"/>
            <a:ext cx="5002456" cy="3548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endParaRPr lang="en-US"/>
          </a:p>
        </p:txBody>
      </p:sp>
      <p:cxnSp>
        <p:nvCxnSpPr>
          <p:cNvPr id="7" name="Straight Connector 6">
            <a:extLst>
              <a:ext uri="{FF2B5EF4-FFF2-40B4-BE49-F238E27FC236}">
                <a16:creationId xmlns:a16="http://schemas.microsoft.com/office/drawing/2014/main" id="{ED0E0E2B-ECE5-0742-B1A5-28664F0E72E6}"/>
              </a:ext>
            </a:extLst>
          </p:cNvPr>
          <p:cNvCxnSpPr>
            <a:cxnSpLocks/>
          </p:cNvCxnSpPr>
          <p:nvPr userDrawn="1"/>
        </p:nvCxnSpPr>
        <p:spPr>
          <a:xfrm>
            <a:off x="545855" y="1873408"/>
            <a:ext cx="50024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47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idebar">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545855" y="374456"/>
            <a:ext cx="11100289" cy="1001429"/>
          </a:xfrm>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title</a:t>
            </a:r>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cxnSp>
        <p:nvCxnSpPr>
          <p:cNvPr id="16" name="Straight Connector 15">
            <a:extLst>
              <a:ext uri="{FF2B5EF4-FFF2-40B4-BE49-F238E27FC236}">
                <a16:creationId xmlns:a16="http://schemas.microsoft.com/office/drawing/2014/main" id="{B5A85644-E2AC-4942-88B4-7E4F53782BB7}"/>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22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Graphic and Call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C090B3-74F2-9049-B366-8B18BB3AEB8C}"/>
              </a:ext>
            </a:extLst>
          </p:cNvPr>
          <p:cNvSpPr/>
          <p:nvPr userDrawn="1"/>
        </p:nvSpPr>
        <p:spPr>
          <a:xfrm>
            <a:off x="7694340" y="0"/>
            <a:ext cx="4497657" cy="671303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8307658" y="512956"/>
            <a:ext cx="3338485" cy="5285678"/>
          </a:xfrm>
        </p:spPr>
        <p:txBody>
          <a:bodyPr lIns="0" anchor="ctr" anchorCtr="0">
            <a:normAutofit/>
          </a:bodyPr>
          <a:lstStyle>
            <a:lvl1pP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lvl1pPr>
              <a:defRPr>
                <a:solidFill>
                  <a:schemeClr val="bg1"/>
                </a:solidFill>
              </a:defRPr>
            </a:lvl1pPr>
          </a:lstStyle>
          <a:p>
            <a:fld id="{ACB29EB7-82B4-5341-B0E4-1AC3B5901151}" type="slidenum">
              <a:rPr lang="en-US" smtClean="0"/>
              <a:pPr/>
              <a:t>‹#›</a:t>
            </a:fld>
            <a:endParaRPr lang="en-US"/>
          </a:p>
        </p:txBody>
      </p:sp>
      <p:pic>
        <p:nvPicPr>
          <p:cNvPr id="15" name="Graphic 14">
            <a:extLst>
              <a:ext uri="{FF2B5EF4-FFF2-40B4-BE49-F238E27FC236}">
                <a16:creationId xmlns:a16="http://schemas.microsoft.com/office/drawing/2014/main" id="{B9743015-21C3-624E-B682-076050BF2C2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078" t="4982" r="33262" b="83876"/>
          <a:stretch/>
        </p:blipFill>
        <p:spPr>
          <a:xfrm rot="16200000">
            <a:off x="5486933" y="2197326"/>
            <a:ext cx="6700819" cy="2286000"/>
          </a:xfrm>
          <a:prstGeom prst="rect">
            <a:avLst/>
          </a:prstGeom>
        </p:spPr>
      </p:pic>
      <p:sp>
        <p:nvSpPr>
          <p:cNvPr id="17" name="Picture Placeholder 4">
            <a:extLst>
              <a:ext uri="{FF2B5EF4-FFF2-40B4-BE49-F238E27FC236}">
                <a16:creationId xmlns:a16="http://schemas.microsoft.com/office/drawing/2014/main" id="{A8A20C99-CD08-5643-9B54-D875947747A4}"/>
              </a:ext>
            </a:extLst>
          </p:cNvPr>
          <p:cNvSpPr>
            <a:spLocks noGrp="1"/>
          </p:cNvSpPr>
          <p:nvPr>
            <p:ph type="pic" sz="quarter" idx="10" hasCustomPrompt="1"/>
          </p:nvPr>
        </p:nvSpPr>
        <p:spPr>
          <a:xfrm>
            <a:off x="442332" y="512956"/>
            <a:ext cx="6805961" cy="5174166"/>
          </a:xfrm>
          <a:solidFill>
            <a:schemeClr val="bg1">
              <a:lumMod val="75000"/>
            </a:schemeClr>
          </a:solidFill>
        </p:spPr>
        <p:txBody>
          <a:bodyPr/>
          <a:lstStyle/>
          <a:p>
            <a:r>
              <a:rPr lang="en-US"/>
              <a:t>Add graphic</a:t>
            </a:r>
          </a:p>
        </p:txBody>
      </p:sp>
    </p:spTree>
    <p:extLst>
      <p:ext uri="{BB962C8B-B14F-4D97-AF65-F5344CB8AC3E}">
        <p14:creationId xmlns:p14="http://schemas.microsoft.com/office/powerpoint/2010/main" val="150642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Basic - Header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4DF1EC-C5F0-2C49-AF2C-6AE3EC8C353C}"/>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9" name="Graphic 8">
            <a:extLst>
              <a:ext uri="{FF2B5EF4-FFF2-40B4-BE49-F238E27FC236}">
                <a16:creationId xmlns:a16="http://schemas.microsoft.com/office/drawing/2014/main" id="{0DECE67C-61DA-4540-AEF2-C6481E3D68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13" name="Rectangle 12">
            <a:extLst>
              <a:ext uri="{FF2B5EF4-FFF2-40B4-BE49-F238E27FC236}">
                <a16:creationId xmlns:a16="http://schemas.microsoft.com/office/drawing/2014/main" id="{49B9A071-C527-C44E-BD34-478C355131AD}"/>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622416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wo Column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2C9131AB-095D-B348-8872-24C29EE931D5}"/>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0" name="Graphic 9">
            <a:extLst>
              <a:ext uri="{FF2B5EF4-FFF2-40B4-BE49-F238E27FC236}">
                <a16:creationId xmlns:a16="http://schemas.microsoft.com/office/drawing/2014/main" id="{B28D84D2-7F04-D443-9641-948927BE61D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11" name="Title 1">
            <a:extLst>
              <a:ext uri="{FF2B5EF4-FFF2-40B4-BE49-F238E27FC236}">
                <a16:creationId xmlns:a16="http://schemas.microsoft.com/office/drawing/2014/main" id="{390B902D-EFC4-7D4A-AEEE-DEA32CAFB634}"/>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12" name="Rectangle 11">
            <a:extLst>
              <a:ext uri="{FF2B5EF4-FFF2-40B4-BE49-F238E27FC236}">
                <a16:creationId xmlns:a16="http://schemas.microsoft.com/office/drawing/2014/main" id="{16A35A61-EC07-054E-9F3C-ED8FD42FA690}"/>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74831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sv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E0A04-6D79-CE47-9C0D-6B1B335AEFBE}"/>
              </a:ext>
            </a:extLst>
          </p:cNvPr>
          <p:cNvSpPr>
            <a:spLocks noGrp="1"/>
          </p:cNvSpPr>
          <p:nvPr>
            <p:ph type="title"/>
          </p:nvPr>
        </p:nvSpPr>
        <p:spPr>
          <a:xfrm>
            <a:off x="545855" y="194012"/>
            <a:ext cx="11100289" cy="1171469"/>
          </a:xfrm>
          <a:prstGeom prst="rect">
            <a:avLst/>
          </a:prstGeom>
        </p:spPr>
        <p:txBody>
          <a:bodyPr vert="horz" lIns="0" tIns="45720" rIns="91440" bIns="45720" rtlCol="0" anchor="b" anchorCtr="0">
            <a:normAutofit/>
          </a:bodyPr>
          <a:lstStyle/>
          <a:p>
            <a:r>
              <a:rPr lang="en-US"/>
              <a:t>Click to edit Master title style </a:t>
            </a:r>
          </a:p>
        </p:txBody>
      </p:sp>
      <p:sp>
        <p:nvSpPr>
          <p:cNvPr id="3" name="Text Placeholder 2">
            <a:extLst>
              <a:ext uri="{FF2B5EF4-FFF2-40B4-BE49-F238E27FC236}">
                <a16:creationId xmlns:a16="http://schemas.microsoft.com/office/drawing/2014/main" id="{2888AF15-56A3-654D-9D0B-C3ADDA4E49D2}"/>
              </a:ext>
            </a:extLst>
          </p:cNvPr>
          <p:cNvSpPr>
            <a:spLocks noGrp="1"/>
          </p:cNvSpPr>
          <p:nvPr>
            <p:ph type="body" idx="1"/>
          </p:nvPr>
        </p:nvSpPr>
        <p:spPr>
          <a:xfrm>
            <a:off x="545855" y="1834957"/>
            <a:ext cx="11100289" cy="38250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6421D2D-CACE-1C47-BE9D-BDB2BDD5C381}"/>
              </a:ext>
            </a:extLst>
          </p:cNvPr>
          <p:cNvSpPr>
            <a:spLocks noGrp="1"/>
          </p:cNvSpPr>
          <p:nvPr>
            <p:ph type="sldNum" sz="quarter" idx="4"/>
          </p:nvPr>
        </p:nvSpPr>
        <p:spPr>
          <a:xfrm>
            <a:off x="8845391" y="6104082"/>
            <a:ext cx="2800753"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ACB29EB7-82B4-5341-B0E4-1AC3B5901151}" type="slidenum">
              <a:rPr lang="en-US" smtClean="0"/>
              <a:pPr/>
              <a:t>‹#›</a:t>
            </a:fld>
            <a:endParaRPr lang="en-US"/>
          </a:p>
        </p:txBody>
      </p:sp>
      <p:sp>
        <p:nvSpPr>
          <p:cNvPr id="10" name="TextBox 9">
            <a:extLst>
              <a:ext uri="{FF2B5EF4-FFF2-40B4-BE49-F238E27FC236}">
                <a16:creationId xmlns:a16="http://schemas.microsoft.com/office/drawing/2014/main" id="{F27C35AD-9EAA-5E48-BC70-6D487D4D7B00}"/>
              </a:ext>
            </a:extLst>
          </p:cNvPr>
          <p:cNvSpPr txBox="1"/>
          <p:nvPr userDrawn="1"/>
        </p:nvSpPr>
        <p:spPr>
          <a:xfrm>
            <a:off x="1182295" y="6155840"/>
            <a:ext cx="5736429" cy="261610"/>
          </a:xfrm>
          <a:prstGeom prst="rect">
            <a:avLst/>
          </a:prstGeom>
          <a:noFill/>
        </p:spPr>
        <p:txBody>
          <a:bodyPr wrap="square" rtlCol="0">
            <a:spAutoFit/>
          </a:bodyPr>
          <a:lstStyle/>
          <a:p>
            <a:r>
              <a:rPr lang="en-US" sz="1100">
                <a:solidFill>
                  <a:srgbClr val="002E3B"/>
                </a:solidFill>
                <a:latin typeface="Arial" panose="020B0604020202020204" pitchFamily="34" charset="0"/>
                <a:cs typeface="Arial" panose="020B0604020202020204" pitchFamily="34" charset="0"/>
              </a:rPr>
              <a:t>nashp.org</a:t>
            </a:r>
          </a:p>
        </p:txBody>
      </p:sp>
      <p:pic>
        <p:nvPicPr>
          <p:cNvPr id="7" name="Graphic 6">
            <a:extLst>
              <a:ext uri="{FF2B5EF4-FFF2-40B4-BE49-F238E27FC236}">
                <a16:creationId xmlns:a16="http://schemas.microsoft.com/office/drawing/2014/main" id="{E210BF41-1901-F94F-98E9-75E3F26E39EF}"/>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90063" y="6012444"/>
            <a:ext cx="585609" cy="585609"/>
          </a:xfrm>
          <a:prstGeom prst="rect">
            <a:avLst/>
          </a:prstGeom>
        </p:spPr>
      </p:pic>
    </p:spTree>
    <p:extLst>
      <p:ext uri="{BB962C8B-B14F-4D97-AF65-F5344CB8AC3E}">
        <p14:creationId xmlns:p14="http://schemas.microsoft.com/office/powerpoint/2010/main" val="30210643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50" r:id="rId3"/>
    <p:sldLayoutId id="2147483661" r:id="rId4"/>
    <p:sldLayoutId id="2147483658" r:id="rId5"/>
    <p:sldLayoutId id="2147483657" r:id="rId6"/>
    <p:sldLayoutId id="2147483670" r:id="rId7"/>
    <p:sldLayoutId id="2147483666" r:id="rId8"/>
    <p:sldLayoutId id="2147483667" r:id="rId9"/>
    <p:sldLayoutId id="2147483668" r:id="rId10"/>
    <p:sldLayoutId id="2147483669" r:id="rId11"/>
    <p:sldLayoutId id="2147483656" r:id="rId12"/>
    <p:sldLayoutId id="2147483671" r:id="rId13"/>
    <p:sldLayoutId id="2147483659" r:id="rId14"/>
    <p:sldLayoutId id="2147483662" r:id="rId15"/>
    <p:sldLayoutId id="2147483674" r:id="rId16"/>
    <p:sldLayoutId id="2147483655" r:id="rId17"/>
  </p:sldLayoutIdLst>
  <p:hf hdr="0" ftr="0" dt="0"/>
  <p:txStyles>
    <p:titleStyle>
      <a:lvl1pPr algn="l" defTabSz="914400" rtl="0" eaLnBrk="1" latinLnBrk="0" hangingPunct="1">
        <a:lnSpc>
          <a:spcPct val="90000"/>
        </a:lnSpc>
        <a:spcBef>
          <a:spcPct val="0"/>
        </a:spcBef>
        <a:buNone/>
        <a:defRPr sz="35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E0A04-6D79-CE47-9C0D-6B1B335AEFBE}"/>
              </a:ext>
            </a:extLst>
          </p:cNvPr>
          <p:cNvSpPr>
            <a:spLocks noGrp="1"/>
          </p:cNvSpPr>
          <p:nvPr>
            <p:ph type="title"/>
          </p:nvPr>
        </p:nvSpPr>
        <p:spPr>
          <a:xfrm>
            <a:off x="545855" y="194012"/>
            <a:ext cx="11100289" cy="1171469"/>
          </a:xfrm>
          <a:prstGeom prst="rect">
            <a:avLst/>
          </a:prstGeom>
        </p:spPr>
        <p:txBody>
          <a:bodyPr vert="horz" lIns="0" tIns="45720" rIns="91440" bIns="45720" rtlCol="0" anchor="b" anchorCtr="0">
            <a:normAutofit/>
          </a:bodyPr>
          <a:lstStyle/>
          <a:p>
            <a:r>
              <a:rPr lang="en-US"/>
              <a:t>Click to edit Master title style </a:t>
            </a:r>
          </a:p>
        </p:txBody>
      </p:sp>
      <p:sp>
        <p:nvSpPr>
          <p:cNvPr id="3" name="Text Placeholder 2">
            <a:extLst>
              <a:ext uri="{FF2B5EF4-FFF2-40B4-BE49-F238E27FC236}">
                <a16:creationId xmlns:a16="http://schemas.microsoft.com/office/drawing/2014/main" id="{2888AF15-56A3-654D-9D0B-C3ADDA4E49D2}"/>
              </a:ext>
            </a:extLst>
          </p:cNvPr>
          <p:cNvSpPr>
            <a:spLocks noGrp="1"/>
          </p:cNvSpPr>
          <p:nvPr>
            <p:ph type="body" idx="1"/>
          </p:nvPr>
        </p:nvSpPr>
        <p:spPr>
          <a:xfrm>
            <a:off x="545855" y="1834957"/>
            <a:ext cx="11100289" cy="38250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6421D2D-CACE-1C47-BE9D-BDB2BDD5C381}"/>
              </a:ext>
            </a:extLst>
          </p:cNvPr>
          <p:cNvSpPr>
            <a:spLocks noGrp="1"/>
          </p:cNvSpPr>
          <p:nvPr>
            <p:ph type="sldNum" sz="quarter" idx="4"/>
          </p:nvPr>
        </p:nvSpPr>
        <p:spPr>
          <a:xfrm>
            <a:off x="8845391" y="6104082"/>
            <a:ext cx="2800753"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ACB29EB7-82B4-5341-B0E4-1AC3B5901151}" type="slidenum">
              <a:rPr lang="en-US" smtClean="0"/>
              <a:pPr/>
              <a:t>‹#›</a:t>
            </a:fld>
            <a:endParaRPr lang="en-US"/>
          </a:p>
        </p:txBody>
      </p:sp>
      <p:sp>
        <p:nvSpPr>
          <p:cNvPr id="10" name="TextBox 9">
            <a:extLst>
              <a:ext uri="{FF2B5EF4-FFF2-40B4-BE49-F238E27FC236}">
                <a16:creationId xmlns:a16="http://schemas.microsoft.com/office/drawing/2014/main" id="{F27C35AD-9EAA-5E48-BC70-6D487D4D7B00}"/>
              </a:ext>
            </a:extLst>
          </p:cNvPr>
          <p:cNvSpPr txBox="1"/>
          <p:nvPr userDrawn="1"/>
        </p:nvSpPr>
        <p:spPr>
          <a:xfrm>
            <a:off x="1182295" y="6155840"/>
            <a:ext cx="5736429" cy="261610"/>
          </a:xfrm>
          <a:prstGeom prst="rect">
            <a:avLst/>
          </a:prstGeom>
          <a:noFill/>
        </p:spPr>
        <p:txBody>
          <a:bodyPr wrap="square" rtlCol="0">
            <a:spAutoFit/>
          </a:bodyPr>
          <a:lstStyle/>
          <a:p>
            <a:r>
              <a:rPr lang="en-US" sz="1100">
                <a:solidFill>
                  <a:srgbClr val="002E3B"/>
                </a:solidFill>
                <a:latin typeface="Arial" panose="020B0604020202020204" pitchFamily="34" charset="0"/>
                <a:cs typeface="Arial" panose="020B0604020202020204" pitchFamily="34" charset="0"/>
              </a:rPr>
              <a:t>nashp.org</a:t>
            </a:r>
          </a:p>
        </p:txBody>
      </p:sp>
      <p:pic>
        <p:nvPicPr>
          <p:cNvPr id="7" name="Graphic 6">
            <a:extLst>
              <a:ext uri="{FF2B5EF4-FFF2-40B4-BE49-F238E27FC236}">
                <a16:creationId xmlns:a16="http://schemas.microsoft.com/office/drawing/2014/main" id="{E210BF41-1901-F94F-98E9-75E3F26E39E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90063" y="6012444"/>
            <a:ext cx="585609" cy="585609"/>
          </a:xfrm>
          <a:prstGeom prst="rect">
            <a:avLst/>
          </a:prstGeom>
        </p:spPr>
      </p:pic>
    </p:spTree>
    <p:extLst>
      <p:ext uri="{BB962C8B-B14F-4D97-AF65-F5344CB8AC3E}">
        <p14:creationId xmlns:p14="http://schemas.microsoft.com/office/powerpoint/2010/main" val="26270025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3689" r:id="rId13"/>
    <p:sldLayoutId id="2147483690" r:id="rId14"/>
    <p:sldLayoutId id="2147483691" r:id="rId15"/>
  </p:sldLayoutIdLst>
  <p:hf hdr="0" ftr="0" dt="0"/>
  <p:txStyles>
    <p:titleStyle>
      <a:lvl1pPr algn="l" defTabSz="914400" rtl="0" eaLnBrk="1" latinLnBrk="0" hangingPunct="1">
        <a:lnSpc>
          <a:spcPct val="90000"/>
        </a:lnSpc>
        <a:spcBef>
          <a:spcPct val="0"/>
        </a:spcBef>
        <a:buNone/>
        <a:defRPr sz="35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ciswh.org/wp-content/uploads/2021/09/MMC-mini-brief-final.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ciswh.org/wp-content/uploads/2021/09/MMC-mini-brief-final.pdf"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8" Type="http://schemas.openxmlformats.org/officeDocument/2006/relationships/hyperlink" Target="https://ciswh.org/wp-content/uploads/2022/06/CareCoordination-brief-6.27.22.pdf" TargetMode="External"/><Relationship Id="rId3" Type="http://schemas.openxmlformats.org/officeDocument/2006/relationships/image" Target="../media/image26.png"/><Relationship Id="rId7" Type="http://schemas.openxmlformats.org/officeDocument/2006/relationships/hyperlink" Target="https://www.medicaid.gov/medicaid/managed-care/index.html"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s://ciswh.org/wp-content/uploads/2021/09/Equity-mini-brief-final.pdf" TargetMode="External"/><Relationship Id="rId5" Type="http://schemas.openxmlformats.org/officeDocument/2006/relationships/hyperlink" Target="https://ciswh.org/wp-content/uploads/2021/09/MMC-mini-brief-final.pdf" TargetMode="External"/><Relationship Id="rId10" Type="http://schemas.openxmlformats.org/officeDocument/2006/relationships/hyperlink" Target="https://www.nashp.org/" TargetMode="External"/><Relationship Id="rId4" Type="http://schemas.openxmlformats.org/officeDocument/2006/relationships/image" Target="../media/image27.svg"/><Relationship Id="rId9" Type="http://schemas.openxmlformats.org/officeDocument/2006/relationships/hyperlink" Target="https://www.medicaid.gov/medicaid/quality-of-care/medicaid-managed-care-quality/state-quality-strategies/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nashp.org/state-medicaid-managed-care-program-design-for-children-and-youth-with-special-health-care-need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rules.org/gateway/ruleNo.asp?id=64C-2.002"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nashp.org/how-states-promote-the-provision-of-quality-care-to-cyshcn-enrolled-in-medicaid-managed-care-findings-from-a-50-state-analysi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ashp.org/medicaid-managed-care-for-children-and-youth-with-special-health-care-needs-50-state-scan/"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ciswh.org/wp-content/uploads/2021/09/MMC-mini-brief-final.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5C36-A777-6F4B-9917-2F0A13F4722F}"/>
              </a:ext>
            </a:extLst>
          </p:cNvPr>
          <p:cNvSpPr>
            <a:spLocks noGrp="1"/>
          </p:cNvSpPr>
          <p:nvPr>
            <p:ph type="title"/>
          </p:nvPr>
        </p:nvSpPr>
        <p:spPr>
          <a:xfrm>
            <a:off x="616490" y="1271014"/>
            <a:ext cx="10269813" cy="2246811"/>
          </a:xfrm>
        </p:spPr>
        <p:txBody>
          <a:bodyPr/>
          <a:lstStyle/>
          <a:p>
            <a:r>
              <a:rPr lang="en-US" sz="4000" dirty="0"/>
              <a:t>Serving CYSHCN Through State Medicaid Managed Care and Title V Partnerships</a:t>
            </a:r>
          </a:p>
        </p:txBody>
      </p:sp>
      <p:sp>
        <p:nvSpPr>
          <p:cNvPr id="5" name="Content Placeholder 4">
            <a:extLst>
              <a:ext uri="{FF2B5EF4-FFF2-40B4-BE49-F238E27FC236}">
                <a16:creationId xmlns:a16="http://schemas.microsoft.com/office/drawing/2014/main" id="{69AEEED2-E606-C047-BC02-88B3966B25AC}"/>
              </a:ext>
            </a:extLst>
          </p:cNvPr>
          <p:cNvSpPr>
            <a:spLocks noGrp="1"/>
          </p:cNvSpPr>
          <p:nvPr>
            <p:ph idx="1"/>
          </p:nvPr>
        </p:nvSpPr>
        <p:spPr>
          <a:xfrm>
            <a:off x="616491" y="3697220"/>
            <a:ext cx="4497770" cy="979555"/>
          </a:xfrm>
        </p:spPr>
        <p:txBody>
          <a:bodyPr/>
          <a:lstStyle/>
          <a:p>
            <a:pPr>
              <a:spcBef>
                <a:spcPts val="0"/>
              </a:spcBef>
              <a:spcAft>
                <a:spcPts val="0"/>
              </a:spcAft>
            </a:pPr>
            <a:r>
              <a:rPr lang="en-US" sz="1800"/>
              <a:t>Authors:</a:t>
            </a:r>
            <a:endParaRPr lang="en-US"/>
          </a:p>
          <a:p>
            <a:pPr>
              <a:spcBef>
                <a:spcPts val="0"/>
              </a:spcBef>
              <a:spcAft>
                <a:spcPts val="0"/>
              </a:spcAft>
            </a:pPr>
            <a:r>
              <a:rPr lang="en-US"/>
              <a:t>Neva Kaye</a:t>
            </a:r>
          </a:p>
          <a:p>
            <a:pPr>
              <a:spcBef>
                <a:spcPts val="0"/>
              </a:spcBef>
              <a:spcAft>
                <a:spcPts val="0"/>
              </a:spcAft>
            </a:pPr>
            <a:r>
              <a:rPr lang="en-US" sz="1800"/>
              <a:t>Senior Policy Fellow, Child &amp; Family Health</a:t>
            </a:r>
          </a:p>
          <a:p>
            <a:pPr>
              <a:spcBef>
                <a:spcPts val="0"/>
              </a:spcBef>
              <a:spcAft>
                <a:spcPts val="0"/>
              </a:spcAft>
            </a:pPr>
            <a:r>
              <a:rPr lang="en-US" sz="1800"/>
              <a:t>National Academy for State Health Policy</a:t>
            </a:r>
          </a:p>
          <a:p>
            <a:pPr>
              <a:spcBef>
                <a:spcPts val="0"/>
              </a:spcBef>
              <a:spcAft>
                <a:spcPts val="0"/>
              </a:spcAft>
            </a:pPr>
            <a:endParaRPr lang="en-US" sz="1800"/>
          </a:p>
          <a:p>
            <a:pPr>
              <a:spcBef>
                <a:spcPts val="0"/>
              </a:spcBef>
              <a:spcAft>
                <a:spcPts val="0"/>
              </a:spcAft>
            </a:pPr>
            <a:endParaRPr lang="en-US" sz="1800"/>
          </a:p>
        </p:txBody>
      </p:sp>
      <p:sp>
        <p:nvSpPr>
          <p:cNvPr id="3" name="Content Placeholder 4">
            <a:extLst>
              <a:ext uri="{FF2B5EF4-FFF2-40B4-BE49-F238E27FC236}">
                <a16:creationId xmlns:a16="http://schemas.microsoft.com/office/drawing/2014/main" id="{4A9B6154-2C46-0561-A8E5-50592D3E160F}"/>
              </a:ext>
            </a:extLst>
          </p:cNvPr>
          <p:cNvSpPr txBox="1">
            <a:spLocks/>
          </p:cNvSpPr>
          <p:nvPr/>
        </p:nvSpPr>
        <p:spPr>
          <a:xfrm>
            <a:off x="5486400" y="3653138"/>
            <a:ext cx="4497770" cy="9795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800"/>
              </a:spcAft>
              <a:buClr>
                <a:srgbClr val="1F842F"/>
              </a:buClr>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endParaRPr lang="en-US"/>
          </a:p>
          <a:p>
            <a:pPr>
              <a:spcBef>
                <a:spcPts val="0"/>
              </a:spcBef>
              <a:spcAft>
                <a:spcPts val="0"/>
              </a:spcAft>
            </a:pPr>
            <a:r>
              <a:rPr lang="en-US"/>
              <a:t>Heather Smith</a:t>
            </a:r>
          </a:p>
          <a:p>
            <a:pPr>
              <a:spcBef>
                <a:spcPts val="0"/>
              </a:spcBef>
              <a:spcAft>
                <a:spcPts val="0"/>
              </a:spcAft>
            </a:pPr>
            <a:r>
              <a:rPr lang="en-US" sz="1800"/>
              <a:t>Director, Child &amp; Family Health</a:t>
            </a:r>
          </a:p>
          <a:p>
            <a:pPr>
              <a:spcBef>
                <a:spcPts val="0"/>
              </a:spcBef>
              <a:spcAft>
                <a:spcPts val="0"/>
              </a:spcAft>
            </a:pPr>
            <a:r>
              <a:rPr lang="en-US" sz="1800"/>
              <a:t>National Academy for State Health Policy</a:t>
            </a:r>
          </a:p>
          <a:p>
            <a:pPr>
              <a:spcBef>
                <a:spcPts val="0"/>
              </a:spcBef>
              <a:spcAft>
                <a:spcPts val="0"/>
              </a:spcAft>
            </a:pPr>
            <a:endParaRPr lang="en-US" sz="1800"/>
          </a:p>
          <a:p>
            <a:pPr>
              <a:spcBef>
                <a:spcPts val="0"/>
              </a:spcBef>
              <a:spcAft>
                <a:spcPts val="0"/>
              </a:spcAft>
            </a:pPr>
            <a:endParaRPr lang="en-US" sz="1800"/>
          </a:p>
        </p:txBody>
      </p:sp>
    </p:spTree>
    <p:extLst>
      <p:ext uri="{BB962C8B-B14F-4D97-AF65-F5344CB8AC3E}">
        <p14:creationId xmlns:p14="http://schemas.microsoft.com/office/powerpoint/2010/main" val="30202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F6A2-DD51-A484-7EFC-CA8A2CE3D3FB}"/>
              </a:ext>
            </a:extLst>
          </p:cNvPr>
          <p:cNvSpPr>
            <a:spLocks noGrp="1"/>
          </p:cNvSpPr>
          <p:nvPr>
            <p:ph type="title"/>
          </p:nvPr>
        </p:nvSpPr>
        <p:spPr/>
        <p:txBody>
          <a:bodyPr/>
          <a:lstStyle/>
          <a:p>
            <a:r>
              <a:rPr lang="en-US"/>
              <a:t>Avenues for Title V and Medicaid Collaboration</a:t>
            </a:r>
          </a:p>
        </p:txBody>
      </p:sp>
    </p:spTree>
    <p:extLst>
      <p:ext uri="{BB962C8B-B14F-4D97-AF65-F5344CB8AC3E}">
        <p14:creationId xmlns:p14="http://schemas.microsoft.com/office/powerpoint/2010/main" val="290802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5C93-ECB1-B685-AD7C-FE4EF3B307DF}"/>
              </a:ext>
            </a:extLst>
          </p:cNvPr>
          <p:cNvSpPr>
            <a:spLocks noGrp="1"/>
          </p:cNvSpPr>
          <p:nvPr>
            <p:ph type="title"/>
          </p:nvPr>
        </p:nvSpPr>
        <p:spPr/>
        <p:txBody>
          <a:bodyPr/>
          <a:lstStyle/>
          <a:p>
            <a:r>
              <a:rPr lang="en-US"/>
              <a:t>MCE Procurement Process</a:t>
            </a:r>
          </a:p>
        </p:txBody>
      </p:sp>
      <p:graphicFrame>
        <p:nvGraphicFramePr>
          <p:cNvPr id="5" name="Content Placeholder 4">
            <a:extLst>
              <a:ext uri="{FF2B5EF4-FFF2-40B4-BE49-F238E27FC236}">
                <a16:creationId xmlns:a16="http://schemas.microsoft.com/office/drawing/2014/main" id="{6A151BEB-A786-2A1D-2BCE-3823C3D13F5F}"/>
              </a:ext>
            </a:extLst>
          </p:cNvPr>
          <p:cNvGraphicFramePr>
            <a:graphicFrameLocks noGrp="1"/>
          </p:cNvGraphicFramePr>
          <p:nvPr>
            <p:ph idx="1"/>
            <p:extLst>
              <p:ext uri="{D42A27DB-BD31-4B8C-83A1-F6EECF244321}">
                <p14:modId xmlns:p14="http://schemas.microsoft.com/office/powerpoint/2010/main" val="1264105444"/>
              </p:ext>
            </p:extLst>
          </p:nvPr>
        </p:nvGraphicFramePr>
        <p:xfrm>
          <a:off x="545855" y="1931743"/>
          <a:ext cx="11100289" cy="3861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D412C3E-38CA-FF15-DA6C-5D4D23E699E7}"/>
              </a:ext>
            </a:extLst>
          </p:cNvPr>
          <p:cNvSpPr>
            <a:spLocks noGrp="1"/>
          </p:cNvSpPr>
          <p:nvPr>
            <p:ph type="sldNum" sz="quarter" idx="12"/>
          </p:nvPr>
        </p:nvSpPr>
        <p:spPr/>
        <p:txBody>
          <a:bodyPr/>
          <a:lstStyle/>
          <a:p>
            <a:fld id="{ACB29EB7-82B4-5341-B0E4-1AC3B5901151}" type="slidenum">
              <a:rPr lang="en-US" smtClean="0"/>
              <a:t>11</a:t>
            </a:fld>
            <a:endParaRPr lang="en-US"/>
          </a:p>
        </p:txBody>
      </p:sp>
    </p:spTree>
    <p:extLst>
      <p:ext uri="{BB962C8B-B14F-4D97-AF65-F5344CB8AC3E}">
        <p14:creationId xmlns:p14="http://schemas.microsoft.com/office/powerpoint/2010/main" val="132194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5C93-ECB1-B685-AD7C-FE4EF3B307DF}"/>
              </a:ext>
            </a:extLst>
          </p:cNvPr>
          <p:cNvSpPr>
            <a:spLocks noGrp="1"/>
          </p:cNvSpPr>
          <p:nvPr>
            <p:ph type="title"/>
          </p:nvPr>
        </p:nvSpPr>
        <p:spPr/>
        <p:txBody>
          <a:bodyPr/>
          <a:lstStyle/>
          <a:p>
            <a:pPr lvl="0"/>
            <a:r>
              <a:rPr lang="en-US"/>
              <a:t>MMC Quality Improvement</a:t>
            </a:r>
          </a:p>
        </p:txBody>
      </p:sp>
      <p:graphicFrame>
        <p:nvGraphicFramePr>
          <p:cNvPr id="5" name="Content Placeholder 4">
            <a:extLst>
              <a:ext uri="{FF2B5EF4-FFF2-40B4-BE49-F238E27FC236}">
                <a16:creationId xmlns:a16="http://schemas.microsoft.com/office/drawing/2014/main" id="{6A151BEB-A786-2A1D-2BCE-3823C3D13F5F}"/>
              </a:ext>
            </a:extLst>
          </p:cNvPr>
          <p:cNvGraphicFramePr>
            <a:graphicFrameLocks noGrp="1"/>
          </p:cNvGraphicFramePr>
          <p:nvPr>
            <p:ph idx="1"/>
            <p:extLst>
              <p:ext uri="{D42A27DB-BD31-4B8C-83A1-F6EECF244321}">
                <p14:modId xmlns:p14="http://schemas.microsoft.com/office/powerpoint/2010/main" val="1370952548"/>
              </p:ext>
            </p:extLst>
          </p:nvPr>
        </p:nvGraphicFramePr>
        <p:xfrm>
          <a:off x="545855" y="2122714"/>
          <a:ext cx="11100289" cy="3474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D412C3E-38CA-FF15-DA6C-5D4D23E699E7}"/>
              </a:ext>
            </a:extLst>
          </p:cNvPr>
          <p:cNvSpPr>
            <a:spLocks noGrp="1"/>
          </p:cNvSpPr>
          <p:nvPr>
            <p:ph type="sldNum" sz="quarter" idx="12"/>
          </p:nvPr>
        </p:nvSpPr>
        <p:spPr/>
        <p:txBody>
          <a:bodyPr/>
          <a:lstStyle/>
          <a:p>
            <a:fld id="{ACB29EB7-82B4-5341-B0E4-1AC3B5901151}" type="slidenum">
              <a:rPr lang="en-US" smtClean="0"/>
              <a:t>12</a:t>
            </a:fld>
            <a:endParaRPr lang="en-US"/>
          </a:p>
        </p:txBody>
      </p:sp>
    </p:spTree>
    <p:extLst>
      <p:ext uri="{BB962C8B-B14F-4D97-AF65-F5344CB8AC3E}">
        <p14:creationId xmlns:p14="http://schemas.microsoft.com/office/powerpoint/2010/main" val="329145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5C93-ECB1-B685-AD7C-FE4EF3B307DF}"/>
              </a:ext>
            </a:extLst>
          </p:cNvPr>
          <p:cNvSpPr>
            <a:spLocks noGrp="1"/>
          </p:cNvSpPr>
          <p:nvPr>
            <p:ph type="title"/>
          </p:nvPr>
        </p:nvSpPr>
        <p:spPr/>
        <p:txBody>
          <a:bodyPr/>
          <a:lstStyle/>
          <a:p>
            <a:pPr lvl="0"/>
            <a:r>
              <a:rPr lang="en-US"/>
              <a:t>Data Sharing Across Agencies</a:t>
            </a:r>
          </a:p>
        </p:txBody>
      </p:sp>
      <p:graphicFrame>
        <p:nvGraphicFramePr>
          <p:cNvPr id="5" name="Content Placeholder 4">
            <a:extLst>
              <a:ext uri="{FF2B5EF4-FFF2-40B4-BE49-F238E27FC236}">
                <a16:creationId xmlns:a16="http://schemas.microsoft.com/office/drawing/2014/main" id="{6A151BEB-A786-2A1D-2BCE-3823C3D13F5F}"/>
              </a:ext>
            </a:extLst>
          </p:cNvPr>
          <p:cNvGraphicFramePr>
            <a:graphicFrameLocks noGrp="1"/>
          </p:cNvGraphicFramePr>
          <p:nvPr>
            <p:ph idx="1"/>
            <p:extLst>
              <p:ext uri="{D42A27DB-BD31-4B8C-83A1-F6EECF244321}">
                <p14:modId xmlns:p14="http://schemas.microsoft.com/office/powerpoint/2010/main" val="2276185292"/>
              </p:ext>
            </p:extLst>
          </p:nvPr>
        </p:nvGraphicFramePr>
        <p:xfrm>
          <a:off x="545855" y="1967933"/>
          <a:ext cx="11100289" cy="3265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D412C3E-38CA-FF15-DA6C-5D4D23E699E7}"/>
              </a:ext>
            </a:extLst>
          </p:cNvPr>
          <p:cNvSpPr>
            <a:spLocks noGrp="1"/>
          </p:cNvSpPr>
          <p:nvPr>
            <p:ph type="sldNum" sz="quarter" idx="12"/>
          </p:nvPr>
        </p:nvSpPr>
        <p:spPr/>
        <p:txBody>
          <a:bodyPr/>
          <a:lstStyle/>
          <a:p>
            <a:fld id="{ACB29EB7-82B4-5341-B0E4-1AC3B5901151}" type="slidenum">
              <a:rPr lang="en-US" smtClean="0"/>
              <a:t>13</a:t>
            </a:fld>
            <a:endParaRPr lang="en-US"/>
          </a:p>
        </p:txBody>
      </p:sp>
      <p:sp>
        <p:nvSpPr>
          <p:cNvPr id="27" name="TextBox 26">
            <a:extLst>
              <a:ext uri="{FF2B5EF4-FFF2-40B4-BE49-F238E27FC236}">
                <a16:creationId xmlns:a16="http://schemas.microsoft.com/office/drawing/2014/main" id="{EE8ED8FA-1996-157C-1439-C74A1F443AA1}"/>
              </a:ext>
            </a:extLst>
          </p:cNvPr>
          <p:cNvSpPr txBox="1"/>
          <p:nvPr/>
        </p:nvSpPr>
        <p:spPr>
          <a:xfrm>
            <a:off x="2736223" y="6226663"/>
            <a:ext cx="8617057" cy="246221"/>
          </a:xfrm>
          <a:prstGeom prst="rect">
            <a:avLst/>
          </a:prstGeom>
          <a:noFill/>
        </p:spPr>
        <p:txBody>
          <a:bodyPr wrap="square" rtlCol="0">
            <a:spAutoFit/>
          </a:bodyPr>
          <a:lstStyle/>
          <a:p>
            <a:r>
              <a:rPr lang="en-US" sz="1000" i="1">
                <a:hlinkClick r:id="rId8"/>
              </a:rPr>
              <a:t>Source: Strengthening Title V – Medicaid Managed Care Collaborations to Improve Care for CYSHCN</a:t>
            </a:r>
            <a:endParaRPr lang="en-US" sz="1000" i="1"/>
          </a:p>
        </p:txBody>
      </p:sp>
    </p:spTree>
    <p:extLst>
      <p:ext uri="{BB962C8B-B14F-4D97-AF65-F5344CB8AC3E}">
        <p14:creationId xmlns:p14="http://schemas.microsoft.com/office/powerpoint/2010/main" val="325577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5C93-ECB1-B685-AD7C-FE4EF3B307DF}"/>
              </a:ext>
            </a:extLst>
          </p:cNvPr>
          <p:cNvSpPr>
            <a:spLocks noGrp="1"/>
          </p:cNvSpPr>
          <p:nvPr>
            <p:ph type="title"/>
          </p:nvPr>
        </p:nvSpPr>
        <p:spPr/>
        <p:txBody>
          <a:bodyPr/>
          <a:lstStyle/>
          <a:p>
            <a:pPr lvl="0"/>
            <a:r>
              <a:rPr lang="en-US"/>
              <a:t>State and Community Needs Assessments</a:t>
            </a:r>
          </a:p>
        </p:txBody>
      </p:sp>
      <p:graphicFrame>
        <p:nvGraphicFramePr>
          <p:cNvPr id="5" name="Content Placeholder 4">
            <a:extLst>
              <a:ext uri="{FF2B5EF4-FFF2-40B4-BE49-F238E27FC236}">
                <a16:creationId xmlns:a16="http://schemas.microsoft.com/office/drawing/2014/main" id="{6A151BEB-A786-2A1D-2BCE-3823C3D13F5F}"/>
              </a:ext>
            </a:extLst>
          </p:cNvPr>
          <p:cNvGraphicFramePr>
            <a:graphicFrameLocks noGrp="1"/>
          </p:cNvGraphicFramePr>
          <p:nvPr>
            <p:ph idx="1"/>
            <p:extLst>
              <p:ext uri="{D42A27DB-BD31-4B8C-83A1-F6EECF244321}">
                <p14:modId xmlns:p14="http://schemas.microsoft.com/office/powerpoint/2010/main" val="4277141683"/>
              </p:ext>
            </p:extLst>
          </p:nvPr>
        </p:nvGraphicFramePr>
        <p:xfrm>
          <a:off x="545855" y="2025601"/>
          <a:ext cx="11100289" cy="3699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D412C3E-38CA-FF15-DA6C-5D4D23E699E7}"/>
              </a:ext>
            </a:extLst>
          </p:cNvPr>
          <p:cNvSpPr>
            <a:spLocks noGrp="1"/>
          </p:cNvSpPr>
          <p:nvPr>
            <p:ph type="sldNum" sz="quarter" idx="12"/>
          </p:nvPr>
        </p:nvSpPr>
        <p:spPr/>
        <p:txBody>
          <a:bodyPr/>
          <a:lstStyle/>
          <a:p>
            <a:fld id="{ACB29EB7-82B4-5341-B0E4-1AC3B5901151}" type="slidenum">
              <a:rPr lang="en-US" smtClean="0"/>
              <a:t>14</a:t>
            </a:fld>
            <a:endParaRPr lang="en-US"/>
          </a:p>
        </p:txBody>
      </p:sp>
      <p:sp>
        <p:nvSpPr>
          <p:cNvPr id="27" name="TextBox 26">
            <a:extLst>
              <a:ext uri="{FF2B5EF4-FFF2-40B4-BE49-F238E27FC236}">
                <a16:creationId xmlns:a16="http://schemas.microsoft.com/office/drawing/2014/main" id="{3AC280B8-5370-2D9A-519F-4D0350C84163}"/>
              </a:ext>
            </a:extLst>
          </p:cNvPr>
          <p:cNvSpPr txBox="1"/>
          <p:nvPr/>
        </p:nvSpPr>
        <p:spPr>
          <a:xfrm>
            <a:off x="2700364" y="6226663"/>
            <a:ext cx="8617057" cy="246221"/>
          </a:xfrm>
          <a:prstGeom prst="rect">
            <a:avLst/>
          </a:prstGeom>
          <a:noFill/>
        </p:spPr>
        <p:txBody>
          <a:bodyPr wrap="square" rtlCol="0">
            <a:spAutoFit/>
          </a:bodyPr>
          <a:lstStyle/>
          <a:p>
            <a:r>
              <a:rPr lang="en-US" sz="1000" i="1">
                <a:hlinkClick r:id="rId8"/>
              </a:rPr>
              <a:t>Source: Strengthening Title V – Medicaid Managed Care Collaborations to Improve Care for CYSHCN</a:t>
            </a:r>
            <a:endParaRPr lang="en-US" sz="1000" i="1"/>
          </a:p>
        </p:txBody>
      </p:sp>
    </p:spTree>
    <p:extLst>
      <p:ext uri="{BB962C8B-B14F-4D97-AF65-F5344CB8AC3E}">
        <p14:creationId xmlns:p14="http://schemas.microsoft.com/office/powerpoint/2010/main" val="2950287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5C93-ECB1-B685-AD7C-FE4EF3B307DF}"/>
              </a:ext>
            </a:extLst>
          </p:cNvPr>
          <p:cNvSpPr>
            <a:spLocks noGrp="1"/>
          </p:cNvSpPr>
          <p:nvPr>
            <p:ph type="title"/>
          </p:nvPr>
        </p:nvSpPr>
        <p:spPr/>
        <p:txBody>
          <a:bodyPr/>
          <a:lstStyle/>
          <a:p>
            <a:pPr lvl="0"/>
            <a:r>
              <a:rPr lang="en-US"/>
              <a:t>Interagency Agreement</a:t>
            </a:r>
          </a:p>
        </p:txBody>
      </p:sp>
      <p:graphicFrame>
        <p:nvGraphicFramePr>
          <p:cNvPr id="5" name="Content Placeholder 4">
            <a:extLst>
              <a:ext uri="{FF2B5EF4-FFF2-40B4-BE49-F238E27FC236}">
                <a16:creationId xmlns:a16="http://schemas.microsoft.com/office/drawing/2014/main" id="{6A151BEB-A786-2A1D-2BCE-3823C3D13F5F}"/>
              </a:ext>
            </a:extLst>
          </p:cNvPr>
          <p:cNvGraphicFramePr>
            <a:graphicFrameLocks noGrp="1"/>
          </p:cNvGraphicFramePr>
          <p:nvPr>
            <p:ph idx="1"/>
            <p:extLst>
              <p:ext uri="{D42A27DB-BD31-4B8C-83A1-F6EECF244321}">
                <p14:modId xmlns:p14="http://schemas.microsoft.com/office/powerpoint/2010/main" val="6281373"/>
              </p:ext>
            </p:extLst>
          </p:nvPr>
        </p:nvGraphicFramePr>
        <p:xfrm>
          <a:off x="545855" y="1779815"/>
          <a:ext cx="11100289" cy="4029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D412C3E-38CA-FF15-DA6C-5D4D23E699E7}"/>
              </a:ext>
            </a:extLst>
          </p:cNvPr>
          <p:cNvSpPr>
            <a:spLocks noGrp="1"/>
          </p:cNvSpPr>
          <p:nvPr>
            <p:ph type="sldNum" sz="quarter" idx="12"/>
          </p:nvPr>
        </p:nvSpPr>
        <p:spPr/>
        <p:txBody>
          <a:bodyPr/>
          <a:lstStyle/>
          <a:p>
            <a:fld id="{ACB29EB7-82B4-5341-B0E4-1AC3B5901151}" type="slidenum">
              <a:rPr lang="en-US" smtClean="0"/>
              <a:t>15</a:t>
            </a:fld>
            <a:endParaRPr lang="en-US"/>
          </a:p>
        </p:txBody>
      </p:sp>
    </p:spTree>
    <p:extLst>
      <p:ext uri="{BB962C8B-B14F-4D97-AF65-F5344CB8AC3E}">
        <p14:creationId xmlns:p14="http://schemas.microsoft.com/office/powerpoint/2010/main" val="255459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F6A2-DD51-A484-7EFC-CA8A2CE3D3FB}"/>
              </a:ext>
            </a:extLst>
          </p:cNvPr>
          <p:cNvSpPr>
            <a:spLocks noGrp="1"/>
          </p:cNvSpPr>
          <p:nvPr>
            <p:ph type="title"/>
          </p:nvPr>
        </p:nvSpPr>
        <p:spPr/>
        <p:txBody>
          <a:bodyPr/>
          <a:lstStyle/>
          <a:p>
            <a:r>
              <a:rPr lang="en-US"/>
              <a:t>Goals for Title V and Medicaid Collaboration</a:t>
            </a:r>
          </a:p>
        </p:txBody>
      </p:sp>
    </p:spTree>
    <p:extLst>
      <p:ext uri="{BB962C8B-B14F-4D97-AF65-F5344CB8AC3E}">
        <p14:creationId xmlns:p14="http://schemas.microsoft.com/office/powerpoint/2010/main" val="4077318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BEC3-BE90-67DC-D837-786F4EF76774}"/>
              </a:ext>
            </a:extLst>
          </p:cNvPr>
          <p:cNvSpPr>
            <a:spLocks noGrp="1"/>
          </p:cNvSpPr>
          <p:nvPr>
            <p:ph type="title"/>
          </p:nvPr>
        </p:nvSpPr>
        <p:spPr/>
        <p:txBody>
          <a:bodyPr/>
          <a:lstStyle/>
          <a:p>
            <a:r>
              <a:rPr lang="en-US"/>
              <a:t>Using the Information in this Section</a:t>
            </a:r>
          </a:p>
        </p:txBody>
      </p:sp>
      <p:sp>
        <p:nvSpPr>
          <p:cNvPr id="3" name="Content Placeholder 2">
            <a:extLst>
              <a:ext uri="{FF2B5EF4-FFF2-40B4-BE49-F238E27FC236}">
                <a16:creationId xmlns:a16="http://schemas.microsoft.com/office/drawing/2014/main" id="{46984325-3874-0DDD-ED8E-C38D803E9364}"/>
              </a:ext>
            </a:extLst>
          </p:cNvPr>
          <p:cNvSpPr>
            <a:spLocks noGrp="1"/>
          </p:cNvSpPr>
          <p:nvPr>
            <p:ph idx="1"/>
          </p:nvPr>
        </p:nvSpPr>
        <p:spPr/>
        <p:txBody>
          <a:bodyPr/>
          <a:lstStyle/>
          <a:p>
            <a:r>
              <a:rPr lang="en-US"/>
              <a:t>This section offers examples of how states have used available policy avenues to address goals that are important to improving the care delivered to CYSHCN </a:t>
            </a:r>
          </a:p>
          <a:p>
            <a:r>
              <a:rPr lang="en-US"/>
              <a:t>Title V programs could:</a:t>
            </a:r>
          </a:p>
          <a:p>
            <a:pPr marL="628650" lvl="1" indent="-171450"/>
            <a:r>
              <a:rPr lang="en-US"/>
              <a:t>Encourage their Medicaid agency to adopt similar strategies</a:t>
            </a:r>
          </a:p>
          <a:p>
            <a:pPr marL="628650" lvl="1" indent="-171450"/>
            <a:r>
              <a:rPr lang="en-US"/>
              <a:t>Supply input and data for Medicaid and MCE planning and evaluation efforts</a:t>
            </a:r>
          </a:p>
          <a:p>
            <a:pPr marL="628650" lvl="1" indent="-171450"/>
            <a:r>
              <a:rPr lang="en-US"/>
              <a:t>Ensure that these initiatives, which are sometimes designed for broader populations, consider and address the needs of CYSHCN and their families</a:t>
            </a:r>
          </a:p>
          <a:p>
            <a:endParaRPr lang="en-US"/>
          </a:p>
        </p:txBody>
      </p:sp>
      <p:sp>
        <p:nvSpPr>
          <p:cNvPr id="4" name="Slide Number Placeholder 3">
            <a:extLst>
              <a:ext uri="{FF2B5EF4-FFF2-40B4-BE49-F238E27FC236}">
                <a16:creationId xmlns:a16="http://schemas.microsoft.com/office/drawing/2014/main" id="{194950BC-9EC1-6E85-5E88-A1D9742DE301}"/>
              </a:ext>
            </a:extLst>
          </p:cNvPr>
          <p:cNvSpPr>
            <a:spLocks noGrp="1"/>
          </p:cNvSpPr>
          <p:nvPr>
            <p:ph type="sldNum" sz="quarter" idx="12"/>
          </p:nvPr>
        </p:nvSpPr>
        <p:spPr/>
        <p:txBody>
          <a:bodyPr/>
          <a:lstStyle/>
          <a:p>
            <a:fld id="{ACB29EB7-82B4-5341-B0E4-1AC3B5901151}" type="slidenum">
              <a:rPr lang="en-US" smtClean="0"/>
              <a:t>17</a:t>
            </a:fld>
            <a:endParaRPr lang="en-US"/>
          </a:p>
        </p:txBody>
      </p:sp>
    </p:spTree>
    <p:extLst>
      <p:ext uri="{BB962C8B-B14F-4D97-AF65-F5344CB8AC3E}">
        <p14:creationId xmlns:p14="http://schemas.microsoft.com/office/powerpoint/2010/main" val="4083045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BD8C-8462-95C1-ACD7-742FF16F043B}"/>
              </a:ext>
            </a:extLst>
          </p:cNvPr>
          <p:cNvSpPr>
            <a:spLocks noGrp="1"/>
          </p:cNvSpPr>
          <p:nvPr>
            <p:ph type="title"/>
          </p:nvPr>
        </p:nvSpPr>
        <p:spPr/>
        <p:txBody>
          <a:bodyPr/>
          <a:lstStyle/>
          <a:p>
            <a:r>
              <a:rPr lang="en-US"/>
              <a:t>Advance Health Equity</a:t>
            </a:r>
          </a:p>
        </p:txBody>
      </p:sp>
      <p:graphicFrame>
        <p:nvGraphicFramePr>
          <p:cNvPr id="5" name="Content Placeholder 4">
            <a:extLst>
              <a:ext uri="{FF2B5EF4-FFF2-40B4-BE49-F238E27FC236}">
                <a16:creationId xmlns:a16="http://schemas.microsoft.com/office/drawing/2014/main" id="{9C25B50B-A6B5-2411-0E04-CD0E8BA062CD}"/>
              </a:ext>
            </a:extLst>
          </p:cNvPr>
          <p:cNvGraphicFramePr>
            <a:graphicFrameLocks noGrp="1"/>
          </p:cNvGraphicFramePr>
          <p:nvPr>
            <p:ph idx="1"/>
            <p:extLst>
              <p:ext uri="{D42A27DB-BD31-4B8C-83A1-F6EECF244321}">
                <p14:modId xmlns:p14="http://schemas.microsoft.com/office/powerpoint/2010/main" val="2892997405"/>
              </p:ext>
            </p:extLst>
          </p:nvPr>
        </p:nvGraphicFramePr>
        <p:xfrm>
          <a:off x="546100" y="1835150"/>
          <a:ext cx="11099800" cy="38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358E556-CC6D-8A6D-E66D-108B72593EAE}"/>
              </a:ext>
            </a:extLst>
          </p:cNvPr>
          <p:cNvSpPr>
            <a:spLocks noGrp="1"/>
          </p:cNvSpPr>
          <p:nvPr>
            <p:ph type="sldNum" sz="quarter" idx="12"/>
          </p:nvPr>
        </p:nvSpPr>
        <p:spPr/>
        <p:txBody>
          <a:bodyPr/>
          <a:lstStyle/>
          <a:p>
            <a:fld id="{ACB29EB7-82B4-5341-B0E4-1AC3B5901151}" type="slidenum">
              <a:rPr lang="en-US" smtClean="0"/>
              <a:t>18</a:t>
            </a:fld>
            <a:endParaRPr lang="en-US"/>
          </a:p>
        </p:txBody>
      </p:sp>
    </p:spTree>
    <p:extLst>
      <p:ext uri="{BB962C8B-B14F-4D97-AF65-F5344CB8AC3E}">
        <p14:creationId xmlns:p14="http://schemas.microsoft.com/office/powerpoint/2010/main" val="422739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BD8C-8462-95C1-ACD7-742FF16F043B}"/>
              </a:ext>
            </a:extLst>
          </p:cNvPr>
          <p:cNvSpPr>
            <a:spLocks noGrp="1"/>
          </p:cNvSpPr>
          <p:nvPr>
            <p:ph type="title"/>
          </p:nvPr>
        </p:nvSpPr>
        <p:spPr/>
        <p:txBody>
          <a:bodyPr>
            <a:normAutofit/>
          </a:bodyPr>
          <a:lstStyle/>
          <a:p>
            <a:r>
              <a:rPr lang="en-US">
                <a:latin typeface="Arial Black"/>
              </a:rPr>
              <a:t>Strengthen Care Coordination in Medicaid and State Title V Agencies</a:t>
            </a:r>
          </a:p>
        </p:txBody>
      </p:sp>
      <p:graphicFrame>
        <p:nvGraphicFramePr>
          <p:cNvPr id="5" name="Content Placeholder 4">
            <a:extLst>
              <a:ext uri="{FF2B5EF4-FFF2-40B4-BE49-F238E27FC236}">
                <a16:creationId xmlns:a16="http://schemas.microsoft.com/office/drawing/2014/main" id="{9C25B50B-A6B5-2411-0E04-CD0E8BA062CD}"/>
              </a:ext>
            </a:extLst>
          </p:cNvPr>
          <p:cNvGraphicFramePr>
            <a:graphicFrameLocks noGrp="1"/>
          </p:cNvGraphicFramePr>
          <p:nvPr>
            <p:ph idx="1"/>
            <p:extLst>
              <p:ext uri="{D42A27DB-BD31-4B8C-83A1-F6EECF244321}">
                <p14:modId xmlns:p14="http://schemas.microsoft.com/office/powerpoint/2010/main" val="1009249283"/>
              </p:ext>
            </p:extLst>
          </p:nvPr>
        </p:nvGraphicFramePr>
        <p:xfrm>
          <a:off x="546100" y="1835150"/>
          <a:ext cx="11099800" cy="38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358E556-CC6D-8A6D-E66D-108B72593EAE}"/>
              </a:ext>
            </a:extLst>
          </p:cNvPr>
          <p:cNvSpPr>
            <a:spLocks noGrp="1"/>
          </p:cNvSpPr>
          <p:nvPr>
            <p:ph type="sldNum" sz="quarter" idx="12"/>
          </p:nvPr>
        </p:nvSpPr>
        <p:spPr>
          <a:xfrm>
            <a:off x="8845391" y="6114715"/>
            <a:ext cx="2800753" cy="365125"/>
          </a:xfrm>
        </p:spPr>
        <p:txBody>
          <a:bodyPr/>
          <a:lstStyle/>
          <a:p>
            <a:fld id="{ACB29EB7-82B4-5341-B0E4-1AC3B5901151}" type="slidenum">
              <a:rPr lang="en-US" smtClean="0"/>
              <a:t>19</a:t>
            </a:fld>
            <a:endParaRPr lang="en-US"/>
          </a:p>
        </p:txBody>
      </p:sp>
    </p:spTree>
    <p:extLst>
      <p:ext uri="{BB962C8B-B14F-4D97-AF65-F5344CB8AC3E}">
        <p14:creationId xmlns:p14="http://schemas.microsoft.com/office/powerpoint/2010/main" val="48598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48E3-080A-B14C-B460-2CD35D5571A8}"/>
              </a:ext>
            </a:extLst>
          </p:cNvPr>
          <p:cNvSpPr>
            <a:spLocks noGrp="1"/>
          </p:cNvSpPr>
          <p:nvPr>
            <p:ph type="title"/>
          </p:nvPr>
        </p:nvSpPr>
        <p:spPr>
          <a:xfrm>
            <a:off x="1237922" y="200722"/>
            <a:ext cx="10408222" cy="1171469"/>
          </a:xfrm>
        </p:spPr>
        <p:txBody>
          <a:bodyPr/>
          <a:lstStyle/>
          <a:p>
            <a:r>
              <a:rPr lang="en-US">
                <a:solidFill>
                  <a:schemeClr val="bg1"/>
                </a:solidFill>
              </a:rPr>
              <a:t>Table of Contents</a:t>
            </a:r>
          </a:p>
        </p:txBody>
      </p:sp>
      <p:sp>
        <p:nvSpPr>
          <p:cNvPr id="12" name="Slide Number Placeholder 11">
            <a:extLst>
              <a:ext uri="{FF2B5EF4-FFF2-40B4-BE49-F238E27FC236}">
                <a16:creationId xmlns:a16="http://schemas.microsoft.com/office/drawing/2014/main" id="{DBD77A77-C23E-4B4F-9785-26B782B2190B}"/>
              </a:ext>
            </a:extLst>
          </p:cNvPr>
          <p:cNvSpPr>
            <a:spLocks noGrp="1"/>
          </p:cNvSpPr>
          <p:nvPr>
            <p:ph type="sldNum" sz="quarter" idx="12"/>
          </p:nvPr>
        </p:nvSpPr>
        <p:spPr/>
        <p:txBody>
          <a:bodyPr/>
          <a:lstStyle/>
          <a:p>
            <a:fld id="{ACB29EB7-82B4-5341-B0E4-1AC3B5901151}" type="slidenum">
              <a:rPr lang="en-US" smtClean="0"/>
              <a:pPr/>
              <a:t>2</a:t>
            </a:fld>
            <a:endParaRPr lang="en-US"/>
          </a:p>
        </p:txBody>
      </p:sp>
      <p:sp>
        <p:nvSpPr>
          <p:cNvPr id="14" name="Round Single Corner Rectangle 13">
            <a:extLst>
              <a:ext uri="{FF2B5EF4-FFF2-40B4-BE49-F238E27FC236}">
                <a16:creationId xmlns:a16="http://schemas.microsoft.com/office/drawing/2014/main" id="{7194848C-50F5-0442-A37D-703C5E4417CE}"/>
              </a:ext>
            </a:extLst>
          </p:cNvPr>
          <p:cNvSpPr/>
          <p:nvPr/>
        </p:nvSpPr>
        <p:spPr>
          <a:xfrm rot="10800000" flipH="1">
            <a:off x="0" y="419060"/>
            <a:ext cx="902824" cy="839040"/>
          </a:xfrm>
          <a:prstGeom prst="round1Rect">
            <a:avLst>
              <a:gd name="adj" fmla="val 27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Content Placeholder 2">
            <a:extLst>
              <a:ext uri="{FF2B5EF4-FFF2-40B4-BE49-F238E27FC236}">
                <a16:creationId xmlns:a16="http://schemas.microsoft.com/office/drawing/2014/main" id="{E91C5FA0-ED5C-1E4B-BC97-8509A2BBADF7}"/>
              </a:ext>
            </a:extLst>
          </p:cNvPr>
          <p:cNvSpPr txBox="1">
            <a:spLocks/>
          </p:cNvSpPr>
          <p:nvPr/>
        </p:nvSpPr>
        <p:spPr>
          <a:xfrm>
            <a:off x="640186" y="2044251"/>
            <a:ext cx="11226014" cy="38250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rgbClr val="0A5A8C"/>
              </a:buClr>
              <a:buFont typeface="+mj-lt"/>
              <a:buAutoNum type="arabicPeriod"/>
            </a:pPr>
            <a:r>
              <a:rPr lang="en-US" sz="2800"/>
              <a:t>Medicaid Managed Care (MMC) Overview</a:t>
            </a:r>
          </a:p>
          <a:p>
            <a:pPr marL="514350" indent="-514350">
              <a:buClr>
                <a:srgbClr val="0A5A8C"/>
              </a:buClr>
              <a:buFont typeface="+mj-lt"/>
              <a:buAutoNum type="arabicPeriod"/>
            </a:pPr>
            <a:r>
              <a:rPr lang="en-US" sz="2800"/>
              <a:t>Avenues for State Title V/Medicaid Collaboration</a:t>
            </a:r>
          </a:p>
          <a:p>
            <a:pPr marL="514350" indent="-514350">
              <a:buClr>
                <a:srgbClr val="0A5A8C"/>
              </a:buClr>
              <a:buFont typeface="+mj-lt"/>
              <a:buAutoNum type="arabicPeriod"/>
            </a:pPr>
            <a:r>
              <a:rPr lang="en-US" sz="2800"/>
              <a:t>Goals of State Title V/Medicaid Collaboration</a:t>
            </a:r>
          </a:p>
          <a:p>
            <a:pPr marL="514350" indent="-514350">
              <a:buClr>
                <a:srgbClr val="0A5A8C"/>
              </a:buClr>
              <a:buFont typeface="+mj-lt"/>
              <a:buAutoNum type="arabicPeriod"/>
            </a:pPr>
            <a:endParaRPr lang="en-US" sz="2800"/>
          </a:p>
          <a:p>
            <a:pPr marL="514350" indent="-514350">
              <a:buClr>
                <a:srgbClr val="0A5A8C"/>
              </a:buClr>
              <a:buFont typeface="+mj-lt"/>
              <a:buAutoNum type="arabicPeriod"/>
            </a:pPr>
            <a:endParaRPr lang="en-US" sz="2800"/>
          </a:p>
        </p:txBody>
      </p:sp>
      <p:pic>
        <p:nvPicPr>
          <p:cNvPr id="15" name="Content Placeholder 14">
            <a:extLst>
              <a:ext uri="{FF2B5EF4-FFF2-40B4-BE49-F238E27FC236}">
                <a16:creationId xmlns:a16="http://schemas.microsoft.com/office/drawing/2014/main" id="{A7BFE713-FF85-9146-8178-3F26960E5FA9}"/>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23445" y="510613"/>
            <a:ext cx="626811" cy="626811"/>
          </a:xfrm>
        </p:spPr>
      </p:pic>
    </p:spTree>
    <p:extLst>
      <p:ext uri="{BB962C8B-B14F-4D97-AF65-F5344CB8AC3E}">
        <p14:creationId xmlns:p14="http://schemas.microsoft.com/office/powerpoint/2010/main" val="1814446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BD8C-8462-95C1-ACD7-742FF16F043B}"/>
              </a:ext>
            </a:extLst>
          </p:cNvPr>
          <p:cNvSpPr>
            <a:spLocks noGrp="1"/>
          </p:cNvSpPr>
          <p:nvPr>
            <p:ph type="title"/>
          </p:nvPr>
        </p:nvSpPr>
        <p:spPr/>
        <p:txBody>
          <a:bodyPr>
            <a:normAutofit/>
          </a:bodyPr>
          <a:lstStyle/>
          <a:p>
            <a:r>
              <a:rPr lang="en-US">
                <a:latin typeface="Arial Black"/>
              </a:rPr>
              <a:t>Increase Family Engagement in Program Operations</a:t>
            </a:r>
          </a:p>
        </p:txBody>
      </p:sp>
      <p:graphicFrame>
        <p:nvGraphicFramePr>
          <p:cNvPr id="5" name="Content Placeholder 4">
            <a:extLst>
              <a:ext uri="{FF2B5EF4-FFF2-40B4-BE49-F238E27FC236}">
                <a16:creationId xmlns:a16="http://schemas.microsoft.com/office/drawing/2014/main" id="{9C25B50B-A6B5-2411-0E04-CD0E8BA062CD}"/>
              </a:ext>
            </a:extLst>
          </p:cNvPr>
          <p:cNvGraphicFramePr>
            <a:graphicFrameLocks noGrp="1"/>
          </p:cNvGraphicFramePr>
          <p:nvPr>
            <p:ph idx="1"/>
            <p:extLst>
              <p:ext uri="{D42A27DB-BD31-4B8C-83A1-F6EECF244321}">
                <p14:modId xmlns:p14="http://schemas.microsoft.com/office/powerpoint/2010/main" val="1651664101"/>
              </p:ext>
            </p:extLst>
          </p:nvPr>
        </p:nvGraphicFramePr>
        <p:xfrm>
          <a:off x="546100" y="1835150"/>
          <a:ext cx="11099800" cy="38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358E556-CC6D-8A6D-E66D-108B72593EAE}"/>
              </a:ext>
            </a:extLst>
          </p:cNvPr>
          <p:cNvSpPr>
            <a:spLocks noGrp="1"/>
          </p:cNvSpPr>
          <p:nvPr>
            <p:ph type="sldNum" sz="quarter" idx="12"/>
          </p:nvPr>
        </p:nvSpPr>
        <p:spPr/>
        <p:txBody>
          <a:bodyPr/>
          <a:lstStyle/>
          <a:p>
            <a:fld id="{ACB29EB7-82B4-5341-B0E4-1AC3B5901151}" type="slidenum">
              <a:rPr lang="en-US" smtClean="0"/>
              <a:t>20</a:t>
            </a:fld>
            <a:endParaRPr lang="en-US"/>
          </a:p>
        </p:txBody>
      </p:sp>
    </p:spTree>
    <p:extLst>
      <p:ext uri="{BB962C8B-B14F-4D97-AF65-F5344CB8AC3E}">
        <p14:creationId xmlns:p14="http://schemas.microsoft.com/office/powerpoint/2010/main" val="1410605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BD8C-8462-95C1-ACD7-742FF16F043B}"/>
              </a:ext>
            </a:extLst>
          </p:cNvPr>
          <p:cNvSpPr>
            <a:spLocks noGrp="1"/>
          </p:cNvSpPr>
          <p:nvPr>
            <p:ph type="title"/>
          </p:nvPr>
        </p:nvSpPr>
        <p:spPr/>
        <p:txBody>
          <a:bodyPr>
            <a:normAutofit/>
          </a:bodyPr>
          <a:lstStyle/>
          <a:p>
            <a:r>
              <a:rPr lang="en-US">
                <a:latin typeface="Arial Black"/>
              </a:rPr>
              <a:t>Provide for Ongoing Collaboration</a:t>
            </a:r>
          </a:p>
        </p:txBody>
      </p:sp>
      <p:graphicFrame>
        <p:nvGraphicFramePr>
          <p:cNvPr id="5" name="Content Placeholder 4">
            <a:extLst>
              <a:ext uri="{FF2B5EF4-FFF2-40B4-BE49-F238E27FC236}">
                <a16:creationId xmlns:a16="http://schemas.microsoft.com/office/drawing/2014/main" id="{9C25B50B-A6B5-2411-0E04-CD0E8BA062CD}"/>
              </a:ext>
            </a:extLst>
          </p:cNvPr>
          <p:cNvGraphicFramePr>
            <a:graphicFrameLocks noGrp="1"/>
          </p:cNvGraphicFramePr>
          <p:nvPr>
            <p:ph idx="1"/>
            <p:extLst>
              <p:ext uri="{D42A27DB-BD31-4B8C-83A1-F6EECF244321}">
                <p14:modId xmlns:p14="http://schemas.microsoft.com/office/powerpoint/2010/main" val="1038858168"/>
              </p:ext>
            </p:extLst>
          </p:nvPr>
        </p:nvGraphicFramePr>
        <p:xfrm>
          <a:off x="546100" y="1835150"/>
          <a:ext cx="11099800" cy="38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358E556-CC6D-8A6D-E66D-108B72593EAE}"/>
              </a:ext>
            </a:extLst>
          </p:cNvPr>
          <p:cNvSpPr>
            <a:spLocks noGrp="1"/>
          </p:cNvSpPr>
          <p:nvPr>
            <p:ph type="sldNum" sz="quarter" idx="12"/>
          </p:nvPr>
        </p:nvSpPr>
        <p:spPr/>
        <p:txBody>
          <a:bodyPr/>
          <a:lstStyle/>
          <a:p>
            <a:fld id="{ACB29EB7-82B4-5341-B0E4-1AC3B5901151}" type="slidenum">
              <a:rPr lang="en-US" smtClean="0"/>
              <a:t>21</a:t>
            </a:fld>
            <a:endParaRPr lang="en-US"/>
          </a:p>
        </p:txBody>
      </p:sp>
    </p:spTree>
    <p:extLst>
      <p:ext uri="{BB962C8B-B14F-4D97-AF65-F5344CB8AC3E}">
        <p14:creationId xmlns:p14="http://schemas.microsoft.com/office/powerpoint/2010/main" val="124908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2E6049-B85C-5846-ADA7-3A944C69D912}"/>
              </a:ext>
            </a:extLst>
          </p:cNvPr>
          <p:cNvSpPr>
            <a:spLocks noGrp="1"/>
          </p:cNvSpPr>
          <p:nvPr>
            <p:ph type="title"/>
          </p:nvPr>
        </p:nvSpPr>
        <p:spPr>
          <a:xfrm>
            <a:off x="1237922" y="200722"/>
            <a:ext cx="11100289" cy="1171469"/>
          </a:xfrm>
        </p:spPr>
        <p:txBody>
          <a:bodyPr/>
          <a:lstStyle/>
          <a:p>
            <a:r>
              <a:rPr lang="en-US"/>
              <a:t>Selected Resources</a:t>
            </a:r>
          </a:p>
        </p:txBody>
      </p:sp>
      <p:sp>
        <p:nvSpPr>
          <p:cNvPr id="4" name="Slide Number Placeholder 3">
            <a:extLst>
              <a:ext uri="{FF2B5EF4-FFF2-40B4-BE49-F238E27FC236}">
                <a16:creationId xmlns:a16="http://schemas.microsoft.com/office/drawing/2014/main" id="{A2FEE8EA-271D-6149-961F-E53312846329}"/>
              </a:ext>
            </a:extLst>
          </p:cNvPr>
          <p:cNvSpPr>
            <a:spLocks noGrp="1"/>
          </p:cNvSpPr>
          <p:nvPr>
            <p:ph type="sldNum" sz="quarter" idx="12"/>
          </p:nvPr>
        </p:nvSpPr>
        <p:spPr/>
        <p:txBody>
          <a:bodyPr/>
          <a:lstStyle/>
          <a:p>
            <a:fld id="{ACB29EB7-82B4-5341-B0E4-1AC3B5901151}" type="slidenum">
              <a:rPr lang="en-US" smtClean="0"/>
              <a:t>22</a:t>
            </a:fld>
            <a:endParaRPr lang="en-US"/>
          </a:p>
        </p:txBody>
      </p:sp>
      <p:grpSp>
        <p:nvGrpSpPr>
          <p:cNvPr id="5" name="Group 4">
            <a:extLst>
              <a:ext uri="{FF2B5EF4-FFF2-40B4-BE49-F238E27FC236}">
                <a16:creationId xmlns:a16="http://schemas.microsoft.com/office/drawing/2014/main" id="{7C5341D1-1E59-BB41-92AB-C5E3B0526CE1}"/>
              </a:ext>
            </a:extLst>
          </p:cNvPr>
          <p:cNvGrpSpPr/>
          <p:nvPr/>
        </p:nvGrpSpPr>
        <p:grpSpPr>
          <a:xfrm>
            <a:off x="0" y="419061"/>
            <a:ext cx="902824" cy="839040"/>
            <a:chOff x="1034" y="-32245"/>
            <a:chExt cx="902824" cy="839040"/>
          </a:xfrm>
        </p:grpSpPr>
        <p:sp>
          <p:nvSpPr>
            <p:cNvPr id="8" name="Round Single Corner Rectangle 7">
              <a:extLst>
                <a:ext uri="{FF2B5EF4-FFF2-40B4-BE49-F238E27FC236}">
                  <a16:creationId xmlns:a16="http://schemas.microsoft.com/office/drawing/2014/main" id="{F720D1DC-C3C8-F847-8DCB-DD679EDD6E74}"/>
                </a:ext>
              </a:extLst>
            </p:cNvPr>
            <p:cNvSpPr/>
            <p:nvPr/>
          </p:nvSpPr>
          <p:spPr>
            <a:xfrm rot="10800000" flipH="1">
              <a:off x="1034" y="-32245"/>
              <a:ext cx="902824" cy="839040"/>
            </a:xfrm>
            <a:prstGeom prst="round1Rect">
              <a:avLst>
                <a:gd name="adj" fmla="val 27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 name="Graphic 2">
              <a:extLst>
                <a:ext uri="{FF2B5EF4-FFF2-40B4-BE49-F238E27FC236}">
                  <a16:creationId xmlns:a16="http://schemas.microsoft.com/office/drawing/2014/main" id="{EE81F59F-3003-9244-A15E-F35AC00568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391" y="108500"/>
              <a:ext cx="555489" cy="555489"/>
            </a:xfrm>
            <a:prstGeom prst="rect">
              <a:avLst/>
            </a:prstGeom>
          </p:spPr>
        </p:pic>
      </p:grpSp>
      <p:sp>
        <p:nvSpPr>
          <p:cNvPr id="14" name="Content Placeholder 6">
            <a:extLst>
              <a:ext uri="{FF2B5EF4-FFF2-40B4-BE49-F238E27FC236}">
                <a16:creationId xmlns:a16="http://schemas.microsoft.com/office/drawing/2014/main" id="{075EF69B-467B-574D-8C8F-E87333DD2F02}"/>
              </a:ext>
            </a:extLst>
          </p:cNvPr>
          <p:cNvSpPr txBox="1">
            <a:spLocks/>
          </p:cNvSpPr>
          <p:nvPr/>
        </p:nvSpPr>
        <p:spPr>
          <a:xfrm>
            <a:off x="545855" y="1849024"/>
            <a:ext cx="11100289" cy="411556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Arial"/>
                <a:cs typeface="Arial"/>
                <a:hlinkClick r:id="rId5"/>
              </a:rPr>
              <a:t>Strengthening Title V - Medicaid Managed Care Collaborations to Improve Care for CYSHCN</a:t>
            </a:r>
            <a:r>
              <a:rPr lang="en-US" sz="1600">
                <a:latin typeface="Arial"/>
                <a:cs typeface="Arial"/>
              </a:rPr>
              <a:t> </a:t>
            </a:r>
            <a:r>
              <a:rPr lang="en-US" sz="1600">
                <a:latin typeface="Arial"/>
                <a:ea typeface="+mn-lt"/>
                <a:cs typeface="Arial"/>
              </a:rPr>
              <a:t>(NASHP, 2021) </a:t>
            </a:r>
            <a:endParaRPr lang="en-US" sz="1600">
              <a:ea typeface="+mn-lt"/>
            </a:endParaRPr>
          </a:p>
          <a:p>
            <a:r>
              <a:rPr lang="en-US" sz="1600">
                <a:latin typeface="Arial"/>
                <a:cs typeface="Arial"/>
                <a:hlinkClick r:id="rId6"/>
              </a:rPr>
              <a:t>Strategies for State Title V and Medicaid Programs to Promote Health Equity for Children of Color with Special Health Care Needs</a:t>
            </a:r>
            <a:r>
              <a:rPr lang="en-US" sz="1600">
                <a:latin typeface="Arial"/>
                <a:cs typeface="Arial"/>
              </a:rPr>
              <a:t> </a:t>
            </a:r>
            <a:r>
              <a:rPr lang="en-US" sz="1600">
                <a:latin typeface="Arial"/>
                <a:ea typeface="+mn-lt"/>
                <a:cs typeface="Arial"/>
              </a:rPr>
              <a:t>(NASHP, 2021) </a:t>
            </a:r>
            <a:endParaRPr lang="en-US" sz="1600">
              <a:ea typeface="+mn-lt"/>
            </a:endParaRPr>
          </a:p>
          <a:p>
            <a:r>
              <a:rPr lang="en-US" sz="1600">
                <a:latin typeface="Arial"/>
                <a:cs typeface="Arial"/>
                <a:hlinkClick r:id="rId7"/>
              </a:rPr>
              <a:t>Managed Care</a:t>
            </a:r>
            <a:r>
              <a:rPr lang="en-US" sz="1600">
                <a:latin typeface="Arial"/>
                <a:cs typeface="Arial"/>
              </a:rPr>
              <a:t> </a:t>
            </a:r>
            <a:r>
              <a:rPr lang="en-US" sz="1600">
                <a:latin typeface="Arial"/>
                <a:ea typeface="+mn-lt"/>
                <a:cs typeface="Arial"/>
              </a:rPr>
              <a:t>(Centers for Medicare &amp; Medicaid Services (CMS), 2022) </a:t>
            </a:r>
            <a:endParaRPr lang="en-US" sz="1600">
              <a:ea typeface="+mn-lt"/>
            </a:endParaRPr>
          </a:p>
          <a:p>
            <a:r>
              <a:rPr lang="en-US" sz="1600">
                <a:latin typeface="Arial"/>
                <a:ea typeface="+mn-lt"/>
                <a:cs typeface="Arial"/>
                <a:hlinkClick r:id="rId8"/>
              </a:rPr>
              <a:t>Medicaid Reimbursement of Title V Care Coordination Services </a:t>
            </a:r>
            <a:r>
              <a:rPr lang="en-US" sz="1600">
                <a:latin typeface="Arial"/>
                <a:ea typeface="+mn-lt"/>
                <a:cs typeface="Arial"/>
              </a:rPr>
              <a:t>(NASHP, 2022)</a:t>
            </a:r>
          </a:p>
          <a:p>
            <a:r>
              <a:rPr lang="en-US" sz="1600">
                <a:latin typeface="Arial"/>
                <a:ea typeface="+mn-lt"/>
                <a:cs typeface="Arial"/>
                <a:hlinkClick r:id="rId8"/>
              </a:rPr>
              <a:t>Medicaid‘s Transportation Benefit and Children and Youth with Special Health Care Needs </a:t>
            </a:r>
            <a:r>
              <a:rPr lang="en-US" sz="1600">
                <a:latin typeface="Arial"/>
                <a:ea typeface="+mn-lt"/>
                <a:cs typeface="Arial"/>
              </a:rPr>
              <a:t>(NASHP, 2022)</a:t>
            </a:r>
          </a:p>
          <a:p>
            <a:r>
              <a:rPr lang="en-US" sz="1600">
                <a:latin typeface="Arial"/>
                <a:ea typeface="+mn-lt"/>
                <a:cs typeface="Arial"/>
                <a:hlinkClick r:id="rId9"/>
              </a:rPr>
              <a:t>State Quality Strategies </a:t>
            </a:r>
            <a:r>
              <a:rPr lang="en-US" sz="1600">
                <a:latin typeface="Arial"/>
                <a:ea typeface="+mn-lt"/>
                <a:cs typeface="Arial"/>
              </a:rPr>
              <a:t>(CMS, Downloaded 2023)</a:t>
            </a:r>
          </a:p>
          <a:p>
            <a:pPr marL="0" indent="0">
              <a:buNone/>
            </a:pPr>
            <a:endParaRPr lang="en-US" sz="1600">
              <a:ea typeface="+mn-lt"/>
            </a:endParaRPr>
          </a:p>
          <a:p>
            <a:pPr marL="0" indent="0" algn="ctr">
              <a:buNone/>
            </a:pPr>
            <a:r>
              <a:rPr lang="en-US" sz="1600" b="1">
                <a:latin typeface="Arial"/>
                <a:cs typeface="Arial"/>
              </a:rPr>
              <a:t>More information on state maternal and child health policy resources can be found at </a:t>
            </a:r>
            <a:r>
              <a:rPr lang="en-US" sz="1600" b="1">
                <a:latin typeface="Arial"/>
                <a:cs typeface="Arial"/>
                <a:hlinkClick r:id="rId10"/>
              </a:rPr>
              <a:t>NASHP.org</a:t>
            </a:r>
            <a:r>
              <a:rPr lang="en-US" sz="1600" b="1">
                <a:latin typeface="Arial"/>
                <a:cs typeface="Arial"/>
              </a:rPr>
              <a:t>.</a:t>
            </a:r>
          </a:p>
          <a:p>
            <a:pPr marL="0" indent="0">
              <a:buNone/>
            </a:pPr>
            <a:endParaRPr lang="en-US" sz="1500"/>
          </a:p>
          <a:p>
            <a:pPr marL="0" indent="0">
              <a:buNone/>
            </a:pPr>
            <a:endParaRPr lang="en-US" sz="1500" i="1"/>
          </a:p>
          <a:p>
            <a:endParaRPr lang="en-US" sz="1500">
              <a:ea typeface="+mn-lt"/>
            </a:endParaRPr>
          </a:p>
          <a:p>
            <a:endParaRPr lang="en-US" sz="1500">
              <a:ea typeface="+mn-lt"/>
            </a:endParaRPr>
          </a:p>
        </p:txBody>
      </p:sp>
    </p:spTree>
    <p:extLst>
      <p:ext uri="{BB962C8B-B14F-4D97-AF65-F5344CB8AC3E}">
        <p14:creationId xmlns:p14="http://schemas.microsoft.com/office/powerpoint/2010/main" val="101949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4F2C-B3C9-F7CD-CF51-04B7D1DEB072}"/>
              </a:ext>
            </a:extLst>
          </p:cNvPr>
          <p:cNvSpPr>
            <a:spLocks noGrp="1"/>
          </p:cNvSpPr>
          <p:nvPr>
            <p:ph type="title"/>
          </p:nvPr>
        </p:nvSpPr>
        <p:spPr/>
        <p:txBody>
          <a:bodyPr/>
          <a:lstStyle/>
          <a:p>
            <a:r>
              <a:rPr lang="en-US"/>
              <a:t>Medicaid Managed Care Overview</a:t>
            </a:r>
          </a:p>
        </p:txBody>
      </p:sp>
    </p:spTree>
    <p:extLst>
      <p:ext uri="{BB962C8B-B14F-4D97-AF65-F5344CB8AC3E}">
        <p14:creationId xmlns:p14="http://schemas.microsoft.com/office/powerpoint/2010/main" val="266283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Remote work outline">
            <a:extLst>
              <a:ext uri="{FF2B5EF4-FFF2-40B4-BE49-F238E27FC236}">
                <a16:creationId xmlns:a16="http://schemas.microsoft.com/office/drawing/2014/main" id="{30F3ADF8-AFAD-1AE6-294B-12DEA8B3126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29749" y="2024920"/>
            <a:ext cx="823199" cy="823199"/>
          </a:xfrm>
        </p:spPr>
      </p:pic>
      <p:sp>
        <p:nvSpPr>
          <p:cNvPr id="3" name="Slide Number Placeholder 2">
            <a:extLst>
              <a:ext uri="{FF2B5EF4-FFF2-40B4-BE49-F238E27FC236}">
                <a16:creationId xmlns:a16="http://schemas.microsoft.com/office/drawing/2014/main" id="{A2540333-9934-02E8-1720-917034D03916}"/>
              </a:ext>
            </a:extLst>
          </p:cNvPr>
          <p:cNvSpPr>
            <a:spLocks noGrp="1"/>
          </p:cNvSpPr>
          <p:nvPr>
            <p:ph type="sldNum" sz="quarter" idx="12"/>
          </p:nvPr>
        </p:nvSpPr>
        <p:spPr/>
        <p:txBody>
          <a:bodyPr/>
          <a:lstStyle/>
          <a:p>
            <a:fld id="{ACB29EB7-82B4-5341-B0E4-1AC3B5901151}" type="slidenum">
              <a:rPr lang="en-US" smtClean="0"/>
              <a:t>4</a:t>
            </a:fld>
            <a:endParaRPr lang="en-US"/>
          </a:p>
        </p:txBody>
      </p:sp>
      <p:sp>
        <p:nvSpPr>
          <p:cNvPr id="6" name="Title 5">
            <a:extLst>
              <a:ext uri="{FF2B5EF4-FFF2-40B4-BE49-F238E27FC236}">
                <a16:creationId xmlns:a16="http://schemas.microsoft.com/office/drawing/2014/main" id="{8BE998B2-44A2-0C60-9E14-3BD5766B4D89}"/>
              </a:ext>
            </a:extLst>
          </p:cNvPr>
          <p:cNvSpPr>
            <a:spLocks noGrp="1"/>
          </p:cNvSpPr>
          <p:nvPr>
            <p:ph type="title"/>
          </p:nvPr>
        </p:nvSpPr>
        <p:spPr/>
        <p:txBody>
          <a:bodyPr/>
          <a:lstStyle/>
          <a:p>
            <a:r>
              <a:rPr lang="en-US"/>
              <a:t>Medicaid Managed Care Entities</a:t>
            </a:r>
          </a:p>
        </p:txBody>
      </p:sp>
      <p:sp>
        <p:nvSpPr>
          <p:cNvPr id="13" name="TextBox 12">
            <a:extLst>
              <a:ext uri="{FF2B5EF4-FFF2-40B4-BE49-F238E27FC236}">
                <a16:creationId xmlns:a16="http://schemas.microsoft.com/office/drawing/2014/main" id="{6CF4BE76-373C-B7E4-62AD-7C9D521B408B}"/>
              </a:ext>
            </a:extLst>
          </p:cNvPr>
          <p:cNvSpPr txBox="1"/>
          <p:nvPr/>
        </p:nvSpPr>
        <p:spPr>
          <a:xfrm>
            <a:off x="1425845" y="1712204"/>
            <a:ext cx="4951970" cy="1492716"/>
          </a:xfrm>
          <a:prstGeom prst="rect">
            <a:avLst/>
          </a:prstGeom>
          <a:noFill/>
        </p:spPr>
        <p:txBody>
          <a:bodyPr wrap="square" rtlCol="0">
            <a:spAutoFit/>
          </a:bodyPr>
          <a:lstStyle/>
          <a:p>
            <a:r>
              <a:rPr lang="en-US" sz="1600" b="1"/>
              <a:t>Managed Care Organization (MCO)</a:t>
            </a:r>
          </a:p>
          <a:p>
            <a:pPr marL="285750" indent="-285750">
              <a:buFont typeface="Arial" panose="020B0604020202020204" pitchFamily="34" charset="0"/>
              <a:buChar char="•"/>
            </a:pPr>
            <a:r>
              <a:rPr lang="en-US" sz="1500"/>
              <a:t>Delivers comprehensive services including medical and, often, behavioral health care</a:t>
            </a:r>
          </a:p>
          <a:p>
            <a:pPr marL="285750" indent="-285750">
              <a:buFont typeface="Arial" panose="020B0604020202020204" pitchFamily="34" charset="0"/>
              <a:buChar char="•"/>
            </a:pPr>
            <a:r>
              <a:rPr lang="en-US" sz="1500"/>
              <a:t>Assumes financial risk for delivery of services</a:t>
            </a:r>
          </a:p>
          <a:p>
            <a:pPr marL="285750" indent="-285750">
              <a:buFont typeface="Arial" panose="020B0604020202020204" pitchFamily="34" charset="0"/>
              <a:buChar char="•"/>
            </a:pPr>
            <a:r>
              <a:rPr lang="en-US" sz="1500"/>
              <a:t>Most states pay MCOs a per member per month (PMPM) payment for contracted services (i.e., capitation)</a:t>
            </a:r>
          </a:p>
        </p:txBody>
      </p:sp>
      <p:sp>
        <p:nvSpPr>
          <p:cNvPr id="14" name="TextBox 13">
            <a:extLst>
              <a:ext uri="{FF2B5EF4-FFF2-40B4-BE49-F238E27FC236}">
                <a16:creationId xmlns:a16="http://schemas.microsoft.com/office/drawing/2014/main" id="{5FEDFCFE-6676-BF53-FB49-3E11718F177A}"/>
              </a:ext>
            </a:extLst>
          </p:cNvPr>
          <p:cNvSpPr txBox="1"/>
          <p:nvPr/>
        </p:nvSpPr>
        <p:spPr>
          <a:xfrm>
            <a:off x="7255073" y="1712204"/>
            <a:ext cx="4709357" cy="1954381"/>
          </a:xfrm>
          <a:prstGeom prst="rect">
            <a:avLst/>
          </a:prstGeom>
          <a:noFill/>
        </p:spPr>
        <p:txBody>
          <a:bodyPr wrap="square" rtlCol="0">
            <a:spAutoFit/>
          </a:bodyPr>
          <a:lstStyle/>
          <a:p>
            <a:r>
              <a:rPr lang="en-US" sz="1600" b="1"/>
              <a:t>Primary Care Case Management (PCCM)</a:t>
            </a:r>
          </a:p>
          <a:p>
            <a:pPr marL="285750" indent="-285750">
              <a:buFont typeface="Arial" panose="020B0604020202020204" pitchFamily="34" charset="0"/>
              <a:buChar char="•"/>
            </a:pPr>
            <a:r>
              <a:rPr lang="en-US" sz="1500"/>
              <a:t>Primary care providers contract with the state to provide care coordination/case management services</a:t>
            </a:r>
          </a:p>
          <a:p>
            <a:pPr marL="285750" indent="-285750">
              <a:buFont typeface="Arial" panose="020B0604020202020204" pitchFamily="34" charset="0"/>
              <a:buChar char="•"/>
            </a:pPr>
            <a:r>
              <a:rPr lang="en-US" sz="1500"/>
              <a:t>Some states also contract with PCCM entities (PCCM-E) to provide additional care coordination support</a:t>
            </a:r>
          </a:p>
          <a:p>
            <a:pPr marL="285750" indent="-285750">
              <a:buFont typeface="Arial" panose="020B0604020202020204" pitchFamily="34" charset="0"/>
              <a:buChar char="•"/>
            </a:pPr>
            <a:r>
              <a:rPr lang="en-US" sz="1500"/>
              <a:t>Most states pay PCCM providers a per member month fee + fee-for-service for services delivered. PCCM-E are more likely to be paid PMPM.</a:t>
            </a:r>
          </a:p>
        </p:txBody>
      </p:sp>
      <p:sp>
        <p:nvSpPr>
          <p:cNvPr id="15" name="TextBox 14">
            <a:extLst>
              <a:ext uri="{FF2B5EF4-FFF2-40B4-BE49-F238E27FC236}">
                <a16:creationId xmlns:a16="http://schemas.microsoft.com/office/drawing/2014/main" id="{6849E659-13C4-AD39-8E99-FA4BAC6AADAD}"/>
              </a:ext>
            </a:extLst>
          </p:cNvPr>
          <p:cNvSpPr txBox="1"/>
          <p:nvPr/>
        </p:nvSpPr>
        <p:spPr>
          <a:xfrm>
            <a:off x="7255073" y="3765139"/>
            <a:ext cx="4881449" cy="1492716"/>
          </a:xfrm>
          <a:prstGeom prst="rect">
            <a:avLst/>
          </a:prstGeom>
          <a:noFill/>
        </p:spPr>
        <p:txBody>
          <a:bodyPr wrap="square" rtlCol="0">
            <a:spAutoFit/>
          </a:bodyPr>
          <a:lstStyle/>
          <a:p>
            <a:r>
              <a:rPr lang="en-US" sz="1600" b="1"/>
              <a:t>Prepaid Inpatient Health Plan (PIHP)</a:t>
            </a:r>
          </a:p>
          <a:p>
            <a:pPr marL="285750" indent="-285750">
              <a:buFont typeface="Arial" panose="020B0604020202020204" pitchFamily="34" charset="0"/>
              <a:buChar char="•"/>
            </a:pPr>
            <a:r>
              <a:rPr lang="en-US" sz="1500"/>
              <a:t>Does not have a comprehensive risk contract</a:t>
            </a:r>
          </a:p>
          <a:p>
            <a:pPr marL="285750" indent="-285750">
              <a:buFont typeface="Arial" panose="020B0604020202020204" pitchFamily="34" charset="0"/>
              <a:buChar char="•"/>
            </a:pPr>
            <a:r>
              <a:rPr lang="en-US" sz="1500"/>
              <a:t>Includes associated inpatient hospital or institutional services, such as inpatient behavioral health services</a:t>
            </a:r>
          </a:p>
          <a:p>
            <a:pPr marL="285750" indent="-285750">
              <a:buFont typeface="Arial" panose="020B0604020202020204" pitchFamily="34" charset="0"/>
              <a:buChar char="•"/>
            </a:pPr>
            <a:r>
              <a:rPr lang="en-US" sz="1500"/>
              <a:t>States use capitation, cost-based, and other payment models</a:t>
            </a:r>
          </a:p>
        </p:txBody>
      </p:sp>
      <p:sp>
        <p:nvSpPr>
          <p:cNvPr id="16" name="TextBox 15">
            <a:extLst>
              <a:ext uri="{FF2B5EF4-FFF2-40B4-BE49-F238E27FC236}">
                <a16:creationId xmlns:a16="http://schemas.microsoft.com/office/drawing/2014/main" id="{181700DE-E162-937F-BDF5-1E0F359BBC82}"/>
              </a:ext>
            </a:extLst>
          </p:cNvPr>
          <p:cNvSpPr txBox="1"/>
          <p:nvPr/>
        </p:nvSpPr>
        <p:spPr>
          <a:xfrm>
            <a:off x="1425845" y="3429000"/>
            <a:ext cx="5038460" cy="2416046"/>
          </a:xfrm>
          <a:prstGeom prst="rect">
            <a:avLst/>
          </a:prstGeom>
          <a:noFill/>
        </p:spPr>
        <p:txBody>
          <a:bodyPr wrap="square" rtlCol="0">
            <a:spAutoFit/>
          </a:bodyPr>
          <a:lstStyle/>
          <a:p>
            <a:r>
              <a:rPr lang="en-US" sz="1600" b="1"/>
              <a:t>Prepaid Ambulatory Health Plan (PAHP)</a:t>
            </a:r>
          </a:p>
          <a:p>
            <a:pPr marL="285750" indent="-285750">
              <a:buFont typeface="Arial" panose="020B0604020202020204" pitchFamily="34" charset="0"/>
              <a:buChar char="•"/>
            </a:pPr>
            <a:r>
              <a:rPr lang="en-US" sz="1500"/>
              <a:t>Does not have a comprehensive risk contract, meaning:</a:t>
            </a:r>
          </a:p>
          <a:p>
            <a:pPr marL="742950" lvl="1" indent="-285750">
              <a:buFont typeface="Arial" panose="020B0604020202020204" pitchFamily="34" charset="0"/>
              <a:buChar char="•"/>
            </a:pPr>
            <a:r>
              <a:rPr lang="en-US" sz="1500"/>
              <a:t>Delivers less than comprehensive services such as solely behavioral health services, or</a:t>
            </a:r>
          </a:p>
          <a:p>
            <a:pPr marL="742950" lvl="1" indent="-285750">
              <a:buFont typeface="Arial" panose="020B0604020202020204" pitchFamily="34" charset="0"/>
              <a:buChar char="•"/>
            </a:pPr>
            <a:r>
              <a:rPr lang="en-US" sz="1500"/>
              <a:t>Not at financial risk for delivery of comprehensive services</a:t>
            </a:r>
          </a:p>
          <a:p>
            <a:pPr marL="285750" indent="-285750">
              <a:buFont typeface="Arial" panose="020B0604020202020204" pitchFamily="34" charset="0"/>
              <a:buChar char="•"/>
            </a:pPr>
            <a:r>
              <a:rPr lang="en-US" sz="1500"/>
              <a:t>Not responsible for delivery of inpatient hospital or institutional services</a:t>
            </a:r>
          </a:p>
          <a:p>
            <a:pPr marL="285750" indent="-285750">
              <a:buFont typeface="Arial" panose="020B0604020202020204" pitchFamily="34" charset="0"/>
              <a:buChar char="•"/>
            </a:pPr>
            <a:r>
              <a:rPr lang="en-US" sz="1500"/>
              <a:t>States use capitation, cost-based, and other payment models</a:t>
            </a:r>
          </a:p>
        </p:txBody>
      </p:sp>
      <p:pic>
        <p:nvPicPr>
          <p:cNvPr id="22" name="Graphic 21" descr="Management outline">
            <a:extLst>
              <a:ext uri="{FF2B5EF4-FFF2-40B4-BE49-F238E27FC236}">
                <a16:creationId xmlns:a16="http://schemas.microsoft.com/office/drawing/2014/main" id="{C3AD00C9-E7C2-E7AE-D519-FC7C17151A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1757" y="3984469"/>
            <a:ext cx="823199" cy="823199"/>
          </a:xfrm>
          <a:prstGeom prst="rect">
            <a:avLst/>
          </a:prstGeom>
        </p:spPr>
      </p:pic>
      <p:pic>
        <p:nvPicPr>
          <p:cNvPr id="24" name="Graphic 23" descr="Doctor female outline">
            <a:extLst>
              <a:ext uri="{FF2B5EF4-FFF2-40B4-BE49-F238E27FC236}">
                <a16:creationId xmlns:a16="http://schemas.microsoft.com/office/drawing/2014/main" id="{6E414B74-0856-F50B-A85C-D90703AD5A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4730" y="2034181"/>
            <a:ext cx="625267" cy="823199"/>
          </a:xfrm>
          <a:prstGeom prst="rect">
            <a:avLst/>
          </a:prstGeom>
        </p:spPr>
      </p:pic>
      <p:pic>
        <p:nvPicPr>
          <p:cNvPr id="26" name="Graphic 25" descr="Users outline">
            <a:extLst>
              <a:ext uri="{FF2B5EF4-FFF2-40B4-BE49-F238E27FC236}">
                <a16:creationId xmlns:a16="http://schemas.microsoft.com/office/drawing/2014/main" id="{3765CE84-9B14-AFE1-23D2-993502B78F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9748" y="3620149"/>
            <a:ext cx="823199" cy="823199"/>
          </a:xfrm>
          <a:prstGeom prst="rect">
            <a:avLst/>
          </a:prstGeom>
        </p:spPr>
      </p:pic>
      <p:grpSp>
        <p:nvGrpSpPr>
          <p:cNvPr id="4" name="Group 3">
            <a:extLst>
              <a:ext uri="{FF2B5EF4-FFF2-40B4-BE49-F238E27FC236}">
                <a16:creationId xmlns:a16="http://schemas.microsoft.com/office/drawing/2014/main" id="{9C081AA5-7E78-8578-095B-1FB2DF077E18}"/>
              </a:ext>
            </a:extLst>
          </p:cNvPr>
          <p:cNvGrpSpPr/>
          <p:nvPr/>
        </p:nvGrpSpPr>
        <p:grpSpPr>
          <a:xfrm>
            <a:off x="3528262" y="5724342"/>
            <a:ext cx="6072937" cy="860982"/>
            <a:chOff x="3528262" y="5724342"/>
            <a:chExt cx="6072937" cy="860982"/>
          </a:xfrm>
        </p:grpSpPr>
        <p:sp>
          <p:nvSpPr>
            <p:cNvPr id="2" name="Rectangle 1">
              <a:extLst>
                <a:ext uri="{FF2B5EF4-FFF2-40B4-BE49-F238E27FC236}">
                  <a16:creationId xmlns:a16="http://schemas.microsoft.com/office/drawing/2014/main" id="{679B7706-0F1F-6DBC-B9B3-981F10D55A5A}"/>
                </a:ext>
              </a:extLst>
            </p:cNvPr>
            <p:cNvSpPr/>
            <p:nvPr/>
          </p:nvSpPr>
          <p:spPr>
            <a:xfrm>
              <a:off x="3528262" y="5724342"/>
              <a:ext cx="6072937" cy="860982"/>
            </a:xfrm>
            <a:prstGeom prst="rect">
              <a:avLst/>
            </a:prstGeom>
            <a:solidFill>
              <a:srgbClr val="E7EDF4"/>
            </a:solidFill>
            <a:ln w="28575">
              <a:solidFill>
                <a:srgbClr val="0A5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7" name="TextBox 16">
              <a:extLst>
                <a:ext uri="{FF2B5EF4-FFF2-40B4-BE49-F238E27FC236}">
                  <a16:creationId xmlns:a16="http://schemas.microsoft.com/office/drawing/2014/main" id="{BD31872C-7DB2-BD86-105D-8FE76E8B1E2E}"/>
                </a:ext>
              </a:extLst>
            </p:cNvPr>
            <p:cNvSpPr txBox="1"/>
            <p:nvPr/>
          </p:nvSpPr>
          <p:spPr>
            <a:xfrm>
              <a:off x="3667597" y="5776140"/>
              <a:ext cx="5038460" cy="738664"/>
            </a:xfrm>
            <a:prstGeom prst="rect">
              <a:avLst/>
            </a:prstGeom>
            <a:noFill/>
          </p:spPr>
          <p:txBody>
            <a:bodyPr wrap="square" rtlCol="0">
              <a:spAutoFit/>
            </a:bodyPr>
            <a:lstStyle/>
            <a:p>
              <a:r>
                <a:rPr lang="en-US" sz="1400"/>
                <a:t>States also use a </a:t>
              </a:r>
              <a:r>
                <a:rPr lang="en-US" sz="1400" b="1"/>
                <a:t>fee-for-service (FFS) </a:t>
              </a:r>
              <a:r>
                <a:rPr lang="en-US" sz="1400"/>
                <a:t>payment delivery system. Under a FFS system, states contract with and pay providers directly for covered services provided to Medicaid beneficiaries. </a:t>
              </a:r>
            </a:p>
          </p:txBody>
        </p:sp>
        <p:pic>
          <p:nvPicPr>
            <p:cNvPr id="5" name="Graphic 4" descr="Lights On with solid fill">
              <a:extLst>
                <a:ext uri="{FF2B5EF4-FFF2-40B4-BE49-F238E27FC236}">
                  <a16:creationId xmlns:a16="http://schemas.microsoft.com/office/drawing/2014/main" id="{26C10091-2D42-21FE-363A-E6C050A76B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05435" y="5785501"/>
              <a:ext cx="742269" cy="738664"/>
            </a:xfrm>
            <a:prstGeom prst="rect">
              <a:avLst/>
            </a:prstGeom>
          </p:spPr>
        </p:pic>
      </p:grpSp>
    </p:spTree>
    <p:extLst>
      <p:ext uri="{BB962C8B-B14F-4D97-AF65-F5344CB8AC3E}">
        <p14:creationId xmlns:p14="http://schemas.microsoft.com/office/powerpoint/2010/main" val="201105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03DF-E67E-5C43-A725-0338BE147792}"/>
              </a:ext>
            </a:extLst>
          </p:cNvPr>
          <p:cNvSpPr>
            <a:spLocks noGrp="1"/>
          </p:cNvSpPr>
          <p:nvPr>
            <p:ph type="title"/>
          </p:nvPr>
        </p:nvSpPr>
        <p:spPr>
          <a:xfrm>
            <a:off x="545855" y="200722"/>
            <a:ext cx="11462369" cy="1171469"/>
          </a:xfrm>
        </p:spPr>
        <p:txBody>
          <a:bodyPr>
            <a:normAutofit/>
          </a:bodyPr>
          <a:lstStyle/>
          <a:p>
            <a:r>
              <a:rPr lang="en-US"/>
              <a:t>States Delivering Services to Children through Medicaid Managed Care (MMC), 2020</a:t>
            </a:r>
          </a:p>
        </p:txBody>
      </p:sp>
      <p:pic>
        <p:nvPicPr>
          <p:cNvPr id="6" name="Picture Placeholder 5" descr="A picture containing graphical user interface&#10;&#10;Description automatically generated">
            <a:extLst>
              <a:ext uri="{FF2B5EF4-FFF2-40B4-BE49-F238E27FC236}">
                <a16:creationId xmlns:a16="http://schemas.microsoft.com/office/drawing/2014/main" id="{94D999D6-E0AE-881B-35F7-1DCA3F7C6823}"/>
              </a:ext>
            </a:extLst>
          </p:cNvPr>
          <p:cNvPicPr>
            <a:picLocks noGrp="1" noChangeAspect="1"/>
          </p:cNvPicPr>
          <p:nvPr>
            <p:ph idx="1"/>
          </p:nvPr>
        </p:nvPicPr>
        <p:blipFill rotWithShape="1">
          <a:blip r:embed="rId3"/>
          <a:srcRect l="9084" t="34344" r="12195" b="12670"/>
          <a:stretch/>
        </p:blipFill>
        <p:spPr>
          <a:xfrm>
            <a:off x="1062049" y="1865907"/>
            <a:ext cx="10067900" cy="4238175"/>
          </a:xfrm>
        </p:spPr>
      </p:pic>
      <p:sp>
        <p:nvSpPr>
          <p:cNvPr id="3" name="Slide Number Placeholder 2">
            <a:extLst>
              <a:ext uri="{FF2B5EF4-FFF2-40B4-BE49-F238E27FC236}">
                <a16:creationId xmlns:a16="http://schemas.microsoft.com/office/drawing/2014/main" id="{6B898DFF-3B56-1242-BB3E-6BD66D250A7C}"/>
              </a:ext>
            </a:extLst>
          </p:cNvPr>
          <p:cNvSpPr>
            <a:spLocks noGrp="1"/>
          </p:cNvSpPr>
          <p:nvPr>
            <p:ph type="sldNum" sz="quarter" idx="12"/>
          </p:nvPr>
        </p:nvSpPr>
        <p:spPr/>
        <p:txBody>
          <a:bodyPr/>
          <a:lstStyle/>
          <a:p>
            <a:fld id="{ACB29EB7-82B4-5341-B0E4-1AC3B5901151}" type="slidenum">
              <a:rPr lang="en-US" smtClean="0"/>
              <a:pPr/>
              <a:t>5</a:t>
            </a:fld>
            <a:endParaRPr lang="en-US"/>
          </a:p>
        </p:txBody>
      </p:sp>
      <p:sp>
        <p:nvSpPr>
          <p:cNvPr id="4" name="TextBox 3">
            <a:extLst>
              <a:ext uri="{FF2B5EF4-FFF2-40B4-BE49-F238E27FC236}">
                <a16:creationId xmlns:a16="http://schemas.microsoft.com/office/drawing/2014/main" id="{28DB9DD8-D119-9E53-DA76-1B4FE8F69A09}"/>
              </a:ext>
            </a:extLst>
          </p:cNvPr>
          <p:cNvSpPr txBox="1"/>
          <p:nvPr/>
        </p:nvSpPr>
        <p:spPr>
          <a:xfrm>
            <a:off x="2506025" y="6183129"/>
            <a:ext cx="7739742" cy="261610"/>
          </a:xfrm>
          <a:prstGeom prst="rect">
            <a:avLst/>
          </a:prstGeom>
          <a:noFill/>
        </p:spPr>
        <p:txBody>
          <a:bodyPr wrap="square" rtlCol="0">
            <a:spAutoFit/>
          </a:bodyPr>
          <a:lstStyle/>
          <a:p>
            <a:r>
              <a:rPr lang="en-US" sz="1050" i="1">
                <a:hlinkClick r:id="rId4"/>
              </a:rPr>
              <a:t>Source: State Medicaid Managed Care Program Design for Children and Youth with Special Health Care Needs </a:t>
            </a:r>
            <a:endParaRPr lang="en-US" sz="1050" i="1"/>
          </a:p>
        </p:txBody>
      </p:sp>
    </p:spTree>
    <p:extLst>
      <p:ext uri="{BB962C8B-B14F-4D97-AF65-F5344CB8AC3E}">
        <p14:creationId xmlns:p14="http://schemas.microsoft.com/office/powerpoint/2010/main" val="19569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9200CD-33C1-1A0A-3FDA-39290928D06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CB29EB7-82B4-5341-B0E4-1AC3B5901151}" type="slidenum">
              <a:rPr lang="en-US" smtClean="0">
                <a:latin typeface="+mn-lt"/>
              </a:rPr>
              <a:pPr>
                <a:spcAft>
                  <a:spcPts val="600"/>
                </a:spcAft>
              </a:pPr>
              <a:t>6</a:t>
            </a:fld>
            <a:endParaRPr lang="en-US">
              <a:latin typeface="+mn-lt"/>
            </a:endParaRPr>
          </a:p>
        </p:txBody>
      </p:sp>
      <p:graphicFrame>
        <p:nvGraphicFramePr>
          <p:cNvPr id="5" name="Content Placeholder 4">
            <a:extLst>
              <a:ext uri="{FF2B5EF4-FFF2-40B4-BE49-F238E27FC236}">
                <a16:creationId xmlns:a16="http://schemas.microsoft.com/office/drawing/2014/main" id="{AA2860AF-08E5-5BE9-1153-FBA6FA4261EC}"/>
              </a:ext>
            </a:extLst>
          </p:cNvPr>
          <p:cNvGraphicFramePr>
            <a:graphicFrameLocks noGrp="1"/>
          </p:cNvGraphicFramePr>
          <p:nvPr>
            <p:ph idx="1"/>
            <p:extLst>
              <p:ext uri="{D42A27DB-BD31-4B8C-83A1-F6EECF244321}">
                <p14:modId xmlns:p14="http://schemas.microsoft.com/office/powerpoint/2010/main" val="3503708654"/>
              </p:ext>
            </p:extLst>
          </p:nvPr>
        </p:nvGraphicFramePr>
        <p:xfrm>
          <a:off x="643467" y="2042229"/>
          <a:ext cx="10905066" cy="2999726"/>
        </p:xfrm>
        <a:graphic>
          <a:graphicData uri="http://schemas.openxmlformats.org/drawingml/2006/table">
            <a:tbl>
              <a:tblPr firstRow="1" firstCol="1" bandRow="1">
                <a:tableStyleId>{5C22544A-7EE6-4342-B048-85BDC9FD1C3A}</a:tableStyleId>
              </a:tblPr>
              <a:tblGrid>
                <a:gridCol w="7477513">
                  <a:extLst>
                    <a:ext uri="{9D8B030D-6E8A-4147-A177-3AD203B41FA5}">
                      <a16:colId xmlns:a16="http://schemas.microsoft.com/office/drawing/2014/main" val="338904753"/>
                    </a:ext>
                  </a:extLst>
                </a:gridCol>
                <a:gridCol w="3427553">
                  <a:extLst>
                    <a:ext uri="{9D8B030D-6E8A-4147-A177-3AD203B41FA5}">
                      <a16:colId xmlns:a16="http://schemas.microsoft.com/office/drawing/2014/main" val="2895067135"/>
                    </a:ext>
                  </a:extLst>
                </a:gridCol>
              </a:tblGrid>
              <a:tr h="387644">
                <a:tc>
                  <a:txBody>
                    <a:bodyPr/>
                    <a:lstStyle/>
                    <a:p>
                      <a:pPr marL="0" marR="0">
                        <a:spcBef>
                          <a:spcPts val="0"/>
                        </a:spcBef>
                        <a:spcAft>
                          <a:spcPts val="0"/>
                        </a:spcAft>
                      </a:pPr>
                      <a:r>
                        <a:rPr lang="en-US" sz="2100" kern="100">
                          <a:effectLst/>
                        </a:rPr>
                        <a:t>Population Served</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21139" marR="121139" marT="0" marB="0"/>
                </a:tc>
                <a:tc>
                  <a:txBody>
                    <a:bodyPr/>
                    <a:lstStyle/>
                    <a:p>
                      <a:pPr marL="0" marR="0">
                        <a:spcBef>
                          <a:spcPts val="0"/>
                        </a:spcBef>
                        <a:spcAft>
                          <a:spcPts val="0"/>
                        </a:spcAft>
                      </a:pPr>
                      <a:r>
                        <a:rPr lang="en-US" sz="2100" kern="100">
                          <a:effectLst/>
                        </a:rPr>
                        <a:t>State</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21139" marR="121139" marT="0" marB="0"/>
                </a:tc>
                <a:extLst>
                  <a:ext uri="{0D108BD9-81ED-4DB2-BD59-A6C34878D82A}">
                    <a16:rowId xmlns:a16="http://schemas.microsoft.com/office/drawing/2014/main" val="1989753598"/>
                  </a:ext>
                </a:extLst>
              </a:tr>
              <a:tr h="486033">
                <a:tc>
                  <a:txBody>
                    <a:bodyPr/>
                    <a:lstStyle/>
                    <a:p>
                      <a:pPr marL="0" marR="0">
                        <a:spcBef>
                          <a:spcPts val="0"/>
                        </a:spcBef>
                        <a:spcAft>
                          <a:spcPts val="0"/>
                        </a:spcAft>
                      </a:pPr>
                      <a:r>
                        <a:rPr lang="en-US" sz="2100" kern="100">
                          <a:effectLst/>
                        </a:rPr>
                        <a:t>Children in foster care and/or adoption assistance</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21139" marR="121139" marT="0" marB="0"/>
                </a:tc>
                <a:tc>
                  <a:txBody>
                    <a:bodyPr/>
                    <a:lstStyle/>
                    <a:p>
                      <a:pPr marL="0" marR="0">
                        <a:spcBef>
                          <a:spcPts val="0"/>
                        </a:spcBef>
                        <a:spcAft>
                          <a:spcPts val="0"/>
                        </a:spcAft>
                      </a:pPr>
                      <a:r>
                        <a:rPr lang="en-US" sz="2100" kern="100">
                          <a:effectLst/>
                        </a:rPr>
                        <a:t>AZ, FL, IL, MA*, TX, WA, WV</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21139" marR="121139" marT="0" marB="0"/>
                </a:tc>
                <a:extLst>
                  <a:ext uri="{0D108BD9-81ED-4DB2-BD59-A6C34878D82A}">
                    <a16:rowId xmlns:a16="http://schemas.microsoft.com/office/drawing/2014/main" val="646959029"/>
                  </a:ext>
                </a:extLst>
              </a:tr>
              <a:tr h="387644">
                <a:tc>
                  <a:txBody>
                    <a:bodyPr/>
                    <a:lstStyle/>
                    <a:p>
                      <a:pPr marL="0" marR="0">
                        <a:spcBef>
                          <a:spcPts val="0"/>
                        </a:spcBef>
                        <a:spcAft>
                          <a:spcPts val="0"/>
                        </a:spcAft>
                      </a:pPr>
                      <a:r>
                        <a:rPr lang="en-US" sz="2100" kern="100">
                          <a:effectLst/>
                        </a:rPr>
                        <a:t>Children with complex behavioral health needs</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21139" marR="121139" marT="0" marB="0"/>
                </a:tc>
                <a:tc>
                  <a:txBody>
                    <a:bodyPr/>
                    <a:lstStyle/>
                    <a:p>
                      <a:pPr marL="0" marR="0">
                        <a:spcBef>
                          <a:spcPts val="0"/>
                        </a:spcBef>
                        <a:spcAft>
                          <a:spcPts val="0"/>
                        </a:spcAft>
                      </a:pPr>
                      <a:r>
                        <a:rPr lang="en-US" sz="2100" kern="100">
                          <a:effectLst/>
                        </a:rPr>
                        <a:t>LA*^, OH*^, WI*, WY*^</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21139" marR="121139" marT="0" marB="0"/>
                </a:tc>
                <a:extLst>
                  <a:ext uri="{0D108BD9-81ED-4DB2-BD59-A6C34878D82A}">
                    <a16:rowId xmlns:a16="http://schemas.microsoft.com/office/drawing/2014/main" val="1497231603"/>
                  </a:ext>
                </a:extLst>
              </a:tr>
              <a:tr h="387644">
                <a:tc>
                  <a:txBody>
                    <a:bodyPr/>
                    <a:lstStyle/>
                    <a:p>
                      <a:pPr marL="0" marR="0">
                        <a:spcBef>
                          <a:spcPts val="0"/>
                        </a:spcBef>
                        <a:spcAft>
                          <a:spcPts val="0"/>
                        </a:spcAft>
                      </a:pPr>
                      <a:r>
                        <a:rPr lang="en-US" sz="2100" kern="100">
                          <a:effectLst/>
                        </a:rPr>
                        <a:t>Children with disabilities</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21139" marR="121139" marT="0" marB="0"/>
                </a:tc>
                <a:tc>
                  <a:txBody>
                    <a:bodyPr/>
                    <a:lstStyle/>
                    <a:p>
                      <a:pPr marL="0" marR="0">
                        <a:spcBef>
                          <a:spcPts val="0"/>
                        </a:spcBef>
                        <a:spcAft>
                          <a:spcPts val="0"/>
                        </a:spcAft>
                      </a:pPr>
                      <a:r>
                        <a:rPr lang="en-US" sz="2100" kern="100">
                          <a:effectLst/>
                        </a:rPr>
                        <a:t>DC*, TX, TN*</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21139" marR="121139" marT="0" marB="0"/>
                </a:tc>
                <a:extLst>
                  <a:ext uri="{0D108BD9-81ED-4DB2-BD59-A6C34878D82A}">
                    <a16:rowId xmlns:a16="http://schemas.microsoft.com/office/drawing/2014/main" val="3659684348"/>
                  </a:ext>
                </a:extLst>
              </a:tr>
              <a:tr h="710681">
                <a:tc>
                  <a:txBody>
                    <a:bodyPr/>
                    <a:lstStyle/>
                    <a:p>
                      <a:pPr marL="0" marR="0">
                        <a:spcBef>
                          <a:spcPts val="0"/>
                        </a:spcBef>
                        <a:spcAft>
                          <a:spcPts val="0"/>
                        </a:spcAft>
                      </a:pPr>
                      <a:r>
                        <a:rPr lang="en-US" sz="2100" kern="100">
                          <a:effectLst/>
                        </a:rPr>
                        <a:t>Children in foster care, adoption assistance, and/or juvenile justice system</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21139" marR="121139" marT="0" marB="0"/>
                </a:tc>
                <a:tc>
                  <a:txBody>
                    <a:bodyPr/>
                    <a:lstStyle/>
                    <a:p>
                      <a:pPr marL="0" marR="0">
                        <a:spcBef>
                          <a:spcPts val="0"/>
                        </a:spcBef>
                        <a:spcAft>
                          <a:spcPts val="0"/>
                        </a:spcAft>
                      </a:pPr>
                      <a:r>
                        <a:rPr lang="en-US" sz="2100" kern="100">
                          <a:effectLst/>
                        </a:rPr>
                        <a:t>GA, KY</a:t>
                      </a:r>
                    </a:p>
                    <a:p>
                      <a:pPr marL="0" marR="0">
                        <a:spcBef>
                          <a:spcPts val="0"/>
                        </a:spcBef>
                        <a:spcAft>
                          <a:spcPts val="0"/>
                        </a:spcAft>
                      </a:pPr>
                      <a:r>
                        <a:rPr lang="en-US" sz="2100" kern="100">
                          <a:effectLst/>
                        </a:rPr>
                        <a:t> </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21139" marR="121139" marT="0" marB="0"/>
                </a:tc>
                <a:extLst>
                  <a:ext uri="{0D108BD9-81ED-4DB2-BD59-A6C34878D82A}">
                    <a16:rowId xmlns:a16="http://schemas.microsoft.com/office/drawing/2014/main" val="2039762834"/>
                  </a:ext>
                </a:extLst>
              </a:tr>
              <a:tr h="387644">
                <a:tc>
                  <a:txBody>
                    <a:bodyPr/>
                    <a:lstStyle/>
                    <a:p>
                      <a:pPr marL="0" marR="0">
                        <a:spcBef>
                          <a:spcPts val="0"/>
                        </a:spcBef>
                        <a:spcAft>
                          <a:spcPts val="0"/>
                        </a:spcAft>
                      </a:pPr>
                      <a:r>
                        <a:rPr lang="en-US" sz="2100" kern="100">
                          <a:effectLst/>
                        </a:rPr>
                        <a:t>Children with special health care needs who meet clinical criteria+</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21139" marR="121139" marT="0" marB="0"/>
                </a:tc>
                <a:tc>
                  <a:txBody>
                    <a:bodyPr/>
                    <a:lstStyle/>
                    <a:p>
                      <a:pPr marL="0" marR="0">
                        <a:spcBef>
                          <a:spcPts val="0"/>
                        </a:spcBef>
                        <a:spcAft>
                          <a:spcPts val="0"/>
                        </a:spcAft>
                      </a:pPr>
                      <a:r>
                        <a:rPr lang="en-US" sz="2100" kern="100">
                          <a:effectLst/>
                        </a:rPr>
                        <a:t>FL*</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21139" marR="121139" marT="0" marB="0"/>
                </a:tc>
                <a:extLst>
                  <a:ext uri="{0D108BD9-81ED-4DB2-BD59-A6C34878D82A}">
                    <a16:rowId xmlns:a16="http://schemas.microsoft.com/office/drawing/2014/main" val="1529995162"/>
                  </a:ext>
                </a:extLst>
              </a:tr>
            </a:tbl>
          </a:graphicData>
        </a:graphic>
      </p:graphicFrame>
      <p:sp>
        <p:nvSpPr>
          <p:cNvPr id="6" name="TextBox 5">
            <a:extLst>
              <a:ext uri="{FF2B5EF4-FFF2-40B4-BE49-F238E27FC236}">
                <a16:creationId xmlns:a16="http://schemas.microsoft.com/office/drawing/2014/main" id="{081BA8C0-EF48-0E5C-156F-884ABCB15990}"/>
              </a:ext>
            </a:extLst>
          </p:cNvPr>
          <p:cNvSpPr txBox="1"/>
          <p:nvPr/>
        </p:nvSpPr>
        <p:spPr>
          <a:xfrm>
            <a:off x="643467" y="5031538"/>
            <a:ext cx="7931426" cy="923330"/>
          </a:xfrm>
          <a:prstGeom prst="rect">
            <a:avLst/>
          </a:prstGeom>
          <a:noFill/>
        </p:spPr>
        <p:txBody>
          <a:bodyPr wrap="square" rtlCol="0">
            <a:spAutoFit/>
          </a:bodyPr>
          <a:lstStyle/>
          <a:p>
            <a:r>
              <a:rPr lang="en-US"/>
              <a:t>* Serves only a defined subgroup of the population</a:t>
            </a:r>
          </a:p>
          <a:p>
            <a:r>
              <a:rPr lang="en-US"/>
              <a:t>^ Provides a limited benefit package (PIHP/PAHP)</a:t>
            </a:r>
          </a:p>
          <a:p>
            <a:r>
              <a:rPr lang="en-US"/>
              <a:t>+Clinical criteria are </a:t>
            </a:r>
            <a:r>
              <a:rPr lang="en-US">
                <a:hlinkClick r:id="rId3"/>
              </a:rPr>
              <a:t>specified in Florida rule</a:t>
            </a:r>
            <a:endParaRPr lang="en-US"/>
          </a:p>
        </p:txBody>
      </p:sp>
      <p:sp>
        <p:nvSpPr>
          <p:cNvPr id="3" name="TextBox 2">
            <a:extLst>
              <a:ext uri="{FF2B5EF4-FFF2-40B4-BE49-F238E27FC236}">
                <a16:creationId xmlns:a16="http://schemas.microsoft.com/office/drawing/2014/main" id="{F6C44BB2-204F-841A-C5F6-39C94E4C2AF6}"/>
              </a:ext>
            </a:extLst>
          </p:cNvPr>
          <p:cNvSpPr txBox="1"/>
          <p:nvPr/>
        </p:nvSpPr>
        <p:spPr>
          <a:xfrm>
            <a:off x="2506025" y="6194015"/>
            <a:ext cx="7739742" cy="261610"/>
          </a:xfrm>
          <a:prstGeom prst="rect">
            <a:avLst/>
          </a:prstGeom>
          <a:noFill/>
        </p:spPr>
        <p:txBody>
          <a:bodyPr wrap="square" rtlCol="0">
            <a:spAutoFit/>
          </a:bodyPr>
          <a:lstStyle/>
          <a:p>
            <a:r>
              <a:rPr lang="en-US" sz="1050" i="1">
                <a:hlinkClick r:id="rId4"/>
              </a:rPr>
              <a:t>Source: How States Promote the Provision of Quality Care to CYSHCN Enrolled in Medicaid Managed Care: Findings from a 50-State Analysis</a:t>
            </a:r>
            <a:endParaRPr lang="en-US" sz="1050" i="1"/>
          </a:p>
        </p:txBody>
      </p:sp>
      <p:sp>
        <p:nvSpPr>
          <p:cNvPr id="7" name="Title 1">
            <a:extLst>
              <a:ext uri="{FF2B5EF4-FFF2-40B4-BE49-F238E27FC236}">
                <a16:creationId xmlns:a16="http://schemas.microsoft.com/office/drawing/2014/main" id="{385D6D1C-3237-4A21-9E4B-A1A83014180D}"/>
              </a:ext>
            </a:extLst>
          </p:cNvPr>
          <p:cNvSpPr txBox="1">
            <a:spLocks/>
          </p:cNvSpPr>
          <p:nvPr/>
        </p:nvSpPr>
        <p:spPr>
          <a:xfrm>
            <a:off x="545855" y="200722"/>
            <a:ext cx="11100289" cy="1171469"/>
          </a:xfrm>
          <a:prstGeom prst="rect">
            <a:avLst/>
          </a:prstGeom>
        </p:spPr>
        <p:txBody>
          <a:bodyPr vert="horz" lIns="0" tIns="45720" rIns="91440" bIns="45720" rtlCol="0" anchor="b" anchorCtr="0">
            <a:normAutofit/>
          </a:bodyPr>
          <a:lstStyle>
            <a:lvl1pPr algn="l" defTabSz="914400" rtl="0" eaLnBrk="1" latinLnBrk="0" hangingPunct="1">
              <a:lnSpc>
                <a:spcPct val="90000"/>
              </a:lnSpc>
              <a:spcBef>
                <a:spcPct val="0"/>
              </a:spcBef>
              <a:buNone/>
              <a:defRPr sz="3500" b="0" i="0" kern="1200">
                <a:solidFill>
                  <a:schemeClr val="bg1"/>
                </a:solidFill>
                <a:latin typeface="Arial Black" panose="020B0604020202020204" pitchFamily="34" charset="0"/>
                <a:ea typeface="+mj-ea"/>
                <a:cs typeface="Arial Black" panose="020B0604020202020204" pitchFamily="34" charset="0"/>
              </a:defRPr>
            </a:lvl1pPr>
          </a:lstStyle>
          <a:p>
            <a:r>
              <a:rPr lang="en-US"/>
              <a:t>Populations Served by Child-only Managed Care Programs, 2023</a:t>
            </a:r>
          </a:p>
        </p:txBody>
      </p:sp>
    </p:spTree>
    <p:extLst>
      <p:ext uri="{BB962C8B-B14F-4D97-AF65-F5344CB8AC3E}">
        <p14:creationId xmlns:p14="http://schemas.microsoft.com/office/powerpoint/2010/main" val="386586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D103D-42C8-0709-48AB-D82DEB27C587}"/>
              </a:ext>
            </a:extLst>
          </p:cNvPr>
          <p:cNvSpPr>
            <a:spLocks noGrp="1"/>
          </p:cNvSpPr>
          <p:nvPr>
            <p:ph idx="1"/>
          </p:nvPr>
        </p:nvSpPr>
        <p:spPr>
          <a:xfrm>
            <a:off x="402771" y="1742456"/>
            <a:ext cx="6302829" cy="4307824"/>
          </a:xfrm>
        </p:spPr>
        <p:txBody>
          <a:bodyPr vert="horz" lIns="91440" tIns="45720" rIns="91440" bIns="45720" rtlCol="0">
            <a:noAutofit/>
          </a:bodyPr>
          <a:lstStyle/>
          <a:p>
            <a:pPr marL="0" indent="0">
              <a:spcBef>
                <a:spcPts val="400"/>
              </a:spcBef>
              <a:buClr>
                <a:schemeClr val="tx1"/>
              </a:buClr>
              <a:buNone/>
            </a:pPr>
            <a:r>
              <a:rPr lang="en-US" sz="1900">
                <a:latin typeface="+mn-lt"/>
                <a:cs typeface="+mn-cs"/>
              </a:rPr>
              <a:t>States enroll CYSHCN into MMC to enhance care coordination, control health care costs, and improve health care quality and outcomes.</a:t>
            </a:r>
          </a:p>
          <a:p>
            <a:pPr>
              <a:spcBef>
                <a:spcPts val="400"/>
              </a:spcBef>
              <a:buClr>
                <a:schemeClr val="tx1"/>
              </a:buClr>
            </a:pPr>
            <a:r>
              <a:rPr lang="en-US" sz="1900">
                <a:latin typeface="+mn-lt"/>
                <a:cs typeface="+mn-cs"/>
              </a:rPr>
              <a:t>18 states have language requiring some level of coordination/partnership with the state Title V Agency in at least one contract.</a:t>
            </a:r>
          </a:p>
          <a:p>
            <a:pPr>
              <a:spcBef>
                <a:spcPts val="400"/>
              </a:spcBef>
              <a:buClr>
                <a:schemeClr val="tx1"/>
              </a:buClr>
            </a:pPr>
            <a:r>
              <a:rPr lang="en-US" sz="1900">
                <a:latin typeface="+mn-lt"/>
                <a:cs typeface="+mn-cs"/>
              </a:rPr>
              <a:t>35 states have a relevant definition in at least one contract. 26 define CYSHCN; 10 define members with special health care needs (MSHCN), Florida does both in separate contracts.</a:t>
            </a:r>
          </a:p>
          <a:p>
            <a:pPr>
              <a:spcBef>
                <a:spcPts val="400"/>
              </a:spcBef>
              <a:buClr>
                <a:schemeClr val="tx1"/>
              </a:buClr>
            </a:pPr>
            <a:r>
              <a:rPr lang="en-US" sz="1900">
                <a:latin typeface="+mn-lt"/>
                <a:cs typeface="+mn-cs"/>
              </a:rPr>
              <a:t>37 states have a relevant provision addressing quality in at least one contract. 10 call out CYSHCN; 31 call out MSHCN; 4 do both in separate contracts.</a:t>
            </a:r>
            <a:endParaRPr lang="en-US" sz="1900" b="1">
              <a:latin typeface="+mn-lt"/>
              <a:cs typeface="+mn-cs"/>
            </a:endParaRPr>
          </a:p>
        </p:txBody>
      </p:sp>
      <p:sp>
        <p:nvSpPr>
          <p:cNvPr id="4" name="Slide Number Placeholder 3">
            <a:extLst>
              <a:ext uri="{FF2B5EF4-FFF2-40B4-BE49-F238E27FC236}">
                <a16:creationId xmlns:a16="http://schemas.microsoft.com/office/drawing/2014/main" id="{45068600-E309-08ED-7A33-EAD4B5FD622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CB29EB7-82B4-5341-B0E4-1AC3B5901151}" type="slidenum">
              <a:rPr lang="en-US" sz="1000">
                <a:latin typeface="+mn-lt"/>
              </a:rPr>
              <a:pPr>
                <a:spcAft>
                  <a:spcPts val="600"/>
                </a:spcAft>
              </a:pPr>
              <a:t>7</a:t>
            </a:fld>
            <a:endParaRPr lang="en-US" sz="1000">
              <a:latin typeface="+mn-lt"/>
            </a:endParaRPr>
          </a:p>
        </p:txBody>
      </p:sp>
      <p:graphicFrame>
        <p:nvGraphicFramePr>
          <p:cNvPr id="5" name="Table 4">
            <a:extLst>
              <a:ext uri="{FF2B5EF4-FFF2-40B4-BE49-F238E27FC236}">
                <a16:creationId xmlns:a16="http://schemas.microsoft.com/office/drawing/2014/main" id="{FC04E510-7D91-480D-8546-AB0A2DBB1D4F}"/>
              </a:ext>
            </a:extLst>
          </p:cNvPr>
          <p:cNvGraphicFramePr>
            <a:graphicFrameLocks noGrp="1"/>
          </p:cNvGraphicFramePr>
          <p:nvPr>
            <p:extLst>
              <p:ext uri="{D42A27DB-BD31-4B8C-83A1-F6EECF244321}">
                <p14:modId xmlns:p14="http://schemas.microsoft.com/office/powerpoint/2010/main" val="4270352343"/>
              </p:ext>
            </p:extLst>
          </p:nvPr>
        </p:nvGraphicFramePr>
        <p:xfrm>
          <a:off x="6795567" y="2256607"/>
          <a:ext cx="4788506" cy="3373044"/>
        </p:xfrm>
        <a:graphic>
          <a:graphicData uri="http://schemas.openxmlformats.org/drawingml/2006/table">
            <a:tbl>
              <a:tblPr firstRow="1" firstCol="1" bandRow="1">
                <a:tableStyleId>{5C22544A-7EE6-4342-B048-85BDC9FD1C3A}</a:tableStyleId>
              </a:tblPr>
              <a:tblGrid>
                <a:gridCol w="1007951">
                  <a:extLst>
                    <a:ext uri="{9D8B030D-6E8A-4147-A177-3AD203B41FA5}">
                      <a16:colId xmlns:a16="http://schemas.microsoft.com/office/drawing/2014/main" val="1358078703"/>
                    </a:ext>
                  </a:extLst>
                </a:gridCol>
                <a:gridCol w="1840221">
                  <a:extLst>
                    <a:ext uri="{9D8B030D-6E8A-4147-A177-3AD203B41FA5}">
                      <a16:colId xmlns:a16="http://schemas.microsoft.com/office/drawing/2014/main" val="826495316"/>
                    </a:ext>
                  </a:extLst>
                </a:gridCol>
                <a:gridCol w="1940334">
                  <a:extLst>
                    <a:ext uri="{9D8B030D-6E8A-4147-A177-3AD203B41FA5}">
                      <a16:colId xmlns:a16="http://schemas.microsoft.com/office/drawing/2014/main" val="3337061983"/>
                    </a:ext>
                  </a:extLst>
                </a:gridCol>
              </a:tblGrid>
              <a:tr h="277237">
                <a:tc>
                  <a:txBody>
                    <a:bodyPr/>
                    <a:lstStyle/>
                    <a:p>
                      <a:pPr marL="0" marR="0" algn="ctr">
                        <a:spcBef>
                          <a:spcPts val="0"/>
                        </a:spcBef>
                        <a:spcAft>
                          <a:spcPts val="0"/>
                        </a:spcAft>
                      </a:pPr>
                      <a:r>
                        <a:rPr lang="en-US" sz="1500" kern="100">
                          <a:effectLst/>
                        </a:rPr>
                        <a:t> </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86636" marR="86636" marT="0" marB="0"/>
                </a:tc>
                <a:tc>
                  <a:txBody>
                    <a:bodyPr/>
                    <a:lstStyle/>
                    <a:p>
                      <a:pPr marL="0" marR="0" algn="ctr">
                        <a:spcBef>
                          <a:spcPts val="0"/>
                        </a:spcBef>
                        <a:spcAft>
                          <a:spcPts val="0"/>
                        </a:spcAft>
                      </a:pPr>
                      <a:r>
                        <a:rPr lang="en-US" sz="1500" kern="100">
                          <a:effectLst/>
                        </a:rPr>
                        <a:t>Definition</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86636" marR="86636" marT="0" marB="0"/>
                </a:tc>
                <a:tc>
                  <a:txBody>
                    <a:bodyPr/>
                    <a:lstStyle/>
                    <a:p>
                      <a:pPr marL="0" marR="0" algn="ctr">
                        <a:spcBef>
                          <a:spcPts val="0"/>
                        </a:spcBef>
                        <a:spcAft>
                          <a:spcPts val="0"/>
                        </a:spcAft>
                      </a:pPr>
                      <a:r>
                        <a:rPr lang="en-US" sz="1500" kern="100">
                          <a:effectLst/>
                        </a:rPr>
                        <a:t>Quality</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86636" marR="86636" marT="0" marB="0"/>
                </a:tc>
                <a:extLst>
                  <a:ext uri="{0D108BD9-81ED-4DB2-BD59-A6C34878D82A}">
                    <a16:rowId xmlns:a16="http://schemas.microsoft.com/office/drawing/2014/main" val="3952769904"/>
                  </a:ext>
                </a:extLst>
              </a:tr>
              <a:tr h="1432388">
                <a:tc>
                  <a:txBody>
                    <a:bodyPr/>
                    <a:lstStyle/>
                    <a:p>
                      <a:pPr marL="0" marR="0">
                        <a:spcBef>
                          <a:spcPts val="0"/>
                        </a:spcBef>
                        <a:spcAft>
                          <a:spcPts val="0"/>
                        </a:spcAft>
                      </a:pPr>
                      <a:r>
                        <a:rPr lang="en-US" sz="1500" kern="100">
                          <a:effectLst/>
                        </a:rPr>
                        <a:t>CYSHCN</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86636" marR="86636" marT="0" marB="0"/>
                </a:tc>
                <a:tc>
                  <a:txBody>
                    <a:bodyPr/>
                    <a:lstStyle/>
                    <a:p>
                      <a:pPr marL="0" marR="0">
                        <a:spcBef>
                          <a:spcPts val="0"/>
                        </a:spcBef>
                        <a:spcAft>
                          <a:spcPts val="0"/>
                        </a:spcAft>
                      </a:pPr>
                      <a:r>
                        <a:rPr lang="en-US" sz="1500" kern="100">
                          <a:effectLst/>
                        </a:rPr>
                        <a:t>AZ, CA, DC, DE, FL, GA, IA, IL, IN, KS, KY, MA, MD, MI, MN, NC, NH, NJ, NV, NY, RI, TN, UT, VA, WA, WI</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86636" marR="86636" marT="0" marB="0"/>
                </a:tc>
                <a:tc>
                  <a:txBody>
                    <a:bodyPr/>
                    <a:lstStyle/>
                    <a:p>
                      <a:pPr marL="0" marR="0">
                        <a:spcBef>
                          <a:spcPts val="0"/>
                        </a:spcBef>
                        <a:spcAft>
                          <a:spcPts val="0"/>
                        </a:spcAft>
                      </a:pPr>
                      <a:r>
                        <a:rPr lang="en-US" sz="1500" kern="100">
                          <a:effectLst/>
                        </a:rPr>
                        <a:t>CA, DC, FL, IN, MI, NC, RI, TX, UT, WI</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86636" marR="86636" marT="0" marB="0"/>
                </a:tc>
                <a:extLst>
                  <a:ext uri="{0D108BD9-81ED-4DB2-BD59-A6C34878D82A}">
                    <a16:rowId xmlns:a16="http://schemas.microsoft.com/office/drawing/2014/main" val="1652035326"/>
                  </a:ext>
                </a:extLst>
              </a:tr>
              <a:tr h="1663419">
                <a:tc>
                  <a:txBody>
                    <a:bodyPr/>
                    <a:lstStyle/>
                    <a:p>
                      <a:pPr marL="0" marR="0">
                        <a:spcBef>
                          <a:spcPts val="0"/>
                        </a:spcBef>
                        <a:spcAft>
                          <a:spcPts val="0"/>
                        </a:spcAft>
                      </a:pPr>
                      <a:r>
                        <a:rPr lang="en-US" sz="1500" kern="100">
                          <a:effectLst/>
                        </a:rPr>
                        <a:t>MSHCN</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86636" marR="86636" marT="0" marB="0"/>
                </a:tc>
                <a:tc>
                  <a:txBody>
                    <a:bodyPr/>
                    <a:lstStyle/>
                    <a:p>
                      <a:pPr marL="0" marR="0">
                        <a:spcBef>
                          <a:spcPts val="0"/>
                        </a:spcBef>
                        <a:spcAft>
                          <a:spcPts val="0"/>
                        </a:spcAft>
                      </a:pPr>
                      <a:r>
                        <a:rPr lang="en-US" sz="1500" kern="100">
                          <a:effectLst/>
                        </a:rPr>
                        <a:t>AL, CO, FL, HI, LA, NE, OH, OR, PA, TX</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86636" marR="86636" marT="0" marB="0"/>
                </a:tc>
                <a:tc>
                  <a:txBody>
                    <a:bodyPr/>
                    <a:lstStyle/>
                    <a:p>
                      <a:pPr marL="0" marR="0">
                        <a:spcBef>
                          <a:spcPts val="0"/>
                        </a:spcBef>
                        <a:spcAft>
                          <a:spcPts val="0"/>
                        </a:spcAft>
                      </a:pPr>
                      <a:r>
                        <a:rPr lang="en-US" sz="1500" kern="100">
                          <a:effectLst/>
                        </a:rPr>
                        <a:t>AR, AZ, CO, DC, DE, GA, IA, IL, IN, KS, KY, LA, MA, MD, MN, MO, MS, NC, NH, NM, NV, OH, OR, PA, SC, TN, VA, VT, WA, WI, WV</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86636" marR="86636" marT="0" marB="0"/>
                </a:tc>
                <a:extLst>
                  <a:ext uri="{0D108BD9-81ED-4DB2-BD59-A6C34878D82A}">
                    <a16:rowId xmlns:a16="http://schemas.microsoft.com/office/drawing/2014/main" val="3645091252"/>
                  </a:ext>
                </a:extLst>
              </a:tr>
            </a:tbl>
          </a:graphicData>
        </a:graphic>
      </p:graphicFrame>
      <p:sp>
        <p:nvSpPr>
          <p:cNvPr id="2" name="TextBox 1">
            <a:extLst>
              <a:ext uri="{FF2B5EF4-FFF2-40B4-BE49-F238E27FC236}">
                <a16:creationId xmlns:a16="http://schemas.microsoft.com/office/drawing/2014/main" id="{AEF97FA7-A002-98D7-FC7E-B82533C8BD0A}"/>
              </a:ext>
            </a:extLst>
          </p:cNvPr>
          <p:cNvSpPr txBox="1"/>
          <p:nvPr/>
        </p:nvSpPr>
        <p:spPr>
          <a:xfrm>
            <a:off x="2506025" y="6183129"/>
            <a:ext cx="7739742" cy="261610"/>
          </a:xfrm>
          <a:prstGeom prst="rect">
            <a:avLst/>
          </a:prstGeom>
          <a:noFill/>
        </p:spPr>
        <p:txBody>
          <a:bodyPr wrap="square" rtlCol="0">
            <a:spAutoFit/>
          </a:bodyPr>
          <a:lstStyle/>
          <a:p>
            <a:r>
              <a:rPr lang="en-US" sz="1050" i="1">
                <a:hlinkClick r:id="rId3"/>
              </a:rPr>
              <a:t>Source: Medicaid Managed Care for Children and Youth with Special Health Care Needs: 50-State Scan </a:t>
            </a:r>
            <a:endParaRPr lang="en-US" sz="1050" i="1"/>
          </a:p>
        </p:txBody>
      </p:sp>
      <p:sp>
        <p:nvSpPr>
          <p:cNvPr id="6" name="Title 1">
            <a:extLst>
              <a:ext uri="{FF2B5EF4-FFF2-40B4-BE49-F238E27FC236}">
                <a16:creationId xmlns:a16="http://schemas.microsoft.com/office/drawing/2014/main" id="{1B3FED5C-C509-D07B-73CC-3C40ED8D6B6C}"/>
              </a:ext>
            </a:extLst>
          </p:cNvPr>
          <p:cNvSpPr txBox="1">
            <a:spLocks/>
          </p:cNvSpPr>
          <p:nvPr/>
        </p:nvSpPr>
        <p:spPr>
          <a:xfrm>
            <a:off x="545855" y="200722"/>
            <a:ext cx="11100289" cy="1171469"/>
          </a:xfrm>
          <a:prstGeom prst="rect">
            <a:avLst/>
          </a:prstGeom>
        </p:spPr>
        <p:txBody>
          <a:bodyPr vert="horz" lIns="0" tIns="45720" rIns="91440" bIns="45720" rtlCol="0" anchor="b" anchorCtr="0">
            <a:normAutofit/>
          </a:bodyPr>
          <a:lstStyle>
            <a:lvl1pPr algn="l" defTabSz="914400" rtl="0" eaLnBrk="1" latinLnBrk="0" hangingPunct="1">
              <a:lnSpc>
                <a:spcPct val="90000"/>
              </a:lnSpc>
              <a:spcBef>
                <a:spcPct val="0"/>
              </a:spcBef>
              <a:buNone/>
              <a:defRPr sz="3500" b="0" i="0" kern="1200">
                <a:solidFill>
                  <a:schemeClr val="bg1"/>
                </a:solidFill>
                <a:latin typeface="Arial Black" panose="020B0604020202020204" pitchFamily="34" charset="0"/>
                <a:ea typeface="+mj-ea"/>
                <a:cs typeface="Arial Black" panose="020B0604020202020204" pitchFamily="34" charset="0"/>
              </a:defRPr>
            </a:lvl1pPr>
          </a:lstStyle>
          <a:p>
            <a:r>
              <a:rPr lang="en-US"/>
              <a:t>Supporting CYSHCN Through Managed </a:t>
            </a:r>
            <a:br>
              <a:rPr lang="en-US"/>
            </a:br>
            <a:r>
              <a:rPr lang="en-US"/>
              <a:t>Care, 2023</a:t>
            </a:r>
          </a:p>
        </p:txBody>
      </p:sp>
    </p:spTree>
    <p:extLst>
      <p:ext uri="{BB962C8B-B14F-4D97-AF65-F5344CB8AC3E}">
        <p14:creationId xmlns:p14="http://schemas.microsoft.com/office/powerpoint/2010/main" val="295076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CD11DF1-51D4-DC1A-2B1A-3B00E9947C05}"/>
              </a:ext>
            </a:extLst>
          </p:cNvPr>
          <p:cNvSpPr>
            <a:spLocks noGrp="1"/>
          </p:cNvSpPr>
          <p:nvPr>
            <p:ph type="title"/>
          </p:nvPr>
        </p:nvSpPr>
        <p:spPr/>
        <p:txBody>
          <a:bodyPr/>
          <a:lstStyle/>
          <a:p>
            <a:r>
              <a:rPr lang="en-US"/>
              <a:t>Medicaid Managed Care Organizations</a:t>
            </a:r>
          </a:p>
        </p:txBody>
      </p:sp>
      <p:sp>
        <p:nvSpPr>
          <p:cNvPr id="3" name="Content Placeholder 2">
            <a:extLst>
              <a:ext uri="{FF2B5EF4-FFF2-40B4-BE49-F238E27FC236}">
                <a16:creationId xmlns:a16="http://schemas.microsoft.com/office/drawing/2014/main" id="{064169A9-0085-61C8-02AA-CE8267E307A6}"/>
              </a:ext>
            </a:extLst>
          </p:cNvPr>
          <p:cNvSpPr>
            <a:spLocks noGrp="1"/>
          </p:cNvSpPr>
          <p:nvPr>
            <p:ph idx="1"/>
          </p:nvPr>
        </p:nvSpPr>
        <p:spPr>
          <a:xfrm>
            <a:off x="310178" y="1797941"/>
            <a:ext cx="6351879" cy="3949110"/>
          </a:xfrm>
        </p:spPr>
        <p:txBody>
          <a:bodyPr vert="horz" lIns="91440" tIns="45720" rIns="91440" bIns="45720" rtlCol="0" anchor="t">
            <a:noAutofit/>
          </a:bodyPr>
          <a:lstStyle/>
          <a:p>
            <a:pPr marL="400050" indent="-400050">
              <a:spcBef>
                <a:spcPts val="400"/>
              </a:spcBef>
              <a:buClr>
                <a:schemeClr val="tx1"/>
              </a:buClr>
            </a:pPr>
            <a:r>
              <a:rPr lang="en-US">
                <a:latin typeface="Calibri"/>
                <a:cs typeface="Arial"/>
              </a:rPr>
              <a:t>Medicaid agencies contract with MCOs that deliver a defined package of services </a:t>
            </a:r>
          </a:p>
          <a:p>
            <a:pPr marL="400050" indent="-400050">
              <a:spcBef>
                <a:spcPts val="400"/>
              </a:spcBef>
              <a:buClr>
                <a:schemeClr val="tx1"/>
              </a:buClr>
            </a:pPr>
            <a:r>
              <a:rPr lang="en-US">
                <a:latin typeface="Calibri"/>
                <a:cs typeface="Arial"/>
              </a:rPr>
              <a:t>MCOs contractually required to meet performance standards for quality, care coordination, provider network and other aspects of service delivery</a:t>
            </a:r>
          </a:p>
          <a:p>
            <a:pPr marL="400050" indent="-400050">
              <a:spcBef>
                <a:spcPts val="400"/>
              </a:spcBef>
              <a:buClr>
                <a:schemeClr val="tx1"/>
              </a:buClr>
            </a:pPr>
            <a:r>
              <a:rPr lang="en-US">
                <a:latin typeface="Calibri"/>
                <a:cs typeface="Arial"/>
              </a:rPr>
              <a:t>MCOs contract with and pay providers directly</a:t>
            </a:r>
          </a:p>
          <a:p>
            <a:pPr marL="400050" indent="-400050">
              <a:spcBef>
                <a:spcPts val="400"/>
              </a:spcBef>
              <a:buClr>
                <a:schemeClr val="tx1"/>
              </a:buClr>
            </a:pPr>
            <a:r>
              <a:rPr lang="en-US">
                <a:latin typeface="Calibri"/>
                <a:cs typeface="Arial"/>
              </a:rPr>
              <a:t>Medicaid agencies pay MCOs via a per member per month capitation payment</a:t>
            </a:r>
          </a:p>
          <a:p>
            <a:pPr marL="400050" indent="-400050">
              <a:spcBef>
                <a:spcPts val="400"/>
              </a:spcBef>
              <a:buClr>
                <a:schemeClr val="tx1"/>
              </a:buClr>
            </a:pPr>
            <a:r>
              <a:rPr lang="en-US">
                <a:latin typeface="Calibri"/>
                <a:cs typeface="Arial"/>
              </a:rPr>
              <a:t>Many states also establish financial incentives for MCO performance</a:t>
            </a:r>
          </a:p>
        </p:txBody>
      </p:sp>
      <p:sp>
        <p:nvSpPr>
          <p:cNvPr id="4" name="Slide Number Placeholder 3">
            <a:extLst>
              <a:ext uri="{FF2B5EF4-FFF2-40B4-BE49-F238E27FC236}">
                <a16:creationId xmlns:a16="http://schemas.microsoft.com/office/drawing/2014/main" id="{3C80DCA7-8A10-BEF6-B283-516AE4AB7F81}"/>
              </a:ext>
            </a:extLst>
          </p:cNvPr>
          <p:cNvSpPr>
            <a:spLocks noGrp="1"/>
          </p:cNvSpPr>
          <p:nvPr>
            <p:ph type="sldNum" sz="quarter" idx="12"/>
          </p:nvPr>
        </p:nvSpPr>
        <p:spPr/>
        <p:txBody>
          <a:bodyPr/>
          <a:lstStyle/>
          <a:p>
            <a:fld id="{ACB29EB7-82B4-5341-B0E4-1AC3B5901151}" type="slidenum">
              <a:rPr lang="en-US" smtClean="0"/>
              <a:t>8</a:t>
            </a:fld>
            <a:endParaRPr lang="en-US"/>
          </a:p>
        </p:txBody>
      </p:sp>
      <p:sp>
        <p:nvSpPr>
          <p:cNvPr id="6" name="Content Placeholder 2">
            <a:extLst>
              <a:ext uri="{FF2B5EF4-FFF2-40B4-BE49-F238E27FC236}">
                <a16:creationId xmlns:a16="http://schemas.microsoft.com/office/drawing/2014/main" id="{C4C00DB6-B19B-EDF5-C22A-70858FEBA986}"/>
              </a:ext>
            </a:extLst>
          </p:cNvPr>
          <p:cNvSpPr txBox="1">
            <a:spLocks/>
          </p:cNvSpPr>
          <p:nvPr/>
        </p:nvSpPr>
        <p:spPr>
          <a:xfrm>
            <a:off x="9258041" y="2104671"/>
            <a:ext cx="2375628" cy="959201"/>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800">
              <a:solidFill>
                <a:schemeClr val="bg1"/>
              </a:solidFill>
            </a:endParaRPr>
          </a:p>
        </p:txBody>
      </p:sp>
      <p:graphicFrame>
        <p:nvGraphicFramePr>
          <p:cNvPr id="15" name="Diagram 14">
            <a:extLst>
              <a:ext uri="{FF2B5EF4-FFF2-40B4-BE49-F238E27FC236}">
                <a16:creationId xmlns:a16="http://schemas.microsoft.com/office/drawing/2014/main" id="{3141FA80-BDA4-EAFA-65D1-E6CCFA15A63E}"/>
              </a:ext>
            </a:extLst>
          </p:cNvPr>
          <p:cNvGraphicFramePr/>
          <p:nvPr>
            <p:extLst>
              <p:ext uri="{D42A27DB-BD31-4B8C-83A1-F6EECF244321}">
                <p14:modId xmlns:p14="http://schemas.microsoft.com/office/powerpoint/2010/main" val="513476330"/>
              </p:ext>
            </p:extLst>
          </p:nvPr>
        </p:nvGraphicFramePr>
        <p:xfrm>
          <a:off x="4367345" y="1797762"/>
          <a:ext cx="9633950" cy="4359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27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A283-445C-1AEB-6EE0-C8AC3355B537}"/>
              </a:ext>
            </a:extLst>
          </p:cNvPr>
          <p:cNvSpPr>
            <a:spLocks noGrp="1"/>
          </p:cNvSpPr>
          <p:nvPr>
            <p:ph type="title"/>
          </p:nvPr>
        </p:nvSpPr>
        <p:spPr>
          <a:xfrm>
            <a:off x="341025" y="-104021"/>
            <a:ext cx="11605774" cy="1435528"/>
          </a:xfrm>
        </p:spPr>
        <p:txBody>
          <a:bodyPr/>
          <a:lstStyle/>
          <a:p>
            <a:r>
              <a:rPr lang="en-US"/>
              <a:t>Key Steps in the Medicaid Managed Care Procurement Process</a:t>
            </a:r>
          </a:p>
        </p:txBody>
      </p:sp>
      <p:sp>
        <p:nvSpPr>
          <p:cNvPr id="4" name="Slide Number Placeholder 3">
            <a:extLst>
              <a:ext uri="{FF2B5EF4-FFF2-40B4-BE49-F238E27FC236}">
                <a16:creationId xmlns:a16="http://schemas.microsoft.com/office/drawing/2014/main" id="{E8478CA4-1E1E-0C89-101A-45F97FBEDEE0}"/>
              </a:ext>
            </a:extLst>
          </p:cNvPr>
          <p:cNvSpPr>
            <a:spLocks noGrp="1"/>
          </p:cNvSpPr>
          <p:nvPr>
            <p:ph type="sldNum" sz="quarter" idx="12"/>
          </p:nvPr>
        </p:nvSpPr>
        <p:spPr/>
        <p:txBody>
          <a:bodyPr/>
          <a:lstStyle/>
          <a:p>
            <a:fld id="{ACB29EB7-82B4-5341-B0E4-1AC3B5901151}" type="slidenum">
              <a:rPr lang="en-US" smtClean="0"/>
              <a:t>9</a:t>
            </a:fld>
            <a:endParaRPr lang="en-US"/>
          </a:p>
        </p:txBody>
      </p:sp>
      <p:graphicFrame>
        <p:nvGraphicFramePr>
          <p:cNvPr id="8" name="Content Placeholder 7">
            <a:extLst>
              <a:ext uri="{FF2B5EF4-FFF2-40B4-BE49-F238E27FC236}">
                <a16:creationId xmlns:a16="http://schemas.microsoft.com/office/drawing/2014/main" id="{E12BB5DC-70E8-E560-E4DD-DA2B1C1B4FDA}"/>
              </a:ext>
            </a:extLst>
          </p:cNvPr>
          <p:cNvGraphicFramePr>
            <a:graphicFrameLocks noGrp="1"/>
          </p:cNvGraphicFramePr>
          <p:nvPr>
            <p:ph idx="1"/>
            <p:extLst>
              <p:ext uri="{D42A27DB-BD31-4B8C-83A1-F6EECF244321}">
                <p14:modId xmlns:p14="http://schemas.microsoft.com/office/powerpoint/2010/main" val="2171022930"/>
              </p:ext>
            </p:extLst>
          </p:nvPr>
        </p:nvGraphicFramePr>
        <p:xfrm>
          <a:off x="341025" y="1679972"/>
          <a:ext cx="11620316" cy="4634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D0498B7-5413-2E70-C6AE-ED56F06AE518}"/>
              </a:ext>
            </a:extLst>
          </p:cNvPr>
          <p:cNvSpPr txBox="1"/>
          <p:nvPr/>
        </p:nvSpPr>
        <p:spPr>
          <a:xfrm>
            <a:off x="2700364" y="6388028"/>
            <a:ext cx="8617057" cy="246221"/>
          </a:xfrm>
          <a:prstGeom prst="rect">
            <a:avLst/>
          </a:prstGeom>
          <a:noFill/>
        </p:spPr>
        <p:txBody>
          <a:bodyPr wrap="square" rtlCol="0">
            <a:spAutoFit/>
          </a:bodyPr>
          <a:lstStyle/>
          <a:p>
            <a:r>
              <a:rPr lang="en-US" sz="1000" i="1">
                <a:hlinkClick r:id="rId8"/>
              </a:rPr>
              <a:t>Source: Strengthening Title V – Medicaid Managed Care Collaborations to Improve Care for CYSHCN</a:t>
            </a:r>
            <a:endParaRPr lang="en-US" sz="1000" i="1"/>
          </a:p>
        </p:txBody>
      </p:sp>
      <p:sp>
        <p:nvSpPr>
          <p:cNvPr id="3" name="TextBox 2">
            <a:extLst>
              <a:ext uri="{FF2B5EF4-FFF2-40B4-BE49-F238E27FC236}">
                <a16:creationId xmlns:a16="http://schemas.microsoft.com/office/drawing/2014/main" id="{91DFD2CB-AE42-C8B1-70AF-09B88D586848}"/>
              </a:ext>
            </a:extLst>
          </p:cNvPr>
          <p:cNvSpPr txBox="1"/>
          <p:nvPr/>
        </p:nvSpPr>
        <p:spPr>
          <a:xfrm>
            <a:off x="849086" y="3812431"/>
            <a:ext cx="261257" cy="369332"/>
          </a:xfrm>
          <a:prstGeom prst="rect">
            <a:avLst/>
          </a:prstGeom>
          <a:noFill/>
        </p:spPr>
        <p:txBody>
          <a:bodyPr wrap="square" rtlCol="0">
            <a:spAutoFit/>
          </a:bodyPr>
          <a:lstStyle/>
          <a:p>
            <a:r>
              <a:rPr lang="en-US">
                <a:solidFill>
                  <a:schemeClr val="bg1"/>
                </a:solidFill>
              </a:rPr>
              <a:t>1</a:t>
            </a:r>
          </a:p>
        </p:txBody>
      </p:sp>
      <p:sp>
        <p:nvSpPr>
          <p:cNvPr id="7" name="TextBox 6">
            <a:extLst>
              <a:ext uri="{FF2B5EF4-FFF2-40B4-BE49-F238E27FC236}">
                <a16:creationId xmlns:a16="http://schemas.microsoft.com/office/drawing/2014/main" id="{7365E529-B619-ABAC-8B9F-563032E7781C}"/>
              </a:ext>
            </a:extLst>
          </p:cNvPr>
          <p:cNvSpPr txBox="1"/>
          <p:nvPr/>
        </p:nvSpPr>
        <p:spPr>
          <a:xfrm>
            <a:off x="2332706" y="3810595"/>
            <a:ext cx="261257" cy="369332"/>
          </a:xfrm>
          <a:prstGeom prst="rect">
            <a:avLst/>
          </a:prstGeom>
          <a:noFill/>
        </p:spPr>
        <p:txBody>
          <a:bodyPr wrap="square" rtlCol="0">
            <a:spAutoFit/>
          </a:bodyPr>
          <a:lstStyle/>
          <a:p>
            <a:r>
              <a:rPr lang="en-US">
                <a:solidFill>
                  <a:schemeClr val="bg1"/>
                </a:solidFill>
              </a:rPr>
              <a:t>2</a:t>
            </a:r>
          </a:p>
        </p:txBody>
      </p:sp>
      <p:sp>
        <p:nvSpPr>
          <p:cNvPr id="9" name="TextBox 8">
            <a:extLst>
              <a:ext uri="{FF2B5EF4-FFF2-40B4-BE49-F238E27FC236}">
                <a16:creationId xmlns:a16="http://schemas.microsoft.com/office/drawing/2014/main" id="{B978430D-3E8C-39E9-69BD-2CEB64A7909E}"/>
              </a:ext>
            </a:extLst>
          </p:cNvPr>
          <p:cNvSpPr txBox="1"/>
          <p:nvPr/>
        </p:nvSpPr>
        <p:spPr>
          <a:xfrm>
            <a:off x="3775530" y="3812431"/>
            <a:ext cx="261257" cy="369332"/>
          </a:xfrm>
          <a:prstGeom prst="rect">
            <a:avLst/>
          </a:prstGeom>
          <a:noFill/>
        </p:spPr>
        <p:txBody>
          <a:bodyPr wrap="square" rtlCol="0">
            <a:spAutoFit/>
          </a:bodyPr>
          <a:lstStyle/>
          <a:p>
            <a:r>
              <a:rPr lang="en-US">
                <a:solidFill>
                  <a:schemeClr val="bg1"/>
                </a:solidFill>
              </a:rPr>
              <a:t>3</a:t>
            </a:r>
          </a:p>
        </p:txBody>
      </p:sp>
      <p:sp>
        <p:nvSpPr>
          <p:cNvPr id="10" name="TextBox 9">
            <a:extLst>
              <a:ext uri="{FF2B5EF4-FFF2-40B4-BE49-F238E27FC236}">
                <a16:creationId xmlns:a16="http://schemas.microsoft.com/office/drawing/2014/main" id="{BB21BC55-6A0C-5FC6-A48F-27EE4AD669F9}"/>
              </a:ext>
            </a:extLst>
          </p:cNvPr>
          <p:cNvSpPr txBox="1"/>
          <p:nvPr/>
        </p:nvSpPr>
        <p:spPr>
          <a:xfrm>
            <a:off x="5215404" y="3825356"/>
            <a:ext cx="261257" cy="369332"/>
          </a:xfrm>
          <a:prstGeom prst="rect">
            <a:avLst/>
          </a:prstGeom>
          <a:noFill/>
        </p:spPr>
        <p:txBody>
          <a:bodyPr wrap="square" rtlCol="0">
            <a:spAutoFit/>
          </a:bodyPr>
          <a:lstStyle/>
          <a:p>
            <a:r>
              <a:rPr lang="en-US">
                <a:solidFill>
                  <a:schemeClr val="bg1"/>
                </a:solidFill>
              </a:rPr>
              <a:t>4</a:t>
            </a:r>
          </a:p>
        </p:txBody>
      </p:sp>
      <p:sp>
        <p:nvSpPr>
          <p:cNvPr id="11" name="TextBox 10">
            <a:extLst>
              <a:ext uri="{FF2B5EF4-FFF2-40B4-BE49-F238E27FC236}">
                <a16:creationId xmlns:a16="http://schemas.microsoft.com/office/drawing/2014/main" id="{C45690EF-B714-170B-7856-5667C6A934CB}"/>
              </a:ext>
            </a:extLst>
          </p:cNvPr>
          <p:cNvSpPr txBox="1"/>
          <p:nvPr/>
        </p:nvSpPr>
        <p:spPr>
          <a:xfrm>
            <a:off x="6747636" y="3823295"/>
            <a:ext cx="261257" cy="369332"/>
          </a:xfrm>
          <a:prstGeom prst="rect">
            <a:avLst/>
          </a:prstGeom>
          <a:noFill/>
        </p:spPr>
        <p:txBody>
          <a:bodyPr wrap="square" rtlCol="0">
            <a:spAutoFit/>
          </a:bodyPr>
          <a:lstStyle/>
          <a:p>
            <a:r>
              <a:rPr lang="en-US">
                <a:solidFill>
                  <a:schemeClr val="bg1"/>
                </a:solidFill>
              </a:rPr>
              <a:t>5</a:t>
            </a:r>
          </a:p>
        </p:txBody>
      </p:sp>
      <p:sp>
        <p:nvSpPr>
          <p:cNvPr id="13" name="TextBox 12">
            <a:extLst>
              <a:ext uri="{FF2B5EF4-FFF2-40B4-BE49-F238E27FC236}">
                <a16:creationId xmlns:a16="http://schemas.microsoft.com/office/drawing/2014/main" id="{687415C3-5E75-9ECC-AB9E-B00958402587}"/>
              </a:ext>
            </a:extLst>
          </p:cNvPr>
          <p:cNvSpPr txBox="1"/>
          <p:nvPr/>
        </p:nvSpPr>
        <p:spPr>
          <a:xfrm>
            <a:off x="8285930" y="3825494"/>
            <a:ext cx="261257" cy="369332"/>
          </a:xfrm>
          <a:prstGeom prst="rect">
            <a:avLst/>
          </a:prstGeom>
          <a:noFill/>
        </p:spPr>
        <p:txBody>
          <a:bodyPr wrap="square" rtlCol="0">
            <a:spAutoFit/>
          </a:bodyPr>
          <a:lstStyle/>
          <a:p>
            <a:r>
              <a:rPr lang="en-US">
                <a:solidFill>
                  <a:schemeClr val="bg1"/>
                </a:solidFill>
              </a:rPr>
              <a:t>6</a:t>
            </a:r>
          </a:p>
        </p:txBody>
      </p:sp>
      <p:sp>
        <p:nvSpPr>
          <p:cNvPr id="14" name="TextBox 13">
            <a:extLst>
              <a:ext uri="{FF2B5EF4-FFF2-40B4-BE49-F238E27FC236}">
                <a16:creationId xmlns:a16="http://schemas.microsoft.com/office/drawing/2014/main" id="{D513C44E-FF6A-C765-704B-23C05AB8F2B4}"/>
              </a:ext>
            </a:extLst>
          </p:cNvPr>
          <p:cNvSpPr txBox="1"/>
          <p:nvPr/>
        </p:nvSpPr>
        <p:spPr>
          <a:xfrm>
            <a:off x="9836434" y="3823295"/>
            <a:ext cx="261257" cy="369332"/>
          </a:xfrm>
          <a:prstGeom prst="rect">
            <a:avLst/>
          </a:prstGeom>
          <a:noFill/>
        </p:spPr>
        <p:txBody>
          <a:bodyPr wrap="square" rtlCol="0">
            <a:spAutoFit/>
          </a:bodyPr>
          <a:lstStyle/>
          <a:p>
            <a:r>
              <a:rPr lang="en-US">
                <a:solidFill>
                  <a:schemeClr val="bg1"/>
                </a:solidFill>
              </a:rPr>
              <a:t>7</a:t>
            </a:r>
          </a:p>
        </p:txBody>
      </p:sp>
    </p:spTree>
    <p:extLst>
      <p:ext uri="{BB962C8B-B14F-4D97-AF65-F5344CB8AC3E}">
        <p14:creationId xmlns:p14="http://schemas.microsoft.com/office/powerpoint/2010/main" val="3472779247"/>
      </p:ext>
    </p:extLst>
  </p:cSld>
  <p:clrMapOvr>
    <a:masterClrMapping/>
  </p:clrMapOvr>
</p:sld>
</file>

<file path=ppt/theme/theme1.xml><?xml version="1.0" encoding="utf-8"?>
<a:theme xmlns:a="http://schemas.openxmlformats.org/drawingml/2006/main" name="NASHP Green">
  <a:themeElements>
    <a:clrScheme name="NASHP 2">
      <a:dk1>
        <a:srgbClr val="000000"/>
      </a:dk1>
      <a:lt1>
        <a:srgbClr val="FFFFFF"/>
      </a:lt1>
      <a:dk2>
        <a:srgbClr val="44546A"/>
      </a:dk2>
      <a:lt2>
        <a:srgbClr val="E7E6E6"/>
      </a:lt2>
      <a:accent1>
        <a:srgbClr val="1F832F"/>
      </a:accent1>
      <a:accent2>
        <a:srgbClr val="0A598C"/>
      </a:accent2>
      <a:accent3>
        <a:srgbClr val="E88603"/>
      </a:accent3>
      <a:accent4>
        <a:srgbClr val="DEB803"/>
      </a:accent4>
      <a:accent5>
        <a:srgbClr val="008FB9"/>
      </a:accent5>
      <a:accent6>
        <a:srgbClr val="8DC109"/>
      </a:accent6>
      <a:hlink>
        <a:srgbClr val="008FB9"/>
      </a:hlink>
      <a:folHlink>
        <a:srgbClr val="008F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SHP Blue">
  <a:themeElements>
    <a:clrScheme name="NASHP 2">
      <a:dk1>
        <a:srgbClr val="000000"/>
      </a:dk1>
      <a:lt1>
        <a:srgbClr val="FFFFFF"/>
      </a:lt1>
      <a:dk2>
        <a:srgbClr val="44546A"/>
      </a:dk2>
      <a:lt2>
        <a:srgbClr val="E7E6E6"/>
      </a:lt2>
      <a:accent1>
        <a:srgbClr val="1F832F"/>
      </a:accent1>
      <a:accent2>
        <a:srgbClr val="0A598C"/>
      </a:accent2>
      <a:accent3>
        <a:srgbClr val="E88603"/>
      </a:accent3>
      <a:accent4>
        <a:srgbClr val="DEB803"/>
      </a:accent4>
      <a:accent5>
        <a:srgbClr val="008FB9"/>
      </a:accent5>
      <a:accent6>
        <a:srgbClr val="8DC109"/>
      </a:accent6>
      <a:hlink>
        <a:srgbClr val="008FB9"/>
      </a:hlink>
      <a:folHlink>
        <a:srgbClr val="008F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8094a1f7-e87f-499e-a45d-fcd654b18acc" xsi:nil="true"/>
    <lcf76f155ced4ddcb4097134ff3c332f xmlns="8094a1f7-e87f-499e-a45d-fcd654b18acc">
      <Terms xmlns="http://schemas.microsoft.com/office/infopath/2007/PartnerControls"/>
    </lcf76f155ced4ddcb4097134ff3c332f>
    <TaxCatchAll xmlns="b4ca7606-c918-4595-bd59-8c4ec440dd1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04C1A68BCDB84987E374B0D969BAD9" ma:contentTypeVersion="19" ma:contentTypeDescription="Create a new document." ma:contentTypeScope="" ma:versionID="ad1ecd060460c9ff752d038adeebf82b">
  <xsd:schema xmlns:xsd="http://www.w3.org/2001/XMLSchema" xmlns:xs="http://www.w3.org/2001/XMLSchema" xmlns:p="http://schemas.microsoft.com/office/2006/metadata/properties" xmlns:ns2="8094a1f7-e87f-499e-a45d-fcd654b18acc" xmlns:ns3="b4ca7606-c918-4595-bd59-8c4ec440dd12" targetNamespace="http://schemas.microsoft.com/office/2006/metadata/properties" ma:root="true" ma:fieldsID="36bc9401089a63966c7076b3435c1194" ns2:_="" ns3:_="">
    <xsd:import namespace="8094a1f7-e87f-499e-a45d-fcd654b18acc"/>
    <xsd:import namespace="b4ca7606-c918-4595-bd59-8c4ec440dd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94a1f7-e87f-499e-a45d-fcd654b18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e5ee79-a0d5-4599-a710-4b5df4c104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ca7606-c918-4595-bd59-8c4ec440dd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3c3dfb2-c01c-43d6-88fd-d2845f220f20}" ma:internalName="TaxCatchAll" ma:showField="CatchAllData" ma:web="b4ca7606-c918-4595-bd59-8c4ec440dd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CD7AD8-1816-4ABA-BB58-376206833138}">
  <ds:schemaRefs>
    <ds:schemaRef ds:uri="8094a1f7-e87f-499e-a45d-fcd654b18acc"/>
    <ds:schemaRef ds:uri="b4ca7606-c918-4595-bd59-8c4ec440dd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7B90A2C-C1C1-4D3B-ABD0-2CE9BC1E63B8}">
  <ds:schemaRefs>
    <ds:schemaRef ds:uri="8094a1f7-e87f-499e-a45d-fcd654b18acc"/>
    <ds:schemaRef ds:uri="b4ca7606-c918-4595-bd59-8c4ec440dd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65B2E3-FC37-4DE4-8489-7A27A7FD45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TotalTime>
  <Words>4851</Words>
  <Application>Microsoft Office PowerPoint</Application>
  <PresentationFormat>Widescreen</PresentationFormat>
  <Paragraphs>340</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Arial Black</vt:lpstr>
      <vt:lpstr>Calibri</vt:lpstr>
      <vt:lpstr>Calibri Light</vt:lpstr>
      <vt:lpstr>Courier New</vt:lpstr>
      <vt:lpstr>Symbol</vt:lpstr>
      <vt:lpstr>NASHP Green</vt:lpstr>
      <vt:lpstr>NASHP Blue</vt:lpstr>
      <vt:lpstr>Serving CYSHCN Through State Medicaid Managed Care and Title V Partnerships</vt:lpstr>
      <vt:lpstr>Table of Contents</vt:lpstr>
      <vt:lpstr>Medicaid Managed Care Overview</vt:lpstr>
      <vt:lpstr>Medicaid Managed Care Entities</vt:lpstr>
      <vt:lpstr>States Delivering Services to Children through Medicaid Managed Care (MMC), 2020</vt:lpstr>
      <vt:lpstr>PowerPoint Presentation</vt:lpstr>
      <vt:lpstr>PowerPoint Presentation</vt:lpstr>
      <vt:lpstr>Medicaid Managed Care Organizations</vt:lpstr>
      <vt:lpstr>Key Steps in the Medicaid Managed Care Procurement Process</vt:lpstr>
      <vt:lpstr>Avenues for Title V and Medicaid Collaboration</vt:lpstr>
      <vt:lpstr>MCE Procurement Process</vt:lpstr>
      <vt:lpstr>MMC Quality Improvement</vt:lpstr>
      <vt:lpstr>Data Sharing Across Agencies</vt:lpstr>
      <vt:lpstr>State and Community Needs Assessments</vt:lpstr>
      <vt:lpstr>Interagency Agreement</vt:lpstr>
      <vt:lpstr>Goals for Title V and Medicaid Collaboration</vt:lpstr>
      <vt:lpstr>Using the Information in this Section</vt:lpstr>
      <vt:lpstr>Advance Health Equity</vt:lpstr>
      <vt:lpstr>Strengthen Care Coordination in Medicaid and State Title V Agencies</vt:lpstr>
      <vt:lpstr>Increase Family Engagement in Program Operations</vt:lpstr>
      <vt:lpstr>Provide for Ongoing Collaboration</vt:lpstr>
      <vt:lpstr>Selected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 Potler</dc:creator>
  <cp:lastModifiedBy>Parker, Caroline</cp:lastModifiedBy>
  <cp:revision>3</cp:revision>
  <cp:lastPrinted>2023-11-07T17:11:07Z</cp:lastPrinted>
  <dcterms:created xsi:type="dcterms:W3CDTF">2021-12-23T13:59:03Z</dcterms:created>
  <dcterms:modified xsi:type="dcterms:W3CDTF">2023-11-16T15:48:37Z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0x0101008004C1A68BCDB84987E374B0D969BAD9</vt:lpwstr>
  </property>
  <property fmtid="{D5CDD505-2E9C-101B-9397-08002B2CF9AE}" pid="3" name="MediaServiceImageTags">
    <vt:lpwstr/>
  </property>
</Properties>
</file>